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89" r:id="rId2"/>
    <p:sldId id="390" r:id="rId3"/>
    <p:sldId id="362" r:id="rId4"/>
    <p:sldId id="364" r:id="rId5"/>
    <p:sldId id="368" r:id="rId6"/>
    <p:sldId id="332" r:id="rId7"/>
    <p:sldId id="392" r:id="rId8"/>
    <p:sldId id="391" r:id="rId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n, Tim (MBWCB)" initials="H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36F"/>
    <a:srgbClr val="9CB34C"/>
    <a:srgbClr val="7F7F7F"/>
    <a:srgbClr val="FFDE24"/>
    <a:srgbClr val="2080B7"/>
    <a:srgbClr val="3A3A3A"/>
    <a:srgbClr val="D5702C"/>
    <a:srgbClr val="8BA144"/>
    <a:srgbClr val="248ECC"/>
    <a:srgbClr val="008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75" autoAdjust="0"/>
  </p:normalViewPr>
  <p:slideViewPr>
    <p:cSldViewPr snapToGrid="0">
      <p:cViewPr>
        <p:scale>
          <a:sx n="94" d="100"/>
          <a:sy n="94" d="100"/>
        </p:scale>
        <p:origin x="-384" y="-48"/>
      </p:cViewPr>
      <p:guideLst>
        <p:guide orient="horz" pos="2160"/>
        <p:guide pos="3840"/>
      </p:guideLst>
    </p:cSldViewPr>
  </p:slideViewPr>
  <p:outlineViewPr>
    <p:cViewPr>
      <p:scale>
        <a:sx n="33" d="100"/>
        <a:sy n="33" d="100"/>
      </p:scale>
      <p:origin x="0" y="-58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2121413197897"/>
          <c:y val="0.15067443792631666"/>
          <c:w val="0.63805608015947968"/>
          <c:h val="0.7574341967263678"/>
        </c:manualLayout>
      </c:layout>
      <c:doughnutChart>
        <c:varyColors val="1"/>
        <c:ser>
          <c:idx val="0"/>
          <c:order val="0"/>
          <c:dPt>
            <c:idx val="0"/>
            <c:bubble3D val="0"/>
            <c:spPr>
              <a:solidFill>
                <a:srgbClr val="248ECC"/>
              </a:solidFill>
              <a:ln w="19050">
                <a:noFill/>
              </a:ln>
              <a:effectLst/>
            </c:spPr>
            <c:extLst xmlns:c16r2="http://schemas.microsoft.com/office/drawing/2015/06/chart">
              <c:ext xmlns:c16="http://schemas.microsoft.com/office/drawing/2014/chart" uri="{C3380CC4-5D6E-409C-BE32-E72D297353CC}">
                <c16:uniqueId val="{00000007-892C-4C8D-817D-0E9F1898D998}"/>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892C-4C8D-817D-0E9F1898D998}"/>
              </c:ext>
            </c:extLst>
          </c:dPt>
          <c:cat>
            <c:strRef>
              <c:f>Sheet1!$A$2:$A$3</c:f>
              <c:strCache>
                <c:ptCount val="2"/>
                <c:pt idx="0">
                  <c:v>Strongly agree</c:v>
                </c:pt>
                <c:pt idx="1">
                  <c:v>Tend to agree</c:v>
                </c:pt>
              </c:strCache>
            </c:strRef>
          </c:cat>
          <c:val>
            <c:numRef>
              <c:f>Sheet1!$B$2:$B$3</c:f>
              <c:numCache>
                <c:formatCode>0%</c:formatCode>
                <c:ptCount val="2"/>
                <c:pt idx="0">
                  <c:v>0.94</c:v>
                </c:pt>
                <c:pt idx="1">
                  <c:v>0.06</c:v>
                </c:pt>
              </c:numCache>
            </c:numRef>
          </c:val>
          <c:extLst xmlns:c16r2="http://schemas.microsoft.com/office/drawing/2015/06/chart">
            <c:ext xmlns:c16="http://schemas.microsoft.com/office/drawing/2014/chart" uri="{C3380CC4-5D6E-409C-BE32-E72D297353CC}">
              <c16:uniqueId val="{00000000-892C-4C8D-817D-0E9F1898D998}"/>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2121413197897"/>
          <c:y val="0.15067443792631666"/>
          <c:w val="0.63805608015947968"/>
          <c:h val="0.7574341967263678"/>
        </c:manualLayout>
      </c:layout>
      <c:doughnutChart>
        <c:varyColors val="1"/>
        <c:ser>
          <c:idx val="0"/>
          <c:order val="0"/>
          <c:dPt>
            <c:idx val="0"/>
            <c:bubble3D val="0"/>
            <c:spPr>
              <a:solidFill>
                <a:srgbClr val="9CB34C"/>
              </a:solidFill>
              <a:ln w="19050">
                <a:noFill/>
              </a:ln>
              <a:effectLst/>
            </c:spPr>
            <c:extLst xmlns:c16r2="http://schemas.microsoft.com/office/drawing/2015/06/chart">
              <c:ext xmlns:c16="http://schemas.microsoft.com/office/drawing/2014/chart" uri="{C3380CC4-5D6E-409C-BE32-E72D297353CC}">
                <c16:uniqueId val="{00000007-892C-4C8D-817D-0E9F1898D998}"/>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892C-4C8D-817D-0E9F1898D998}"/>
              </c:ext>
            </c:extLst>
          </c:dPt>
          <c:cat>
            <c:strRef>
              <c:f>Sheet1!$A$2:$A$3</c:f>
              <c:strCache>
                <c:ptCount val="2"/>
                <c:pt idx="0">
                  <c:v>Strongly agree</c:v>
                </c:pt>
                <c:pt idx="1">
                  <c:v>Tend to agree</c:v>
                </c:pt>
              </c:strCache>
            </c:strRef>
          </c:cat>
          <c:val>
            <c:numRef>
              <c:f>Sheet1!$B$2:$B$3</c:f>
              <c:numCache>
                <c:formatCode>0%</c:formatCode>
                <c:ptCount val="2"/>
                <c:pt idx="0">
                  <c:v>0.94</c:v>
                </c:pt>
                <c:pt idx="1">
                  <c:v>0.06</c:v>
                </c:pt>
              </c:numCache>
            </c:numRef>
          </c:val>
          <c:extLst xmlns:c16r2="http://schemas.microsoft.com/office/drawing/2015/06/chart">
            <c:ext xmlns:c16="http://schemas.microsoft.com/office/drawing/2014/chart" uri="{C3380CC4-5D6E-409C-BE32-E72D297353CC}">
              <c16:uniqueId val="{00000000-892C-4C8D-817D-0E9F1898D998}"/>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Outbound</c:v>
                </c:pt>
              </c:strCache>
            </c:strRef>
          </c:tx>
          <c:spPr>
            <a:solidFill>
              <a:srgbClr val="2080B7"/>
            </a:solidFill>
            <a:ln>
              <a:noFill/>
            </a:ln>
            <a:effectLst/>
          </c:spPr>
          <c:invertIfNegative val="0"/>
          <c:dPt>
            <c:idx val="0"/>
            <c:invertIfNegative val="0"/>
            <c:bubble3D val="0"/>
          </c:dPt>
          <c:dPt>
            <c:idx val="1"/>
            <c:invertIfNegative val="0"/>
            <c:bubble3D val="0"/>
          </c:dPt>
          <c:dPt>
            <c:idx val="3"/>
            <c:invertIfNegative val="0"/>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Porirua</c:v>
                </c:pt>
                <c:pt idx="1">
                  <c:v>Horowhenua</c:v>
                </c:pt>
                <c:pt idx="2">
                  <c:v>Kāpiti Coast</c:v>
                </c:pt>
                <c:pt idx="3">
                  <c:v>Total</c:v>
                </c:pt>
              </c:strCache>
            </c:strRef>
          </c:cat>
          <c:val>
            <c:numRef>
              <c:f>Sheet1!$B$2:$B$5</c:f>
              <c:numCache>
                <c:formatCode>#,##0</c:formatCode>
                <c:ptCount val="4"/>
                <c:pt idx="0">
                  <c:v>750</c:v>
                </c:pt>
                <c:pt idx="1">
                  <c:v>579</c:v>
                </c:pt>
                <c:pt idx="2">
                  <c:v>25604</c:v>
                </c:pt>
                <c:pt idx="3">
                  <c:v>26932</c:v>
                </c:pt>
              </c:numCache>
            </c:numRef>
          </c:val>
          <c:extLst xmlns:c16r2="http://schemas.microsoft.com/office/drawing/2015/06/chart">
            <c:ext xmlns:c16="http://schemas.microsoft.com/office/drawing/2014/chart" uri="{C3380CC4-5D6E-409C-BE32-E72D297353CC}">
              <c16:uniqueId val="{00000002-E650-47B9-983A-E5499000E38C}"/>
            </c:ext>
          </c:extLst>
        </c:ser>
        <c:ser>
          <c:idx val="1"/>
          <c:order val="1"/>
          <c:tx>
            <c:strRef>
              <c:f>Sheet1!$C$1</c:f>
              <c:strCache>
                <c:ptCount val="1"/>
                <c:pt idx="0">
                  <c:v>Inbound</c:v>
                </c:pt>
              </c:strCache>
            </c:strRef>
          </c:tx>
          <c:spPr>
            <a:solidFill>
              <a:srgbClr val="FFDE24"/>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Porirua</c:v>
                </c:pt>
                <c:pt idx="1">
                  <c:v>Horowhenua</c:v>
                </c:pt>
                <c:pt idx="2">
                  <c:v>Kāpiti Coast</c:v>
                </c:pt>
                <c:pt idx="3">
                  <c:v>Total</c:v>
                </c:pt>
              </c:strCache>
            </c:strRef>
          </c:cat>
          <c:val>
            <c:numRef>
              <c:f>Sheet1!$C$2:$C$5</c:f>
              <c:numCache>
                <c:formatCode>#,##0</c:formatCode>
                <c:ptCount val="4"/>
                <c:pt idx="0">
                  <c:v>922</c:v>
                </c:pt>
                <c:pt idx="1">
                  <c:v>821</c:v>
                </c:pt>
                <c:pt idx="2">
                  <c:v>24514</c:v>
                </c:pt>
                <c:pt idx="3">
                  <c:v>26257</c:v>
                </c:pt>
              </c:numCache>
            </c:numRef>
          </c:val>
        </c:ser>
        <c:dLbls>
          <c:dLblPos val="ctr"/>
          <c:showLegendKey val="0"/>
          <c:showVal val="1"/>
          <c:showCatName val="0"/>
          <c:showSerName val="0"/>
          <c:showPercent val="0"/>
          <c:showBubbleSize val="0"/>
        </c:dLbls>
        <c:gapWidth val="100"/>
        <c:overlap val="100"/>
        <c:axId val="105978496"/>
        <c:axId val="105984384"/>
      </c:barChart>
      <c:catAx>
        <c:axId val="105978496"/>
        <c:scaling>
          <c:orientation val="maxMin"/>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crossAx val="105984384"/>
        <c:crosses val="autoZero"/>
        <c:auto val="1"/>
        <c:lblAlgn val="ctr"/>
        <c:lblOffset val="100"/>
        <c:noMultiLvlLbl val="0"/>
      </c:catAx>
      <c:valAx>
        <c:axId val="105984384"/>
        <c:scaling>
          <c:orientation val="minMax"/>
        </c:scaling>
        <c:delete val="1"/>
        <c:axPos val="r"/>
        <c:numFmt formatCode="#,##0" sourceLinked="1"/>
        <c:majorTickMark val="none"/>
        <c:minorTickMark val="none"/>
        <c:tickLblPos val="nextTo"/>
        <c:crossAx val="105978496"/>
        <c:crosses val="autoZero"/>
        <c:crossBetween val="between"/>
      </c:valAx>
      <c:spPr>
        <a:noFill/>
        <a:ln>
          <a:noFill/>
        </a:ln>
        <a:effectLst/>
      </c:spPr>
    </c:plotArea>
    <c:legend>
      <c:legendPos val="r"/>
      <c:layout>
        <c:manualLayout>
          <c:xMode val="edge"/>
          <c:yMode val="edge"/>
          <c:x val="0.5477761664199905"/>
          <c:y val="0.48079324187044925"/>
          <c:w val="0.1437994751070085"/>
          <c:h val="0.12185189218378698"/>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PPQ</c:v>
                </c:pt>
              </c:strCache>
            </c:strRef>
          </c:tx>
          <c:spPr>
            <a:solidFill>
              <a:srgbClr val="0D436F"/>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D2EF-457B-93A5-0DF7E53737E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Kāpiti Coast residents</c:v>
                </c:pt>
                <c:pt idx="1">
                  <c:v>Horowhenua residents</c:v>
                </c:pt>
                <c:pt idx="2">
                  <c:v>Porirua residents</c:v>
                </c:pt>
              </c:strCache>
            </c:strRef>
          </c:cat>
          <c:val>
            <c:numRef>
              <c:f>Sheet1!$B$2:$B$4</c:f>
              <c:numCache>
                <c:formatCode>General</c:formatCode>
                <c:ptCount val="3"/>
                <c:pt idx="0">
                  <c:v>50118</c:v>
                </c:pt>
                <c:pt idx="1">
                  <c:v>1400</c:v>
                </c:pt>
                <c:pt idx="2">
                  <c:v>1672</c:v>
                </c:pt>
              </c:numCache>
            </c:numRef>
          </c:val>
          <c:extLst xmlns:c16r2="http://schemas.microsoft.com/office/drawing/2015/06/chart">
            <c:ext xmlns:c16="http://schemas.microsoft.com/office/drawing/2014/chart" uri="{C3380CC4-5D6E-409C-BE32-E72D297353CC}">
              <c16:uniqueId val="{00000002-D2EF-457B-93A5-0DF7E53737EA}"/>
            </c:ext>
          </c:extLst>
        </c:ser>
        <c:ser>
          <c:idx val="1"/>
          <c:order val="1"/>
          <c:tx>
            <c:strRef>
              <c:f>Sheet1!$C$1</c:f>
              <c:strCache>
                <c:ptCount val="1"/>
                <c:pt idx="0">
                  <c:v>WLG</c:v>
                </c:pt>
              </c:strCache>
            </c:strRef>
          </c:tx>
          <c:spPr>
            <a:solidFill>
              <a:srgbClr val="FFCC0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Kāpiti Coast residents</c:v>
                </c:pt>
                <c:pt idx="1">
                  <c:v>Horowhenua residents</c:v>
                </c:pt>
                <c:pt idx="2">
                  <c:v>Porirua residents</c:v>
                </c:pt>
              </c:strCache>
            </c:strRef>
          </c:cat>
          <c:val>
            <c:numRef>
              <c:f>Sheet1!$C$2:$C$4</c:f>
              <c:numCache>
                <c:formatCode>General</c:formatCode>
                <c:ptCount val="3"/>
                <c:pt idx="0">
                  <c:v>44925</c:v>
                </c:pt>
                <c:pt idx="1">
                  <c:v>11324</c:v>
                </c:pt>
                <c:pt idx="2">
                  <c:v>85539</c:v>
                </c:pt>
              </c:numCache>
            </c:numRef>
          </c:val>
          <c:extLst xmlns:c16r2="http://schemas.microsoft.com/office/drawing/2015/06/chart">
            <c:ext xmlns:c16="http://schemas.microsoft.com/office/drawing/2014/chart" uri="{C3380CC4-5D6E-409C-BE32-E72D297353CC}">
              <c16:uniqueId val="{00000003-D2EF-457B-93A5-0DF7E53737EA}"/>
            </c:ext>
          </c:extLst>
        </c:ser>
        <c:ser>
          <c:idx val="2"/>
          <c:order val="2"/>
          <c:tx>
            <c:strRef>
              <c:f>Sheet1!$D$1</c:f>
              <c:strCache>
                <c:ptCount val="1"/>
                <c:pt idx="0">
                  <c:v>PMR</c:v>
                </c:pt>
              </c:strCache>
            </c:strRef>
          </c:tx>
          <c:spPr>
            <a:solidFill>
              <a:srgbClr val="9CB34C">
                <a:alpha val="8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Kāpiti Coast residents</c:v>
                </c:pt>
                <c:pt idx="1">
                  <c:v>Horowhenua residents</c:v>
                </c:pt>
                <c:pt idx="2">
                  <c:v>Porirua residents</c:v>
                </c:pt>
              </c:strCache>
            </c:strRef>
          </c:cat>
          <c:val>
            <c:numRef>
              <c:f>Sheet1!$D$2:$D$4</c:f>
              <c:numCache>
                <c:formatCode>General</c:formatCode>
                <c:ptCount val="3"/>
                <c:pt idx="0">
                  <c:v>2670</c:v>
                </c:pt>
                <c:pt idx="1">
                  <c:v>18139</c:v>
                </c:pt>
              </c:numCache>
            </c:numRef>
          </c:val>
          <c:extLst xmlns:c16r2="http://schemas.microsoft.com/office/drawing/2015/06/chart">
            <c:ext xmlns:c16="http://schemas.microsoft.com/office/drawing/2014/chart" uri="{C3380CC4-5D6E-409C-BE32-E72D297353CC}">
              <c16:uniqueId val="{00000004-D2EF-457B-93A5-0DF7E53737EA}"/>
            </c:ext>
          </c:extLst>
        </c:ser>
        <c:dLbls>
          <c:showLegendKey val="0"/>
          <c:showVal val="0"/>
          <c:showCatName val="0"/>
          <c:showSerName val="0"/>
          <c:showPercent val="0"/>
          <c:showBubbleSize val="0"/>
        </c:dLbls>
        <c:gapWidth val="100"/>
        <c:axId val="117411200"/>
        <c:axId val="117421184"/>
      </c:barChart>
      <c:catAx>
        <c:axId val="117411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crossAx val="117421184"/>
        <c:crosses val="autoZero"/>
        <c:auto val="1"/>
        <c:lblAlgn val="ctr"/>
        <c:lblOffset val="100"/>
        <c:noMultiLvlLbl val="0"/>
      </c:catAx>
      <c:valAx>
        <c:axId val="117421184"/>
        <c:scaling>
          <c:orientation val="minMax"/>
        </c:scaling>
        <c:delete val="1"/>
        <c:axPos val="t"/>
        <c:numFmt formatCode="General" sourceLinked="1"/>
        <c:majorTickMark val="none"/>
        <c:minorTickMark val="none"/>
        <c:tickLblPos val="nextTo"/>
        <c:crossAx val="1174112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75000"/>
              </a:schemeClr>
            </a:solidFill>
            <a:ln>
              <a:noFill/>
            </a:ln>
            <a:effectLst/>
          </c:spPr>
          <c:invertIfNegative val="0"/>
          <c:dPt>
            <c:idx val="8"/>
            <c:invertIfNegative val="0"/>
            <c:bubble3D val="0"/>
            <c:spPr>
              <a:solidFill>
                <a:srgbClr val="0D436F"/>
              </a:solidFill>
              <a:ln>
                <a:noFill/>
              </a:ln>
              <a:effectLst/>
            </c:spPr>
          </c:dPt>
          <c:dPt>
            <c:idx val="9"/>
            <c:invertIfNegative val="0"/>
            <c:bubble3D val="0"/>
            <c:spPr>
              <a:solidFill>
                <a:srgbClr val="0D436F"/>
              </a:solidFill>
              <a:ln>
                <a:noFill/>
              </a:ln>
              <a:effectLst/>
            </c:spPr>
          </c:dPt>
          <c:dPt>
            <c:idx val="10"/>
            <c:invertIfNegative val="0"/>
            <c:bubble3D val="0"/>
            <c:spPr>
              <a:solidFill>
                <a:srgbClr val="0D436F"/>
              </a:solidFill>
              <a:ln>
                <a:noFill/>
              </a:ln>
              <a:effectLst/>
            </c:spPr>
          </c:dPt>
          <c:dPt>
            <c:idx val="11"/>
            <c:invertIfNegative val="0"/>
            <c:bubble3D val="0"/>
            <c:spPr>
              <a:solidFill>
                <a:srgbClr val="0D436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7pm-late</c:v>
                </c:pt>
                <c:pt idx="1">
                  <c:v>5pm-6.30pm</c:v>
                </c:pt>
                <c:pt idx="2">
                  <c:v>2.30pm-4.30pm</c:v>
                </c:pt>
                <c:pt idx="3">
                  <c:v>11am-2pm</c:v>
                </c:pt>
                <c:pt idx="4">
                  <c:v>8.30am-10.30am</c:v>
                </c:pt>
                <c:pt idx="5">
                  <c:v>6am-8am</c:v>
                </c:pt>
                <c:pt idx="7">
                  <c:v>6pm</c:v>
                </c:pt>
                <c:pt idx="8">
                  <c:v>4.15pm</c:v>
                </c:pt>
                <c:pt idx="9">
                  <c:v>11am</c:v>
                </c:pt>
                <c:pt idx="10">
                  <c:v>7.30am</c:v>
                </c:pt>
                <c:pt idx="11">
                  <c:v>6.45am</c:v>
                </c:pt>
              </c:strCache>
            </c:strRef>
          </c:cat>
          <c:val>
            <c:numRef>
              <c:f>Sheet1!$B$2:$B$13</c:f>
              <c:numCache>
                <c:formatCode>General</c:formatCode>
                <c:ptCount val="12"/>
                <c:pt idx="1">
                  <c:v>2</c:v>
                </c:pt>
                <c:pt idx="2">
                  <c:v>6</c:v>
                </c:pt>
                <c:pt idx="3">
                  <c:v>15</c:v>
                </c:pt>
                <c:pt idx="4">
                  <c:v>33</c:v>
                </c:pt>
                <c:pt idx="5">
                  <c:v>44</c:v>
                </c:pt>
                <c:pt idx="8" formatCode="#,##0">
                  <c:v>12</c:v>
                </c:pt>
                <c:pt idx="9" formatCode="#,##0">
                  <c:v>4</c:v>
                </c:pt>
                <c:pt idx="10" formatCode="#,##0">
                  <c:v>48</c:v>
                </c:pt>
                <c:pt idx="11" formatCode="#,##0">
                  <c:v>36</c:v>
                </c:pt>
              </c:numCache>
            </c:numRef>
          </c:val>
          <c:extLst xmlns:c16r2="http://schemas.microsoft.com/office/drawing/2015/06/chart">
            <c:ext xmlns:c16="http://schemas.microsoft.com/office/drawing/2014/chart" uri="{C3380CC4-5D6E-409C-BE32-E72D297353CC}">
              <c16:uniqueId val="{00000002-E650-47B9-983A-E5499000E38C}"/>
            </c:ext>
          </c:extLst>
        </c:ser>
        <c:dLbls>
          <c:showLegendKey val="0"/>
          <c:showVal val="0"/>
          <c:showCatName val="0"/>
          <c:showSerName val="0"/>
          <c:showPercent val="0"/>
          <c:showBubbleSize val="0"/>
        </c:dLbls>
        <c:gapWidth val="100"/>
        <c:axId val="117110656"/>
        <c:axId val="117112192"/>
      </c:barChart>
      <c:catAx>
        <c:axId val="1171106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112192"/>
        <c:crosses val="autoZero"/>
        <c:auto val="1"/>
        <c:lblAlgn val="ctr"/>
        <c:lblOffset val="100"/>
        <c:noMultiLvlLbl val="0"/>
      </c:catAx>
      <c:valAx>
        <c:axId val="117112192"/>
        <c:scaling>
          <c:orientation val="minMax"/>
        </c:scaling>
        <c:delete val="1"/>
        <c:axPos val="r"/>
        <c:numFmt formatCode="General" sourceLinked="1"/>
        <c:majorTickMark val="none"/>
        <c:minorTickMark val="none"/>
        <c:tickLblPos val="nextTo"/>
        <c:crossAx val="11711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55502021688759"/>
          <c:y val="3.473242606368987E-2"/>
          <c:w val="0.47427943068761563"/>
          <c:h val="0.93053514787262026"/>
        </c:manualLayout>
      </c:layout>
      <c:barChart>
        <c:barDir val="bar"/>
        <c:grouping val="clustered"/>
        <c:varyColors val="0"/>
        <c:ser>
          <c:idx val="0"/>
          <c:order val="0"/>
          <c:tx>
            <c:strRef>
              <c:f>Sheet1!$B$1</c:f>
              <c:strCache>
                <c:ptCount val="1"/>
                <c:pt idx="0">
                  <c:v>Series 1</c:v>
                </c:pt>
              </c:strCache>
            </c:strRef>
          </c:tx>
          <c:spPr>
            <a:solidFill>
              <a:srgbClr val="248ECC"/>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extLst xmlns:c16r2="http://schemas.microsoft.com/office/drawing/2015/06/chart">
              <c:ext xmlns:c16="http://schemas.microsoft.com/office/drawing/2014/chart" uri="{C3380CC4-5D6E-409C-BE32-E72D297353CC}">
                <c16:uniqueId val="{00000001-E650-47B9-983A-E5499000E3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Cheaper fares</c:v>
                </c:pt>
                <c:pt idx="1">
                  <c:v>Suitable schedule/more flights</c:v>
                </c:pt>
                <c:pt idx="2">
                  <c:v>Free, cheap, secure parking</c:v>
                </c:pt>
                <c:pt idx="3">
                  <c:v>More convenient to travel to</c:v>
                </c:pt>
                <c:pt idx="4">
                  <c:v>Availability of transport to/from the airport</c:v>
                </c:pt>
                <c:pt idx="5">
                  <c:v>Improve reliability of service</c:v>
                </c:pt>
                <c:pt idx="6">
                  <c:v>Larger aircraft/jet service</c:v>
                </c:pt>
                <c:pt idx="7">
                  <c:v>Restore services</c:v>
                </c:pt>
                <c:pt idx="8">
                  <c:v>Flights operated by Air New Zealand</c:v>
                </c:pt>
                <c:pt idx="9">
                  <c:v>More information about airport</c:v>
                </c:pt>
                <c:pt idx="10">
                  <c:v>Improve terminal facilities, e.g., Koru Lounge</c:v>
                </c:pt>
                <c:pt idx="11">
                  <c:v>More destinations</c:v>
                </c:pt>
                <c:pt idx="12">
                  <c:v>Nothing</c:v>
                </c:pt>
                <c:pt idx="13">
                  <c:v>Other</c:v>
                </c:pt>
                <c:pt idx="14">
                  <c:v>Don't know</c:v>
                </c:pt>
              </c:strCache>
            </c:strRef>
          </c:cat>
          <c:val>
            <c:numRef>
              <c:f>Sheet1!$B$2:$B$16</c:f>
              <c:numCache>
                <c:formatCode>General</c:formatCode>
                <c:ptCount val="15"/>
                <c:pt idx="0">
                  <c:v>23</c:v>
                </c:pt>
                <c:pt idx="1">
                  <c:v>17</c:v>
                </c:pt>
                <c:pt idx="2">
                  <c:v>11</c:v>
                </c:pt>
                <c:pt idx="3">
                  <c:v>7</c:v>
                </c:pt>
                <c:pt idx="4">
                  <c:v>6</c:v>
                </c:pt>
                <c:pt idx="5">
                  <c:v>6</c:v>
                </c:pt>
                <c:pt idx="6">
                  <c:v>4</c:v>
                </c:pt>
                <c:pt idx="7">
                  <c:v>4</c:v>
                </c:pt>
                <c:pt idx="8">
                  <c:v>4</c:v>
                </c:pt>
                <c:pt idx="9">
                  <c:v>4</c:v>
                </c:pt>
                <c:pt idx="10" formatCode="0">
                  <c:v>3</c:v>
                </c:pt>
                <c:pt idx="11" formatCode="0">
                  <c:v>2</c:v>
                </c:pt>
                <c:pt idx="12">
                  <c:v>5</c:v>
                </c:pt>
                <c:pt idx="13">
                  <c:v>2</c:v>
                </c:pt>
                <c:pt idx="14">
                  <c:v>28</c:v>
                </c:pt>
              </c:numCache>
            </c:numRef>
          </c:val>
          <c:extLst xmlns:c16r2="http://schemas.microsoft.com/office/drawing/2015/06/chart">
            <c:ext xmlns:c16="http://schemas.microsoft.com/office/drawing/2014/chart" uri="{C3380CC4-5D6E-409C-BE32-E72D297353CC}">
              <c16:uniqueId val="{00000002-E650-47B9-983A-E5499000E38C}"/>
            </c:ext>
          </c:extLst>
        </c:ser>
        <c:dLbls>
          <c:showLegendKey val="0"/>
          <c:showVal val="0"/>
          <c:showCatName val="0"/>
          <c:showSerName val="0"/>
          <c:showPercent val="0"/>
          <c:showBubbleSize val="0"/>
        </c:dLbls>
        <c:gapWidth val="100"/>
        <c:axId val="117288960"/>
        <c:axId val="117290496"/>
      </c:barChart>
      <c:catAx>
        <c:axId val="11728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117290496"/>
        <c:crosses val="autoZero"/>
        <c:auto val="1"/>
        <c:lblAlgn val="ctr"/>
        <c:lblOffset val="100"/>
        <c:noMultiLvlLbl val="0"/>
      </c:catAx>
      <c:valAx>
        <c:axId val="117290496"/>
        <c:scaling>
          <c:orientation val="minMax"/>
        </c:scaling>
        <c:delete val="1"/>
        <c:axPos val="t"/>
        <c:numFmt formatCode="General" sourceLinked="1"/>
        <c:majorTickMark val="none"/>
        <c:minorTickMark val="none"/>
        <c:tickLblPos val="nextTo"/>
        <c:crossAx val="117288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EFBBD9CF-0ED0-4FE1-8512-C4825F3AB036}" type="datetimeFigureOut">
              <a:rPr lang="en-NZ" smtClean="0"/>
              <a:t>6/08/2018</a:t>
            </a:fld>
            <a:endParaRPr lang="en-NZ"/>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113F38C-3D12-4357-A94D-456A535826E1}" type="slidenum">
              <a:rPr lang="en-NZ" smtClean="0"/>
              <a:t>‹#›</a:t>
            </a:fld>
            <a:endParaRPr lang="en-NZ"/>
          </a:p>
        </p:txBody>
      </p:sp>
    </p:spTree>
    <p:extLst>
      <p:ext uri="{BB962C8B-B14F-4D97-AF65-F5344CB8AC3E}">
        <p14:creationId xmlns:p14="http://schemas.microsoft.com/office/powerpoint/2010/main" val="2872931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DF0E76C-C5F9-4951-A6EF-E6839FAC81E5}" type="datetimeFigureOut">
              <a:rPr lang="en-NZ" smtClean="0"/>
              <a:t>6/08/2018</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CDE758-11A5-4D6F-8132-7DAE3615E708}" type="slidenum">
              <a:rPr lang="en-NZ" smtClean="0"/>
              <a:t>‹#›</a:t>
            </a:fld>
            <a:endParaRPr lang="en-NZ"/>
          </a:p>
        </p:txBody>
      </p:sp>
    </p:spTree>
    <p:extLst>
      <p:ext uri="{BB962C8B-B14F-4D97-AF65-F5344CB8AC3E}">
        <p14:creationId xmlns:p14="http://schemas.microsoft.com/office/powerpoint/2010/main" val="17213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CDE758-11A5-4D6F-8132-7DAE3615E708}" type="slidenum">
              <a:rPr lang="en-NZ" smtClean="0"/>
              <a:t>1</a:t>
            </a:fld>
            <a:endParaRPr lang="en-NZ"/>
          </a:p>
        </p:txBody>
      </p:sp>
    </p:spTree>
    <p:extLst>
      <p:ext uri="{BB962C8B-B14F-4D97-AF65-F5344CB8AC3E}">
        <p14:creationId xmlns:p14="http://schemas.microsoft.com/office/powerpoint/2010/main" val="109284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CDE758-11A5-4D6F-8132-7DAE3615E708}" type="slidenum">
              <a:rPr lang="en-NZ" smtClean="0"/>
              <a:t>2</a:t>
            </a:fld>
            <a:endParaRPr lang="en-NZ"/>
          </a:p>
        </p:txBody>
      </p:sp>
    </p:spTree>
    <p:extLst>
      <p:ext uri="{BB962C8B-B14F-4D97-AF65-F5344CB8AC3E}">
        <p14:creationId xmlns:p14="http://schemas.microsoft.com/office/powerpoint/2010/main" val="289198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michael.dunne@colmarbrunton.co.nz"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hyperlink" Target="mailto:tim.Hannan@colmarbrunton.co.nz"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l="25503" t="27539" r="569" b="812"/>
          <a:stretch/>
        </p:blipFill>
        <p:spPr>
          <a:xfrm>
            <a:off x="0" y="0"/>
            <a:ext cx="8724900" cy="5600700"/>
          </a:xfrm>
          <a:custGeom>
            <a:avLst/>
            <a:gdLst>
              <a:gd name="connsiteX0" fmla="*/ 0 w 8724900"/>
              <a:gd name="connsiteY0" fmla="*/ 0 h 5600700"/>
              <a:gd name="connsiteX1" fmla="*/ 8724900 w 8724900"/>
              <a:gd name="connsiteY1" fmla="*/ 0 h 5600700"/>
              <a:gd name="connsiteX2" fmla="*/ 8724900 w 8724900"/>
              <a:gd name="connsiteY2" fmla="*/ 5600700 h 5600700"/>
              <a:gd name="connsiteX3" fmla="*/ 0 w 8724900"/>
              <a:gd name="connsiteY3" fmla="*/ 5600700 h 5600700"/>
            </a:gdLst>
            <a:ahLst/>
            <a:cxnLst>
              <a:cxn ang="0">
                <a:pos x="connsiteX0" y="connsiteY0"/>
              </a:cxn>
              <a:cxn ang="0">
                <a:pos x="connsiteX1" y="connsiteY1"/>
              </a:cxn>
              <a:cxn ang="0">
                <a:pos x="connsiteX2" y="connsiteY2"/>
              </a:cxn>
              <a:cxn ang="0">
                <a:pos x="connsiteX3" y="connsiteY3"/>
              </a:cxn>
            </a:cxnLst>
            <a:rect l="l" t="t" r="r" b="b"/>
            <a:pathLst>
              <a:path w="8724900" h="5600700">
                <a:moveTo>
                  <a:pt x="0" y="0"/>
                </a:moveTo>
                <a:lnTo>
                  <a:pt x="8724900" y="0"/>
                </a:lnTo>
                <a:lnTo>
                  <a:pt x="8724900" y="5600700"/>
                </a:lnTo>
                <a:lnTo>
                  <a:pt x="0" y="5600700"/>
                </a:lnTo>
                <a:close/>
              </a:path>
            </a:pathLst>
          </a:custGeom>
        </p:spPr>
      </p:pic>
      <p:sp>
        <p:nvSpPr>
          <p:cNvPr id="9" name="Rectangle 8"/>
          <p:cNvSpPr/>
          <p:nvPr userDrawn="1"/>
        </p:nvSpPr>
        <p:spPr>
          <a:xfrm>
            <a:off x="3670300" y="0"/>
            <a:ext cx="4876800" cy="5623573"/>
          </a:xfrm>
          <a:prstGeom prst="rect">
            <a:avLst/>
          </a:prstGeom>
          <a:gradFill>
            <a:gsLst>
              <a:gs pos="0">
                <a:srgbClr val="0D436F">
                  <a:alpha val="0"/>
                </a:srgbClr>
              </a:gs>
              <a:gs pos="100000">
                <a:srgbClr val="0D436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0" name="Rectangle 49"/>
          <p:cNvSpPr/>
          <p:nvPr userDrawn="1"/>
        </p:nvSpPr>
        <p:spPr>
          <a:xfrm>
            <a:off x="8547100" y="0"/>
            <a:ext cx="3644900" cy="5623573"/>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1028" name="Picture 4" descr="https://www.kapiticoast.govt.nz/Static/theme/default/images/banner-bg.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096001" y="2459888"/>
            <a:ext cx="5736000" cy="10221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4267616" y="5933001"/>
            <a:ext cx="3656770"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0" i="0" u="none" strike="noStrike" kern="0" cap="none" spc="300" normalizeH="0" baseline="0" noProof="0" dirty="0" smtClean="0">
                <a:ln>
                  <a:noFill/>
                </a:ln>
                <a:solidFill>
                  <a:prstClr val="black">
                    <a:lumMod val="65000"/>
                    <a:lumOff val="35000"/>
                  </a:prstClr>
                </a:solidFill>
                <a:effectLst/>
                <a:uLnTx/>
                <a:uFillTx/>
              </a:rPr>
              <a:t>A COLMAR BRUNTON PRESENTATION</a:t>
            </a:r>
            <a:endParaRPr kumimoji="0" lang="en-NZ" sz="1800" b="0" i="0" u="none" strike="noStrike" kern="0" cap="none" spc="300" normalizeH="0" baseline="0" noProof="0" dirty="0">
              <a:ln>
                <a:noFill/>
              </a:ln>
              <a:solidFill>
                <a:prstClr val="black">
                  <a:lumMod val="65000"/>
                  <a:lumOff val="35000"/>
                </a:prstClr>
              </a:solidFill>
              <a:effectLst/>
              <a:uLnTx/>
              <a:uFillTx/>
            </a:endParaRPr>
          </a:p>
        </p:txBody>
      </p:sp>
      <p:cxnSp>
        <p:nvCxnSpPr>
          <p:cNvPr id="13" name="Straight Connector 12"/>
          <p:cNvCxnSpPr/>
          <p:nvPr userDrawn="1"/>
        </p:nvCxnSpPr>
        <p:spPr>
          <a:xfrm>
            <a:off x="4476000" y="6210000"/>
            <a:ext cx="3240000" cy="0"/>
          </a:xfrm>
          <a:prstGeom prst="line">
            <a:avLst/>
          </a:prstGeom>
          <a:noFill/>
          <a:ln w="6350" cap="flat" cmpd="sng" algn="ctr">
            <a:solidFill>
              <a:sysClr val="windowText" lastClr="000000">
                <a:lumMod val="65000"/>
                <a:lumOff val="35000"/>
              </a:sysClr>
            </a:solidFill>
            <a:prstDash val="solid"/>
            <a:miter lim="800000"/>
          </a:ln>
          <a:effectLst/>
        </p:spPr>
      </p:cxnSp>
      <p:sp>
        <p:nvSpPr>
          <p:cNvPr id="26" name="Rectangle 25"/>
          <p:cNvSpPr/>
          <p:nvPr userDrawn="1"/>
        </p:nvSpPr>
        <p:spPr>
          <a:xfrm>
            <a:off x="0" y="6750000"/>
            <a:ext cx="12192000" cy="108000"/>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Text Placeholder 2"/>
          <p:cNvSpPr>
            <a:spLocks noGrp="1"/>
          </p:cNvSpPr>
          <p:nvPr userDrawn="1">
            <p:ph type="body" idx="1" hasCustomPrompt="1"/>
          </p:nvPr>
        </p:nvSpPr>
        <p:spPr>
          <a:xfrm>
            <a:off x="4136312" y="6222700"/>
            <a:ext cx="3906676" cy="261610"/>
          </a:xfrm>
          <a:prstGeom prst="rect">
            <a:avLst/>
          </a:prstGeom>
        </p:spPr>
        <p:txBody>
          <a:bodyPr wrap="square" anchor="ctr" anchorCtr="1">
            <a:spAutoFit/>
          </a:bodyPr>
          <a:lstStyle>
            <a:lvl1pPr marL="0" indent="0">
              <a:buNone/>
              <a:defRPr lang="en-US" sz="1100" kern="0" spc="300" dirty="0" smtClean="0">
                <a:solidFill>
                  <a:prstClr val="black">
                    <a:lumMod val="65000"/>
                    <a:lumOff val="35000"/>
                  </a:prstClr>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MONTH YEAR</a:t>
            </a:r>
          </a:p>
        </p:txBody>
      </p:sp>
      <p:sp>
        <p:nvSpPr>
          <p:cNvPr id="10" name="Rectangle 9"/>
          <p:cNvSpPr/>
          <p:nvPr userDrawn="1"/>
        </p:nvSpPr>
        <p:spPr>
          <a:xfrm>
            <a:off x="0" y="5562000"/>
            <a:ext cx="12192000" cy="108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Title 1"/>
          <p:cNvSpPr>
            <a:spLocks noGrp="1"/>
          </p:cNvSpPr>
          <p:nvPr userDrawn="1">
            <p:ph type="title" hasCustomPrompt="1"/>
          </p:nvPr>
        </p:nvSpPr>
        <p:spPr>
          <a:xfrm>
            <a:off x="6095999" y="1310588"/>
            <a:ext cx="5723299" cy="1501197"/>
          </a:xfrm>
          <a:prstGeom prst="rect">
            <a:avLst/>
          </a:prstGeom>
        </p:spPr>
        <p:txBody>
          <a:bodyPr lIns="0" rIns="0" anchor="b" anchorCtr="0">
            <a:noAutofit/>
          </a:bodyPr>
          <a:lstStyle>
            <a:lvl1pPr marL="0" indent="0" algn="l">
              <a:buFont typeface="Arial" panose="020B0604020202020204" pitchFamily="34" charset="0"/>
              <a:buNone/>
              <a:defRPr lang="en-NZ" sz="3200" b="1" kern="1200" spc="100" baseline="0" dirty="0">
                <a:solidFill>
                  <a:schemeClr val="bg1"/>
                </a:solidFill>
                <a:latin typeface="Arial" panose="020B0604020202020204" pitchFamily="34" charset="0"/>
                <a:ea typeface="+mj-ea"/>
                <a:cs typeface="Arial" panose="020B0604020202020204" pitchFamily="34" charset="0"/>
              </a:defRPr>
            </a:lvl1pPr>
          </a:lstStyle>
          <a:p>
            <a:r>
              <a:rPr lang="en-US" dirty="0" smtClean="0"/>
              <a:t>Your Presentation Title</a:t>
            </a:r>
            <a:endParaRPr lang="en-NZ" dirty="0"/>
          </a:p>
        </p:txBody>
      </p:sp>
      <p:sp>
        <p:nvSpPr>
          <p:cNvPr id="32" name="Subtitle 2"/>
          <p:cNvSpPr>
            <a:spLocks noGrp="1"/>
          </p:cNvSpPr>
          <p:nvPr userDrawn="1">
            <p:ph type="subTitle" idx="10"/>
          </p:nvPr>
        </p:nvSpPr>
        <p:spPr>
          <a:xfrm>
            <a:off x="6095999" y="3178429"/>
            <a:ext cx="5736001" cy="1080000"/>
          </a:xfrm>
          <a:prstGeom prst="rect">
            <a:avLst/>
          </a:prstGeom>
        </p:spPr>
        <p:txBody>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NZ" dirty="0"/>
          </a:p>
        </p:txBody>
      </p:sp>
      <p:sp>
        <p:nvSpPr>
          <p:cNvPr id="57" name="Freeform 20"/>
          <p:cNvSpPr>
            <a:spLocks noChangeAspect="1" noEditPoints="1"/>
          </p:cNvSpPr>
          <p:nvPr userDrawn="1"/>
        </p:nvSpPr>
        <p:spPr bwMode="auto">
          <a:xfrm>
            <a:off x="10076507" y="433388"/>
            <a:ext cx="1611518" cy="742642"/>
          </a:xfrm>
          <a:custGeom>
            <a:avLst/>
            <a:gdLst>
              <a:gd name="T0" fmla="*/ 229 w 413"/>
              <a:gd name="T1" fmla="*/ 32 h 189"/>
              <a:gd name="T2" fmla="*/ 211 w 413"/>
              <a:gd name="T3" fmla="*/ 14 h 189"/>
              <a:gd name="T4" fmla="*/ 173 w 413"/>
              <a:gd name="T5" fmla="*/ 18 h 189"/>
              <a:gd name="T6" fmla="*/ 127 w 413"/>
              <a:gd name="T7" fmla="*/ 23 h 189"/>
              <a:gd name="T8" fmla="*/ 129 w 413"/>
              <a:gd name="T9" fmla="*/ 28 h 189"/>
              <a:gd name="T10" fmla="*/ 139 w 413"/>
              <a:gd name="T11" fmla="*/ 41 h 189"/>
              <a:gd name="T12" fmla="*/ 156 w 413"/>
              <a:gd name="T13" fmla="*/ 31 h 189"/>
              <a:gd name="T14" fmla="*/ 200 w 413"/>
              <a:gd name="T15" fmla="*/ 28 h 189"/>
              <a:gd name="T16" fmla="*/ 202 w 413"/>
              <a:gd name="T17" fmla="*/ 27 h 189"/>
              <a:gd name="T18" fmla="*/ 214 w 413"/>
              <a:gd name="T19" fmla="*/ 68 h 189"/>
              <a:gd name="T20" fmla="*/ 264 w 413"/>
              <a:gd name="T21" fmla="*/ 31 h 189"/>
              <a:gd name="T22" fmla="*/ 84 w 413"/>
              <a:gd name="T23" fmla="*/ 44 h 189"/>
              <a:gd name="T24" fmla="*/ 138 w 413"/>
              <a:gd name="T25" fmla="*/ 49 h 189"/>
              <a:gd name="T26" fmla="*/ 287 w 413"/>
              <a:gd name="T27" fmla="*/ 45 h 189"/>
              <a:gd name="T28" fmla="*/ 183 w 413"/>
              <a:gd name="T29" fmla="*/ 45 h 189"/>
              <a:gd name="T30" fmla="*/ 122 w 413"/>
              <a:gd name="T31" fmla="*/ 23 h 189"/>
              <a:gd name="T32" fmla="*/ 159 w 413"/>
              <a:gd name="T33" fmla="*/ 10 h 189"/>
              <a:gd name="T34" fmla="*/ 238 w 413"/>
              <a:gd name="T35" fmla="*/ 29 h 189"/>
              <a:gd name="T36" fmla="*/ 122 w 413"/>
              <a:gd name="T37" fmla="*/ 49 h 189"/>
              <a:gd name="T38" fmla="*/ 164 w 413"/>
              <a:gd name="T39" fmla="*/ 45 h 189"/>
              <a:gd name="T40" fmla="*/ 221 w 413"/>
              <a:gd name="T41" fmla="*/ 49 h 189"/>
              <a:gd name="T42" fmla="*/ 56 w 413"/>
              <a:gd name="T43" fmla="*/ 97 h 189"/>
              <a:gd name="T44" fmla="*/ 103 w 413"/>
              <a:gd name="T45" fmla="*/ 122 h 189"/>
              <a:gd name="T46" fmla="*/ 170 w 413"/>
              <a:gd name="T47" fmla="*/ 126 h 189"/>
              <a:gd name="T48" fmla="*/ 185 w 413"/>
              <a:gd name="T49" fmla="*/ 126 h 189"/>
              <a:gd name="T50" fmla="*/ 276 w 413"/>
              <a:gd name="T51" fmla="*/ 90 h 189"/>
              <a:gd name="T52" fmla="*/ 326 w 413"/>
              <a:gd name="T53" fmla="*/ 102 h 189"/>
              <a:gd name="T54" fmla="*/ 370 w 413"/>
              <a:gd name="T55" fmla="*/ 118 h 189"/>
              <a:gd name="T56" fmla="*/ 396 w 413"/>
              <a:gd name="T57" fmla="*/ 75 h 189"/>
              <a:gd name="T58" fmla="*/ 122 w 413"/>
              <a:gd name="T59" fmla="*/ 159 h 189"/>
              <a:gd name="T60" fmla="*/ 145 w 413"/>
              <a:gd name="T61" fmla="*/ 152 h 189"/>
              <a:gd name="T62" fmla="*/ 175 w 413"/>
              <a:gd name="T63" fmla="*/ 144 h 189"/>
              <a:gd name="T64" fmla="*/ 209 w 413"/>
              <a:gd name="T65" fmla="*/ 139 h 189"/>
              <a:gd name="T66" fmla="*/ 258 w 413"/>
              <a:gd name="T67" fmla="*/ 139 h 189"/>
              <a:gd name="T68" fmla="*/ 283 w 413"/>
              <a:gd name="T69" fmla="*/ 157 h 189"/>
              <a:gd name="T70" fmla="*/ 303 w 413"/>
              <a:gd name="T71" fmla="*/ 145 h 189"/>
              <a:gd name="T72" fmla="*/ 343 w 413"/>
              <a:gd name="T73" fmla="*/ 149 h 189"/>
              <a:gd name="T74" fmla="*/ 386 w 413"/>
              <a:gd name="T75" fmla="*/ 165 h 189"/>
              <a:gd name="T76" fmla="*/ 118 w 413"/>
              <a:gd name="T77" fmla="*/ 175 h 189"/>
              <a:gd name="T78" fmla="*/ 142 w 413"/>
              <a:gd name="T79" fmla="*/ 186 h 189"/>
              <a:gd name="T80" fmla="*/ 147 w 413"/>
              <a:gd name="T81" fmla="*/ 178 h 189"/>
              <a:gd name="T82" fmla="*/ 163 w 413"/>
              <a:gd name="T83" fmla="*/ 186 h 189"/>
              <a:gd name="T84" fmla="*/ 182 w 413"/>
              <a:gd name="T85" fmla="*/ 186 h 189"/>
              <a:gd name="T86" fmla="*/ 196 w 413"/>
              <a:gd name="T87" fmla="*/ 180 h 189"/>
              <a:gd name="T88" fmla="*/ 206 w 413"/>
              <a:gd name="T89" fmla="*/ 186 h 189"/>
              <a:gd name="T90" fmla="*/ 213 w 413"/>
              <a:gd name="T91" fmla="*/ 186 h 189"/>
              <a:gd name="T92" fmla="*/ 224 w 413"/>
              <a:gd name="T93" fmla="*/ 186 h 189"/>
              <a:gd name="T94" fmla="*/ 236 w 413"/>
              <a:gd name="T95" fmla="*/ 183 h 189"/>
              <a:gd name="T96" fmla="*/ 255 w 413"/>
              <a:gd name="T97" fmla="*/ 186 h 189"/>
              <a:gd name="T98" fmla="*/ 273 w 413"/>
              <a:gd name="T99" fmla="*/ 175 h 189"/>
              <a:gd name="T100" fmla="*/ 281 w 413"/>
              <a:gd name="T101" fmla="*/ 183 h 189"/>
              <a:gd name="T102" fmla="*/ 299 w 413"/>
              <a:gd name="T103" fmla="*/ 175 h 189"/>
              <a:gd name="T104" fmla="*/ 306 w 413"/>
              <a:gd name="T105" fmla="*/ 186 h 189"/>
              <a:gd name="T106" fmla="*/ 317 w 413"/>
              <a:gd name="T107" fmla="*/ 178 h 189"/>
              <a:gd name="T108" fmla="*/ 325 w 413"/>
              <a:gd name="T109" fmla="*/ 182 h 189"/>
              <a:gd name="T110" fmla="*/ 349 w 413"/>
              <a:gd name="T111" fmla="*/ 175 h 189"/>
              <a:gd name="T112" fmla="*/ 359 w 413"/>
              <a:gd name="T113" fmla="*/ 178 h 189"/>
              <a:gd name="T114" fmla="*/ 368 w 413"/>
              <a:gd name="T115" fmla="*/ 183 h 189"/>
              <a:gd name="T116" fmla="*/ 375 w 413"/>
              <a:gd name="T117" fmla="*/ 184 h 189"/>
              <a:gd name="T118" fmla="*/ 390 w 413"/>
              <a:gd name="T119" fmla="*/ 181 h 189"/>
              <a:gd name="T120" fmla="*/ 413 w 413"/>
              <a:gd name="T121" fmla="*/ 181 h 189"/>
              <a:gd name="T122" fmla="*/ 58 w 413"/>
              <a:gd name="T123" fmla="*/ 77 h 189"/>
              <a:gd name="T124" fmla="*/ 188 w 413"/>
              <a:gd name="T125" fmla="*/ 7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3" h="189">
                <a:moveTo>
                  <a:pt x="272" y="49"/>
                </a:moveTo>
                <a:cubicBezTo>
                  <a:pt x="262" y="49"/>
                  <a:pt x="262" y="49"/>
                  <a:pt x="262" y="49"/>
                </a:cubicBezTo>
                <a:cubicBezTo>
                  <a:pt x="261" y="46"/>
                  <a:pt x="261" y="46"/>
                  <a:pt x="261" y="46"/>
                </a:cubicBezTo>
                <a:cubicBezTo>
                  <a:pt x="260" y="49"/>
                  <a:pt x="260" y="49"/>
                  <a:pt x="260" y="49"/>
                </a:cubicBezTo>
                <a:cubicBezTo>
                  <a:pt x="260" y="49"/>
                  <a:pt x="260" y="49"/>
                  <a:pt x="260" y="49"/>
                </a:cubicBezTo>
                <a:cubicBezTo>
                  <a:pt x="259" y="46"/>
                  <a:pt x="259" y="46"/>
                  <a:pt x="259" y="46"/>
                </a:cubicBezTo>
                <a:cubicBezTo>
                  <a:pt x="258" y="49"/>
                  <a:pt x="258" y="49"/>
                  <a:pt x="258" y="49"/>
                </a:cubicBezTo>
                <a:cubicBezTo>
                  <a:pt x="258" y="49"/>
                  <a:pt x="258" y="49"/>
                  <a:pt x="258" y="49"/>
                </a:cubicBezTo>
                <a:cubicBezTo>
                  <a:pt x="257" y="46"/>
                  <a:pt x="257" y="46"/>
                  <a:pt x="257" y="46"/>
                </a:cubicBezTo>
                <a:cubicBezTo>
                  <a:pt x="256" y="49"/>
                  <a:pt x="256" y="49"/>
                  <a:pt x="256" y="49"/>
                </a:cubicBezTo>
                <a:cubicBezTo>
                  <a:pt x="249" y="49"/>
                  <a:pt x="249" y="49"/>
                  <a:pt x="249" y="49"/>
                </a:cubicBezTo>
                <a:cubicBezTo>
                  <a:pt x="249" y="49"/>
                  <a:pt x="252" y="47"/>
                  <a:pt x="254" y="43"/>
                </a:cubicBezTo>
                <a:cubicBezTo>
                  <a:pt x="255" y="43"/>
                  <a:pt x="256" y="43"/>
                  <a:pt x="256" y="43"/>
                </a:cubicBezTo>
                <a:cubicBezTo>
                  <a:pt x="260" y="43"/>
                  <a:pt x="266" y="45"/>
                  <a:pt x="266" y="45"/>
                </a:cubicBezTo>
                <a:cubicBezTo>
                  <a:pt x="266" y="45"/>
                  <a:pt x="262" y="41"/>
                  <a:pt x="257" y="40"/>
                </a:cubicBezTo>
                <a:cubicBezTo>
                  <a:pt x="256" y="40"/>
                  <a:pt x="255" y="40"/>
                  <a:pt x="254" y="39"/>
                </a:cubicBezTo>
                <a:cubicBezTo>
                  <a:pt x="255" y="38"/>
                  <a:pt x="254" y="36"/>
                  <a:pt x="254" y="36"/>
                </a:cubicBezTo>
                <a:cubicBezTo>
                  <a:pt x="254" y="36"/>
                  <a:pt x="260" y="38"/>
                  <a:pt x="264" y="40"/>
                </a:cubicBezTo>
                <a:cubicBezTo>
                  <a:pt x="270" y="44"/>
                  <a:pt x="272" y="49"/>
                  <a:pt x="272" y="49"/>
                </a:cubicBezTo>
                <a:moveTo>
                  <a:pt x="229" y="32"/>
                </a:moveTo>
                <a:cubicBezTo>
                  <a:pt x="230" y="33"/>
                  <a:pt x="231" y="33"/>
                  <a:pt x="232" y="34"/>
                </a:cubicBezTo>
                <a:cubicBezTo>
                  <a:pt x="233" y="32"/>
                  <a:pt x="233" y="30"/>
                  <a:pt x="233" y="30"/>
                </a:cubicBezTo>
                <a:cubicBezTo>
                  <a:pt x="233" y="30"/>
                  <a:pt x="230" y="28"/>
                  <a:pt x="229" y="27"/>
                </a:cubicBezTo>
                <a:cubicBezTo>
                  <a:pt x="229" y="27"/>
                  <a:pt x="228" y="26"/>
                  <a:pt x="228" y="26"/>
                </a:cubicBezTo>
                <a:cubicBezTo>
                  <a:pt x="224" y="28"/>
                  <a:pt x="224" y="28"/>
                  <a:pt x="224" y="28"/>
                </a:cubicBezTo>
                <a:cubicBezTo>
                  <a:pt x="226" y="24"/>
                  <a:pt x="226" y="24"/>
                  <a:pt x="226" y="24"/>
                </a:cubicBezTo>
                <a:cubicBezTo>
                  <a:pt x="226" y="24"/>
                  <a:pt x="225" y="24"/>
                  <a:pt x="225" y="24"/>
                </a:cubicBezTo>
                <a:cubicBezTo>
                  <a:pt x="222" y="26"/>
                  <a:pt x="222" y="26"/>
                  <a:pt x="222" y="26"/>
                </a:cubicBezTo>
                <a:cubicBezTo>
                  <a:pt x="223" y="22"/>
                  <a:pt x="223" y="22"/>
                  <a:pt x="223" y="22"/>
                </a:cubicBezTo>
                <a:cubicBezTo>
                  <a:pt x="223" y="22"/>
                  <a:pt x="223" y="22"/>
                  <a:pt x="223" y="22"/>
                </a:cubicBezTo>
                <a:cubicBezTo>
                  <a:pt x="220" y="24"/>
                  <a:pt x="220" y="24"/>
                  <a:pt x="220" y="24"/>
                </a:cubicBezTo>
                <a:cubicBezTo>
                  <a:pt x="221" y="20"/>
                  <a:pt x="221" y="20"/>
                  <a:pt x="221" y="20"/>
                </a:cubicBezTo>
                <a:cubicBezTo>
                  <a:pt x="220" y="19"/>
                  <a:pt x="219" y="19"/>
                  <a:pt x="218" y="18"/>
                </a:cubicBezTo>
                <a:cubicBezTo>
                  <a:pt x="217" y="18"/>
                  <a:pt x="217" y="17"/>
                  <a:pt x="216" y="17"/>
                </a:cubicBezTo>
                <a:cubicBezTo>
                  <a:pt x="213" y="19"/>
                  <a:pt x="213" y="19"/>
                  <a:pt x="213" y="19"/>
                </a:cubicBezTo>
                <a:cubicBezTo>
                  <a:pt x="214" y="15"/>
                  <a:pt x="214" y="15"/>
                  <a:pt x="214" y="15"/>
                </a:cubicBezTo>
                <a:cubicBezTo>
                  <a:pt x="214" y="15"/>
                  <a:pt x="214" y="15"/>
                  <a:pt x="214" y="15"/>
                </a:cubicBezTo>
                <a:cubicBezTo>
                  <a:pt x="211" y="18"/>
                  <a:pt x="211" y="18"/>
                  <a:pt x="211" y="18"/>
                </a:cubicBezTo>
                <a:cubicBezTo>
                  <a:pt x="211" y="14"/>
                  <a:pt x="211" y="14"/>
                  <a:pt x="211" y="14"/>
                </a:cubicBezTo>
                <a:cubicBezTo>
                  <a:pt x="211" y="14"/>
                  <a:pt x="211" y="14"/>
                  <a:pt x="211" y="14"/>
                </a:cubicBezTo>
                <a:cubicBezTo>
                  <a:pt x="208" y="17"/>
                  <a:pt x="208" y="17"/>
                  <a:pt x="208" y="17"/>
                </a:cubicBezTo>
                <a:cubicBezTo>
                  <a:pt x="208" y="13"/>
                  <a:pt x="208" y="13"/>
                  <a:pt x="208" y="13"/>
                </a:cubicBezTo>
                <a:cubicBezTo>
                  <a:pt x="202" y="10"/>
                  <a:pt x="197" y="8"/>
                  <a:pt x="197" y="8"/>
                </a:cubicBezTo>
                <a:cubicBezTo>
                  <a:pt x="197" y="8"/>
                  <a:pt x="202" y="11"/>
                  <a:pt x="211" y="22"/>
                </a:cubicBezTo>
                <a:cubicBezTo>
                  <a:pt x="215" y="21"/>
                  <a:pt x="215" y="21"/>
                  <a:pt x="215" y="21"/>
                </a:cubicBezTo>
                <a:cubicBezTo>
                  <a:pt x="213" y="24"/>
                  <a:pt x="213" y="24"/>
                  <a:pt x="213" y="24"/>
                </a:cubicBezTo>
                <a:cubicBezTo>
                  <a:pt x="213" y="25"/>
                  <a:pt x="213" y="25"/>
                  <a:pt x="213" y="25"/>
                </a:cubicBezTo>
                <a:cubicBezTo>
                  <a:pt x="216" y="23"/>
                  <a:pt x="216" y="23"/>
                  <a:pt x="216" y="23"/>
                </a:cubicBezTo>
                <a:cubicBezTo>
                  <a:pt x="214" y="27"/>
                  <a:pt x="214" y="27"/>
                  <a:pt x="214" y="27"/>
                </a:cubicBezTo>
                <a:cubicBezTo>
                  <a:pt x="214" y="27"/>
                  <a:pt x="214" y="27"/>
                  <a:pt x="214" y="27"/>
                </a:cubicBezTo>
                <a:cubicBezTo>
                  <a:pt x="218" y="26"/>
                  <a:pt x="218" y="26"/>
                  <a:pt x="218" y="26"/>
                </a:cubicBezTo>
                <a:cubicBezTo>
                  <a:pt x="216" y="29"/>
                  <a:pt x="216" y="29"/>
                  <a:pt x="216" y="29"/>
                </a:cubicBezTo>
                <a:cubicBezTo>
                  <a:pt x="225" y="39"/>
                  <a:pt x="234" y="41"/>
                  <a:pt x="234" y="41"/>
                </a:cubicBezTo>
                <a:cubicBezTo>
                  <a:pt x="234" y="41"/>
                  <a:pt x="233" y="40"/>
                  <a:pt x="232" y="39"/>
                </a:cubicBezTo>
                <a:cubicBezTo>
                  <a:pt x="231" y="38"/>
                  <a:pt x="229" y="36"/>
                  <a:pt x="227" y="35"/>
                </a:cubicBezTo>
                <a:cubicBezTo>
                  <a:pt x="223" y="32"/>
                  <a:pt x="220" y="26"/>
                  <a:pt x="220" y="26"/>
                </a:cubicBezTo>
                <a:cubicBezTo>
                  <a:pt x="220" y="26"/>
                  <a:pt x="225" y="31"/>
                  <a:pt x="229" y="32"/>
                </a:cubicBezTo>
                <a:moveTo>
                  <a:pt x="173" y="18"/>
                </a:moveTo>
                <a:cubicBezTo>
                  <a:pt x="173" y="18"/>
                  <a:pt x="173" y="18"/>
                  <a:pt x="173" y="18"/>
                </a:cubicBezTo>
                <a:cubicBezTo>
                  <a:pt x="173" y="18"/>
                  <a:pt x="173" y="18"/>
                  <a:pt x="173" y="18"/>
                </a:cubicBezTo>
                <a:moveTo>
                  <a:pt x="185" y="34"/>
                </a:moveTo>
                <a:cubicBezTo>
                  <a:pt x="182" y="33"/>
                  <a:pt x="179" y="31"/>
                  <a:pt x="179" y="31"/>
                </a:cubicBezTo>
                <a:cubicBezTo>
                  <a:pt x="179" y="31"/>
                  <a:pt x="181" y="33"/>
                  <a:pt x="184" y="35"/>
                </a:cubicBezTo>
                <a:cubicBezTo>
                  <a:pt x="184" y="36"/>
                  <a:pt x="184" y="37"/>
                  <a:pt x="184" y="37"/>
                </a:cubicBezTo>
                <a:cubicBezTo>
                  <a:pt x="184" y="37"/>
                  <a:pt x="181" y="35"/>
                  <a:pt x="179" y="32"/>
                </a:cubicBezTo>
                <a:cubicBezTo>
                  <a:pt x="175" y="29"/>
                  <a:pt x="171" y="25"/>
                  <a:pt x="171" y="25"/>
                </a:cubicBezTo>
                <a:cubicBezTo>
                  <a:pt x="171" y="25"/>
                  <a:pt x="173" y="26"/>
                  <a:pt x="176" y="27"/>
                </a:cubicBezTo>
                <a:cubicBezTo>
                  <a:pt x="176" y="29"/>
                  <a:pt x="176" y="29"/>
                  <a:pt x="176" y="29"/>
                </a:cubicBezTo>
                <a:cubicBezTo>
                  <a:pt x="177" y="28"/>
                  <a:pt x="177" y="28"/>
                  <a:pt x="177" y="28"/>
                </a:cubicBezTo>
                <a:cubicBezTo>
                  <a:pt x="177" y="28"/>
                  <a:pt x="177" y="28"/>
                  <a:pt x="177" y="28"/>
                </a:cubicBezTo>
                <a:cubicBezTo>
                  <a:pt x="177" y="30"/>
                  <a:pt x="177" y="30"/>
                  <a:pt x="177" y="30"/>
                </a:cubicBezTo>
                <a:cubicBezTo>
                  <a:pt x="179" y="29"/>
                  <a:pt x="179" y="29"/>
                  <a:pt x="179" y="29"/>
                </a:cubicBezTo>
                <a:cubicBezTo>
                  <a:pt x="179" y="29"/>
                  <a:pt x="179" y="29"/>
                  <a:pt x="179" y="29"/>
                </a:cubicBezTo>
                <a:cubicBezTo>
                  <a:pt x="179" y="31"/>
                  <a:pt x="179" y="31"/>
                  <a:pt x="179" y="31"/>
                </a:cubicBezTo>
                <a:cubicBezTo>
                  <a:pt x="180" y="29"/>
                  <a:pt x="180" y="29"/>
                  <a:pt x="180" y="29"/>
                </a:cubicBezTo>
                <a:cubicBezTo>
                  <a:pt x="184" y="32"/>
                  <a:pt x="186" y="33"/>
                  <a:pt x="186" y="33"/>
                </a:cubicBezTo>
                <a:cubicBezTo>
                  <a:pt x="186" y="33"/>
                  <a:pt x="185" y="33"/>
                  <a:pt x="185" y="34"/>
                </a:cubicBezTo>
                <a:moveTo>
                  <a:pt x="128" y="25"/>
                </a:moveTo>
                <a:cubicBezTo>
                  <a:pt x="128" y="24"/>
                  <a:pt x="129" y="23"/>
                  <a:pt x="129" y="23"/>
                </a:cubicBezTo>
                <a:cubicBezTo>
                  <a:pt x="129" y="23"/>
                  <a:pt x="128" y="23"/>
                  <a:pt x="127" y="23"/>
                </a:cubicBezTo>
                <a:cubicBezTo>
                  <a:pt x="127" y="25"/>
                  <a:pt x="127" y="25"/>
                  <a:pt x="127" y="25"/>
                </a:cubicBezTo>
                <a:cubicBezTo>
                  <a:pt x="126" y="24"/>
                  <a:pt x="126" y="24"/>
                  <a:pt x="126" y="24"/>
                </a:cubicBezTo>
                <a:cubicBezTo>
                  <a:pt x="126" y="24"/>
                  <a:pt x="126" y="24"/>
                  <a:pt x="126" y="24"/>
                </a:cubicBezTo>
                <a:cubicBezTo>
                  <a:pt x="126" y="25"/>
                  <a:pt x="126" y="25"/>
                  <a:pt x="126" y="25"/>
                </a:cubicBezTo>
                <a:cubicBezTo>
                  <a:pt x="125" y="24"/>
                  <a:pt x="125" y="24"/>
                  <a:pt x="125" y="24"/>
                </a:cubicBezTo>
                <a:cubicBezTo>
                  <a:pt x="125" y="24"/>
                  <a:pt x="125" y="24"/>
                  <a:pt x="125" y="24"/>
                </a:cubicBezTo>
                <a:cubicBezTo>
                  <a:pt x="125" y="25"/>
                  <a:pt x="125" y="25"/>
                  <a:pt x="125" y="25"/>
                </a:cubicBezTo>
                <a:cubicBezTo>
                  <a:pt x="124" y="25"/>
                  <a:pt x="124" y="25"/>
                  <a:pt x="124" y="25"/>
                </a:cubicBezTo>
                <a:cubicBezTo>
                  <a:pt x="124" y="25"/>
                  <a:pt x="124" y="25"/>
                  <a:pt x="123" y="25"/>
                </a:cubicBezTo>
                <a:cubicBezTo>
                  <a:pt x="121" y="25"/>
                  <a:pt x="119" y="26"/>
                  <a:pt x="119" y="26"/>
                </a:cubicBezTo>
                <a:cubicBezTo>
                  <a:pt x="121" y="27"/>
                  <a:pt x="121" y="27"/>
                  <a:pt x="121" y="27"/>
                </a:cubicBezTo>
                <a:cubicBezTo>
                  <a:pt x="122" y="26"/>
                  <a:pt x="122" y="26"/>
                  <a:pt x="122" y="26"/>
                </a:cubicBezTo>
                <a:cubicBezTo>
                  <a:pt x="122" y="27"/>
                  <a:pt x="122" y="27"/>
                  <a:pt x="122" y="27"/>
                </a:cubicBezTo>
                <a:cubicBezTo>
                  <a:pt x="122" y="27"/>
                  <a:pt x="122" y="27"/>
                  <a:pt x="122" y="27"/>
                </a:cubicBezTo>
                <a:cubicBezTo>
                  <a:pt x="123" y="26"/>
                  <a:pt x="123" y="26"/>
                  <a:pt x="123" y="26"/>
                </a:cubicBezTo>
                <a:cubicBezTo>
                  <a:pt x="124" y="27"/>
                  <a:pt x="124" y="27"/>
                  <a:pt x="124" y="27"/>
                </a:cubicBezTo>
                <a:cubicBezTo>
                  <a:pt x="124" y="27"/>
                  <a:pt x="124" y="27"/>
                  <a:pt x="124" y="27"/>
                </a:cubicBezTo>
                <a:cubicBezTo>
                  <a:pt x="124" y="26"/>
                  <a:pt x="124" y="26"/>
                  <a:pt x="124" y="26"/>
                </a:cubicBezTo>
                <a:cubicBezTo>
                  <a:pt x="125" y="27"/>
                  <a:pt x="125" y="27"/>
                  <a:pt x="125" y="27"/>
                </a:cubicBezTo>
                <a:cubicBezTo>
                  <a:pt x="129" y="28"/>
                  <a:pt x="129" y="28"/>
                  <a:pt x="129" y="28"/>
                </a:cubicBezTo>
                <a:cubicBezTo>
                  <a:pt x="129" y="28"/>
                  <a:pt x="129" y="27"/>
                  <a:pt x="128" y="26"/>
                </a:cubicBezTo>
                <a:cubicBezTo>
                  <a:pt x="126" y="26"/>
                  <a:pt x="124" y="26"/>
                  <a:pt x="124" y="26"/>
                </a:cubicBezTo>
                <a:cubicBezTo>
                  <a:pt x="124" y="26"/>
                  <a:pt x="127" y="25"/>
                  <a:pt x="128" y="25"/>
                </a:cubicBezTo>
                <a:moveTo>
                  <a:pt x="137" y="32"/>
                </a:moveTo>
                <a:cubicBezTo>
                  <a:pt x="137" y="32"/>
                  <a:pt x="136" y="32"/>
                  <a:pt x="136" y="32"/>
                </a:cubicBezTo>
                <a:cubicBezTo>
                  <a:pt x="136" y="32"/>
                  <a:pt x="137" y="32"/>
                  <a:pt x="137" y="32"/>
                </a:cubicBezTo>
                <a:moveTo>
                  <a:pt x="133" y="38"/>
                </a:moveTo>
                <a:cubicBezTo>
                  <a:pt x="128" y="36"/>
                  <a:pt x="126" y="36"/>
                  <a:pt x="126" y="36"/>
                </a:cubicBezTo>
                <a:cubicBezTo>
                  <a:pt x="126" y="36"/>
                  <a:pt x="128" y="37"/>
                  <a:pt x="130" y="38"/>
                </a:cubicBezTo>
                <a:cubicBezTo>
                  <a:pt x="131" y="37"/>
                  <a:pt x="131" y="37"/>
                  <a:pt x="131" y="37"/>
                </a:cubicBezTo>
                <a:cubicBezTo>
                  <a:pt x="131" y="38"/>
                  <a:pt x="131" y="38"/>
                  <a:pt x="131" y="38"/>
                </a:cubicBezTo>
                <a:cubicBezTo>
                  <a:pt x="131" y="38"/>
                  <a:pt x="131" y="38"/>
                  <a:pt x="131" y="39"/>
                </a:cubicBezTo>
                <a:cubicBezTo>
                  <a:pt x="132" y="38"/>
                  <a:pt x="132" y="38"/>
                  <a:pt x="132" y="38"/>
                </a:cubicBezTo>
                <a:cubicBezTo>
                  <a:pt x="132" y="39"/>
                  <a:pt x="132" y="39"/>
                  <a:pt x="132" y="39"/>
                </a:cubicBezTo>
                <a:cubicBezTo>
                  <a:pt x="132" y="39"/>
                  <a:pt x="132" y="39"/>
                  <a:pt x="132" y="39"/>
                </a:cubicBezTo>
                <a:cubicBezTo>
                  <a:pt x="133" y="38"/>
                  <a:pt x="133" y="38"/>
                  <a:pt x="133" y="38"/>
                </a:cubicBezTo>
                <a:cubicBezTo>
                  <a:pt x="133" y="40"/>
                  <a:pt x="133" y="40"/>
                  <a:pt x="133" y="40"/>
                </a:cubicBezTo>
                <a:cubicBezTo>
                  <a:pt x="134" y="40"/>
                  <a:pt x="135" y="40"/>
                  <a:pt x="135" y="41"/>
                </a:cubicBezTo>
                <a:cubicBezTo>
                  <a:pt x="138" y="42"/>
                  <a:pt x="139" y="43"/>
                  <a:pt x="139" y="43"/>
                </a:cubicBezTo>
                <a:cubicBezTo>
                  <a:pt x="139" y="43"/>
                  <a:pt x="139" y="42"/>
                  <a:pt x="139" y="41"/>
                </a:cubicBezTo>
                <a:cubicBezTo>
                  <a:pt x="138" y="41"/>
                  <a:pt x="138" y="41"/>
                  <a:pt x="138" y="41"/>
                </a:cubicBezTo>
                <a:cubicBezTo>
                  <a:pt x="136" y="40"/>
                  <a:pt x="134" y="39"/>
                  <a:pt x="134" y="39"/>
                </a:cubicBezTo>
                <a:cubicBezTo>
                  <a:pt x="134" y="39"/>
                  <a:pt x="135" y="39"/>
                  <a:pt x="138" y="39"/>
                </a:cubicBezTo>
                <a:cubicBezTo>
                  <a:pt x="138" y="39"/>
                  <a:pt x="139" y="40"/>
                  <a:pt x="139" y="40"/>
                </a:cubicBezTo>
                <a:cubicBezTo>
                  <a:pt x="139" y="39"/>
                  <a:pt x="140" y="39"/>
                  <a:pt x="140" y="39"/>
                </a:cubicBezTo>
                <a:cubicBezTo>
                  <a:pt x="140" y="39"/>
                  <a:pt x="138" y="39"/>
                  <a:pt x="133" y="38"/>
                </a:cubicBezTo>
                <a:moveTo>
                  <a:pt x="162" y="29"/>
                </a:moveTo>
                <a:cubicBezTo>
                  <a:pt x="160" y="31"/>
                  <a:pt x="160" y="31"/>
                  <a:pt x="160" y="31"/>
                </a:cubicBezTo>
                <a:cubicBezTo>
                  <a:pt x="160" y="28"/>
                  <a:pt x="160" y="28"/>
                  <a:pt x="160" y="28"/>
                </a:cubicBezTo>
                <a:cubicBezTo>
                  <a:pt x="160" y="28"/>
                  <a:pt x="160" y="28"/>
                  <a:pt x="160" y="28"/>
                </a:cubicBezTo>
                <a:cubicBezTo>
                  <a:pt x="158" y="30"/>
                  <a:pt x="158" y="30"/>
                  <a:pt x="158" y="30"/>
                </a:cubicBezTo>
                <a:cubicBezTo>
                  <a:pt x="159" y="27"/>
                  <a:pt x="159" y="27"/>
                  <a:pt x="159" y="27"/>
                </a:cubicBezTo>
                <a:cubicBezTo>
                  <a:pt x="159" y="27"/>
                  <a:pt x="159" y="27"/>
                  <a:pt x="159" y="27"/>
                </a:cubicBezTo>
                <a:cubicBezTo>
                  <a:pt x="156" y="29"/>
                  <a:pt x="156" y="29"/>
                  <a:pt x="156" y="29"/>
                </a:cubicBezTo>
                <a:cubicBezTo>
                  <a:pt x="157" y="26"/>
                  <a:pt x="157" y="26"/>
                  <a:pt x="157" y="26"/>
                </a:cubicBezTo>
                <a:cubicBezTo>
                  <a:pt x="156" y="26"/>
                  <a:pt x="155" y="25"/>
                  <a:pt x="155" y="25"/>
                </a:cubicBezTo>
                <a:cubicBezTo>
                  <a:pt x="155" y="25"/>
                  <a:pt x="155" y="27"/>
                  <a:pt x="155" y="29"/>
                </a:cubicBezTo>
                <a:cubicBezTo>
                  <a:pt x="155" y="29"/>
                  <a:pt x="156" y="30"/>
                  <a:pt x="157" y="30"/>
                </a:cubicBezTo>
                <a:cubicBezTo>
                  <a:pt x="160" y="32"/>
                  <a:pt x="164" y="33"/>
                  <a:pt x="164" y="33"/>
                </a:cubicBezTo>
                <a:cubicBezTo>
                  <a:pt x="164" y="33"/>
                  <a:pt x="160" y="33"/>
                  <a:pt x="156" y="31"/>
                </a:cubicBezTo>
                <a:cubicBezTo>
                  <a:pt x="155" y="31"/>
                  <a:pt x="155" y="31"/>
                  <a:pt x="154" y="31"/>
                </a:cubicBezTo>
                <a:cubicBezTo>
                  <a:pt x="154" y="32"/>
                  <a:pt x="152" y="33"/>
                  <a:pt x="152" y="33"/>
                </a:cubicBezTo>
                <a:cubicBezTo>
                  <a:pt x="152" y="33"/>
                  <a:pt x="156" y="33"/>
                  <a:pt x="161" y="35"/>
                </a:cubicBezTo>
                <a:cubicBezTo>
                  <a:pt x="161" y="35"/>
                  <a:pt x="161" y="35"/>
                  <a:pt x="161" y="35"/>
                </a:cubicBezTo>
                <a:cubicBezTo>
                  <a:pt x="163" y="33"/>
                  <a:pt x="163" y="33"/>
                  <a:pt x="163" y="33"/>
                </a:cubicBezTo>
                <a:cubicBezTo>
                  <a:pt x="163" y="36"/>
                  <a:pt x="163" y="36"/>
                  <a:pt x="163" y="36"/>
                </a:cubicBezTo>
                <a:cubicBezTo>
                  <a:pt x="163" y="36"/>
                  <a:pt x="163" y="36"/>
                  <a:pt x="163" y="36"/>
                </a:cubicBezTo>
                <a:cubicBezTo>
                  <a:pt x="165" y="34"/>
                  <a:pt x="165" y="34"/>
                  <a:pt x="165" y="34"/>
                </a:cubicBezTo>
                <a:cubicBezTo>
                  <a:pt x="165" y="36"/>
                  <a:pt x="165" y="36"/>
                  <a:pt x="165" y="36"/>
                </a:cubicBezTo>
                <a:cubicBezTo>
                  <a:pt x="165" y="36"/>
                  <a:pt x="165" y="36"/>
                  <a:pt x="165" y="36"/>
                </a:cubicBezTo>
                <a:cubicBezTo>
                  <a:pt x="166" y="34"/>
                  <a:pt x="166" y="34"/>
                  <a:pt x="166" y="34"/>
                </a:cubicBezTo>
                <a:cubicBezTo>
                  <a:pt x="166" y="37"/>
                  <a:pt x="166" y="37"/>
                  <a:pt x="166" y="37"/>
                </a:cubicBezTo>
                <a:cubicBezTo>
                  <a:pt x="170" y="38"/>
                  <a:pt x="172" y="39"/>
                  <a:pt x="172" y="39"/>
                </a:cubicBezTo>
                <a:cubicBezTo>
                  <a:pt x="172" y="39"/>
                  <a:pt x="165" y="32"/>
                  <a:pt x="162" y="29"/>
                </a:cubicBezTo>
                <a:moveTo>
                  <a:pt x="207" y="33"/>
                </a:moveTo>
                <a:cubicBezTo>
                  <a:pt x="207" y="33"/>
                  <a:pt x="204" y="31"/>
                  <a:pt x="201" y="30"/>
                </a:cubicBezTo>
                <a:cubicBezTo>
                  <a:pt x="201" y="28"/>
                  <a:pt x="201" y="28"/>
                  <a:pt x="201" y="28"/>
                </a:cubicBezTo>
                <a:cubicBezTo>
                  <a:pt x="200" y="29"/>
                  <a:pt x="200" y="29"/>
                  <a:pt x="200" y="29"/>
                </a:cubicBezTo>
                <a:cubicBezTo>
                  <a:pt x="200" y="29"/>
                  <a:pt x="200" y="29"/>
                  <a:pt x="200" y="29"/>
                </a:cubicBezTo>
                <a:cubicBezTo>
                  <a:pt x="200" y="28"/>
                  <a:pt x="200" y="28"/>
                  <a:pt x="200" y="28"/>
                </a:cubicBezTo>
                <a:cubicBezTo>
                  <a:pt x="198" y="28"/>
                  <a:pt x="198" y="28"/>
                  <a:pt x="198" y="28"/>
                </a:cubicBezTo>
                <a:cubicBezTo>
                  <a:pt x="198" y="28"/>
                  <a:pt x="198" y="28"/>
                  <a:pt x="198" y="28"/>
                </a:cubicBezTo>
                <a:cubicBezTo>
                  <a:pt x="198" y="27"/>
                  <a:pt x="198" y="27"/>
                  <a:pt x="198" y="27"/>
                </a:cubicBezTo>
                <a:cubicBezTo>
                  <a:pt x="197" y="28"/>
                  <a:pt x="197" y="28"/>
                  <a:pt x="197" y="28"/>
                </a:cubicBezTo>
                <a:cubicBezTo>
                  <a:pt x="197" y="28"/>
                  <a:pt x="197" y="28"/>
                  <a:pt x="197" y="28"/>
                </a:cubicBezTo>
                <a:cubicBezTo>
                  <a:pt x="195" y="27"/>
                  <a:pt x="189" y="24"/>
                  <a:pt x="189" y="24"/>
                </a:cubicBezTo>
                <a:cubicBezTo>
                  <a:pt x="189" y="24"/>
                  <a:pt x="190" y="23"/>
                  <a:pt x="191" y="22"/>
                </a:cubicBezTo>
                <a:cubicBezTo>
                  <a:pt x="191" y="22"/>
                  <a:pt x="192" y="23"/>
                  <a:pt x="193" y="24"/>
                </a:cubicBezTo>
                <a:cubicBezTo>
                  <a:pt x="196" y="26"/>
                  <a:pt x="200" y="26"/>
                  <a:pt x="200" y="26"/>
                </a:cubicBezTo>
                <a:cubicBezTo>
                  <a:pt x="200" y="26"/>
                  <a:pt x="197" y="25"/>
                  <a:pt x="196" y="24"/>
                </a:cubicBezTo>
                <a:cubicBezTo>
                  <a:pt x="194" y="23"/>
                  <a:pt x="193" y="21"/>
                  <a:pt x="192" y="20"/>
                </a:cubicBezTo>
                <a:cubicBezTo>
                  <a:pt x="192" y="19"/>
                  <a:pt x="193" y="17"/>
                  <a:pt x="193" y="17"/>
                </a:cubicBezTo>
                <a:cubicBezTo>
                  <a:pt x="193" y="17"/>
                  <a:pt x="193" y="18"/>
                  <a:pt x="194" y="18"/>
                </a:cubicBezTo>
                <a:cubicBezTo>
                  <a:pt x="194" y="20"/>
                  <a:pt x="194" y="20"/>
                  <a:pt x="194" y="20"/>
                </a:cubicBezTo>
                <a:cubicBezTo>
                  <a:pt x="195" y="19"/>
                  <a:pt x="195" y="19"/>
                  <a:pt x="195" y="19"/>
                </a:cubicBezTo>
                <a:cubicBezTo>
                  <a:pt x="195" y="21"/>
                  <a:pt x="195" y="21"/>
                  <a:pt x="195" y="21"/>
                </a:cubicBezTo>
                <a:cubicBezTo>
                  <a:pt x="197" y="21"/>
                  <a:pt x="197" y="21"/>
                  <a:pt x="197" y="21"/>
                </a:cubicBezTo>
                <a:cubicBezTo>
                  <a:pt x="196" y="23"/>
                  <a:pt x="196" y="23"/>
                  <a:pt x="196" y="23"/>
                </a:cubicBezTo>
                <a:cubicBezTo>
                  <a:pt x="198" y="22"/>
                  <a:pt x="198" y="22"/>
                  <a:pt x="198" y="22"/>
                </a:cubicBezTo>
                <a:cubicBezTo>
                  <a:pt x="199" y="23"/>
                  <a:pt x="201" y="25"/>
                  <a:pt x="202" y="27"/>
                </a:cubicBezTo>
                <a:cubicBezTo>
                  <a:pt x="201" y="28"/>
                  <a:pt x="201" y="28"/>
                  <a:pt x="201" y="28"/>
                </a:cubicBezTo>
                <a:cubicBezTo>
                  <a:pt x="203" y="28"/>
                  <a:pt x="203" y="28"/>
                  <a:pt x="203" y="28"/>
                </a:cubicBezTo>
                <a:cubicBezTo>
                  <a:pt x="203" y="28"/>
                  <a:pt x="203" y="28"/>
                  <a:pt x="203" y="28"/>
                </a:cubicBezTo>
                <a:cubicBezTo>
                  <a:pt x="203" y="29"/>
                  <a:pt x="203" y="29"/>
                  <a:pt x="203" y="29"/>
                </a:cubicBezTo>
                <a:cubicBezTo>
                  <a:pt x="204" y="29"/>
                  <a:pt x="204" y="29"/>
                  <a:pt x="204" y="29"/>
                </a:cubicBezTo>
                <a:cubicBezTo>
                  <a:pt x="204" y="29"/>
                  <a:pt x="204" y="29"/>
                  <a:pt x="204" y="29"/>
                </a:cubicBezTo>
                <a:cubicBezTo>
                  <a:pt x="204" y="31"/>
                  <a:pt x="204" y="31"/>
                  <a:pt x="204" y="31"/>
                </a:cubicBezTo>
                <a:cubicBezTo>
                  <a:pt x="205" y="30"/>
                  <a:pt x="205" y="30"/>
                  <a:pt x="205" y="30"/>
                </a:cubicBezTo>
                <a:cubicBezTo>
                  <a:pt x="206" y="32"/>
                  <a:pt x="207" y="33"/>
                  <a:pt x="207" y="33"/>
                </a:cubicBezTo>
                <a:moveTo>
                  <a:pt x="65" y="48"/>
                </a:moveTo>
                <a:cubicBezTo>
                  <a:pt x="65" y="46"/>
                  <a:pt x="66" y="44"/>
                  <a:pt x="68" y="44"/>
                </a:cubicBezTo>
                <a:cubicBezTo>
                  <a:pt x="69" y="44"/>
                  <a:pt x="70" y="45"/>
                  <a:pt x="70" y="46"/>
                </a:cubicBezTo>
                <a:cubicBezTo>
                  <a:pt x="70" y="47"/>
                  <a:pt x="68" y="48"/>
                  <a:pt x="68" y="48"/>
                </a:cubicBezTo>
                <a:cubicBezTo>
                  <a:pt x="68" y="48"/>
                  <a:pt x="71" y="48"/>
                  <a:pt x="71" y="45"/>
                </a:cubicBezTo>
                <a:cubicBezTo>
                  <a:pt x="71" y="44"/>
                  <a:pt x="69" y="42"/>
                  <a:pt x="67" y="42"/>
                </a:cubicBezTo>
                <a:cubicBezTo>
                  <a:pt x="62" y="42"/>
                  <a:pt x="59" y="46"/>
                  <a:pt x="59" y="50"/>
                </a:cubicBezTo>
                <a:cubicBezTo>
                  <a:pt x="59" y="54"/>
                  <a:pt x="67" y="68"/>
                  <a:pt x="104" y="68"/>
                </a:cubicBezTo>
                <a:cubicBezTo>
                  <a:pt x="140" y="68"/>
                  <a:pt x="168" y="57"/>
                  <a:pt x="190" y="57"/>
                </a:cubicBezTo>
                <a:cubicBezTo>
                  <a:pt x="213" y="57"/>
                  <a:pt x="217" y="63"/>
                  <a:pt x="217" y="65"/>
                </a:cubicBezTo>
                <a:cubicBezTo>
                  <a:pt x="217" y="67"/>
                  <a:pt x="216" y="68"/>
                  <a:pt x="214" y="68"/>
                </a:cubicBezTo>
                <a:cubicBezTo>
                  <a:pt x="213" y="68"/>
                  <a:pt x="212" y="67"/>
                  <a:pt x="212" y="66"/>
                </a:cubicBezTo>
                <a:cubicBezTo>
                  <a:pt x="212" y="64"/>
                  <a:pt x="213" y="64"/>
                  <a:pt x="213" y="64"/>
                </a:cubicBezTo>
                <a:cubicBezTo>
                  <a:pt x="213" y="64"/>
                  <a:pt x="211" y="64"/>
                  <a:pt x="211" y="66"/>
                </a:cubicBezTo>
                <a:cubicBezTo>
                  <a:pt x="211" y="67"/>
                  <a:pt x="212" y="68"/>
                  <a:pt x="214" y="68"/>
                </a:cubicBezTo>
                <a:cubicBezTo>
                  <a:pt x="219" y="68"/>
                  <a:pt x="219" y="65"/>
                  <a:pt x="219" y="64"/>
                </a:cubicBezTo>
                <a:cubicBezTo>
                  <a:pt x="219" y="57"/>
                  <a:pt x="205" y="50"/>
                  <a:pt x="185" y="50"/>
                </a:cubicBezTo>
                <a:cubicBezTo>
                  <a:pt x="165" y="50"/>
                  <a:pt x="128" y="60"/>
                  <a:pt x="101" y="60"/>
                </a:cubicBezTo>
                <a:cubicBezTo>
                  <a:pt x="73" y="60"/>
                  <a:pt x="65" y="54"/>
                  <a:pt x="65" y="48"/>
                </a:cubicBezTo>
                <a:moveTo>
                  <a:pt x="304" y="49"/>
                </a:moveTo>
                <a:cubicBezTo>
                  <a:pt x="303" y="48"/>
                  <a:pt x="299" y="40"/>
                  <a:pt x="290" y="40"/>
                </a:cubicBezTo>
                <a:cubicBezTo>
                  <a:pt x="281" y="40"/>
                  <a:pt x="280" y="46"/>
                  <a:pt x="280" y="46"/>
                </a:cubicBezTo>
                <a:cubicBezTo>
                  <a:pt x="280" y="46"/>
                  <a:pt x="280" y="46"/>
                  <a:pt x="279" y="44"/>
                </a:cubicBezTo>
                <a:cubicBezTo>
                  <a:pt x="279" y="44"/>
                  <a:pt x="279" y="44"/>
                  <a:pt x="279" y="44"/>
                </a:cubicBezTo>
                <a:cubicBezTo>
                  <a:pt x="279" y="44"/>
                  <a:pt x="279" y="44"/>
                  <a:pt x="279" y="44"/>
                </a:cubicBezTo>
                <a:cubicBezTo>
                  <a:pt x="279" y="44"/>
                  <a:pt x="279" y="44"/>
                  <a:pt x="279" y="44"/>
                </a:cubicBezTo>
                <a:cubicBezTo>
                  <a:pt x="279" y="44"/>
                  <a:pt x="279" y="44"/>
                  <a:pt x="279" y="44"/>
                </a:cubicBezTo>
                <a:cubicBezTo>
                  <a:pt x="279" y="44"/>
                  <a:pt x="278" y="43"/>
                  <a:pt x="277" y="42"/>
                </a:cubicBezTo>
                <a:cubicBezTo>
                  <a:pt x="276" y="40"/>
                  <a:pt x="275" y="39"/>
                  <a:pt x="275" y="39"/>
                </a:cubicBezTo>
                <a:cubicBezTo>
                  <a:pt x="275" y="39"/>
                  <a:pt x="275" y="39"/>
                  <a:pt x="275" y="39"/>
                </a:cubicBezTo>
                <a:cubicBezTo>
                  <a:pt x="270" y="34"/>
                  <a:pt x="264" y="31"/>
                  <a:pt x="264" y="31"/>
                </a:cubicBezTo>
                <a:cubicBezTo>
                  <a:pt x="264" y="31"/>
                  <a:pt x="264" y="31"/>
                  <a:pt x="264" y="31"/>
                </a:cubicBezTo>
                <a:cubicBezTo>
                  <a:pt x="258" y="28"/>
                  <a:pt x="251" y="27"/>
                  <a:pt x="246" y="27"/>
                </a:cubicBezTo>
                <a:cubicBezTo>
                  <a:pt x="246" y="26"/>
                  <a:pt x="245" y="26"/>
                  <a:pt x="245" y="26"/>
                </a:cubicBezTo>
                <a:cubicBezTo>
                  <a:pt x="237" y="24"/>
                  <a:pt x="230" y="17"/>
                  <a:pt x="224" y="13"/>
                </a:cubicBezTo>
                <a:cubicBezTo>
                  <a:pt x="216" y="7"/>
                  <a:pt x="206" y="3"/>
                  <a:pt x="206" y="3"/>
                </a:cubicBezTo>
                <a:cubicBezTo>
                  <a:pt x="206" y="3"/>
                  <a:pt x="206" y="3"/>
                  <a:pt x="206" y="3"/>
                </a:cubicBezTo>
                <a:cubicBezTo>
                  <a:pt x="197" y="0"/>
                  <a:pt x="190" y="0"/>
                  <a:pt x="187" y="0"/>
                </a:cubicBezTo>
                <a:cubicBezTo>
                  <a:pt x="180" y="0"/>
                  <a:pt x="171" y="5"/>
                  <a:pt x="166" y="9"/>
                </a:cubicBezTo>
                <a:cubicBezTo>
                  <a:pt x="163" y="8"/>
                  <a:pt x="161" y="8"/>
                  <a:pt x="158" y="8"/>
                </a:cubicBezTo>
                <a:cubicBezTo>
                  <a:pt x="155" y="8"/>
                  <a:pt x="151" y="9"/>
                  <a:pt x="146" y="11"/>
                </a:cubicBezTo>
                <a:cubicBezTo>
                  <a:pt x="144" y="11"/>
                  <a:pt x="142" y="12"/>
                  <a:pt x="139" y="13"/>
                </a:cubicBezTo>
                <a:cubicBezTo>
                  <a:pt x="138" y="13"/>
                  <a:pt x="136" y="14"/>
                  <a:pt x="135" y="15"/>
                </a:cubicBezTo>
                <a:cubicBezTo>
                  <a:pt x="128" y="18"/>
                  <a:pt x="122" y="21"/>
                  <a:pt x="120" y="21"/>
                </a:cubicBezTo>
                <a:cubicBezTo>
                  <a:pt x="115" y="23"/>
                  <a:pt x="111" y="24"/>
                  <a:pt x="101" y="27"/>
                </a:cubicBezTo>
                <a:cubicBezTo>
                  <a:pt x="98" y="27"/>
                  <a:pt x="94" y="29"/>
                  <a:pt x="92" y="33"/>
                </a:cubicBezTo>
                <a:cubicBezTo>
                  <a:pt x="91" y="34"/>
                  <a:pt x="89" y="37"/>
                  <a:pt x="87" y="38"/>
                </a:cubicBezTo>
                <a:cubicBezTo>
                  <a:pt x="84" y="40"/>
                  <a:pt x="81" y="42"/>
                  <a:pt x="80" y="42"/>
                </a:cubicBezTo>
                <a:cubicBezTo>
                  <a:pt x="76" y="43"/>
                  <a:pt x="74" y="47"/>
                  <a:pt x="73" y="49"/>
                </a:cubicBezTo>
                <a:cubicBezTo>
                  <a:pt x="78" y="49"/>
                  <a:pt x="78" y="49"/>
                  <a:pt x="78" y="49"/>
                </a:cubicBezTo>
                <a:cubicBezTo>
                  <a:pt x="79" y="47"/>
                  <a:pt x="80" y="44"/>
                  <a:pt x="84" y="44"/>
                </a:cubicBezTo>
                <a:cubicBezTo>
                  <a:pt x="86" y="44"/>
                  <a:pt x="87" y="45"/>
                  <a:pt x="87" y="45"/>
                </a:cubicBezTo>
                <a:cubicBezTo>
                  <a:pt x="87" y="45"/>
                  <a:pt x="86" y="45"/>
                  <a:pt x="85" y="45"/>
                </a:cubicBezTo>
                <a:cubicBezTo>
                  <a:pt x="82" y="45"/>
                  <a:pt x="82" y="46"/>
                  <a:pt x="82" y="47"/>
                </a:cubicBezTo>
                <a:cubicBezTo>
                  <a:pt x="82" y="48"/>
                  <a:pt x="82" y="48"/>
                  <a:pt x="82" y="49"/>
                </a:cubicBezTo>
                <a:cubicBezTo>
                  <a:pt x="89" y="49"/>
                  <a:pt x="89" y="49"/>
                  <a:pt x="89" y="49"/>
                </a:cubicBezTo>
                <a:cubicBezTo>
                  <a:pt x="90" y="48"/>
                  <a:pt x="90" y="46"/>
                  <a:pt x="90" y="46"/>
                </a:cubicBezTo>
                <a:cubicBezTo>
                  <a:pt x="90" y="44"/>
                  <a:pt x="89" y="42"/>
                  <a:pt x="87" y="42"/>
                </a:cubicBezTo>
                <a:cubicBezTo>
                  <a:pt x="87" y="41"/>
                  <a:pt x="88" y="41"/>
                  <a:pt x="89" y="40"/>
                </a:cubicBezTo>
                <a:cubicBezTo>
                  <a:pt x="89" y="39"/>
                  <a:pt x="90" y="39"/>
                  <a:pt x="90" y="38"/>
                </a:cubicBezTo>
                <a:cubicBezTo>
                  <a:pt x="90" y="39"/>
                  <a:pt x="91" y="39"/>
                  <a:pt x="91" y="40"/>
                </a:cubicBezTo>
                <a:cubicBezTo>
                  <a:pt x="91" y="40"/>
                  <a:pt x="91" y="40"/>
                  <a:pt x="91" y="40"/>
                </a:cubicBezTo>
                <a:cubicBezTo>
                  <a:pt x="91" y="40"/>
                  <a:pt x="91" y="40"/>
                  <a:pt x="91" y="40"/>
                </a:cubicBezTo>
                <a:cubicBezTo>
                  <a:pt x="91" y="46"/>
                  <a:pt x="95" y="48"/>
                  <a:pt x="99" y="49"/>
                </a:cubicBezTo>
                <a:cubicBezTo>
                  <a:pt x="106" y="49"/>
                  <a:pt x="106" y="49"/>
                  <a:pt x="106" y="49"/>
                </a:cubicBezTo>
                <a:cubicBezTo>
                  <a:pt x="110" y="48"/>
                  <a:pt x="112" y="45"/>
                  <a:pt x="112" y="42"/>
                </a:cubicBezTo>
                <a:cubicBezTo>
                  <a:pt x="112" y="40"/>
                  <a:pt x="110" y="38"/>
                  <a:pt x="108" y="38"/>
                </a:cubicBezTo>
                <a:cubicBezTo>
                  <a:pt x="106" y="38"/>
                  <a:pt x="105" y="40"/>
                  <a:pt x="105" y="40"/>
                </a:cubicBezTo>
                <a:cubicBezTo>
                  <a:pt x="105" y="40"/>
                  <a:pt x="106" y="36"/>
                  <a:pt x="110" y="37"/>
                </a:cubicBezTo>
                <a:cubicBezTo>
                  <a:pt x="115" y="38"/>
                  <a:pt x="121" y="40"/>
                  <a:pt x="127" y="44"/>
                </a:cubicBezTo>
                <a:cubicBezTo>
                  <a:pt x="131" y="46"/>
                  <a:pt x="134" y="48"/>
                  <a:pt x="138" y="49"/>
                </a:cubicBezTo>
                <a:cubicBezTo>
                  <a:pt x="150" y="49"/>
                  <a:pt x="150" y="49"/>
                  <a:pt x="150" y="49"/>
                </a:cubicBezTo>
                <a:cubicBezTo>
                  <a:pt x="153" y="48"/>
                  <a:pt x="154" y="45"/>
                  <a:pt x="154" y="44"/>
                </a:cubicBezTo>
                <a:cubicBezTo>
                  <a:pt x="154" y="40"/>
                  <a:pt x="151" y="39"/>
                  <a:pt x="151" y="39"/>
                </a:cubicBezTo>
                <a:cubicBezTo>
                  <a:pt x="151" y="39"/>
                  <a:pt x="157" y="41"/>
                  <a:pt x="166" y="43"/>
                </a:cubicBezTo>
                <a:cubicBezTo>
                  <a:pt x="173" y="45"/>
                  <a:pt x="177" y="47"/>
                  <a:pt x="181" y="49"/>
                </a:cubicBezTo>
                <a:cubicBezTo>
                  <a:pt x="192" y="49"/>
                  <a:pt x="192" y="49"/>
                  <a:pt x="192" y="49"/>
                </a:cubicBezTo>
                <a:cubicBezTo>
                  <a:pt x="197" y="49"/>
                  <a:pt x="200" y="44"/>
                  <a:pt x="200" y="42"/>
                </a:cubicBezTo>
                <a:cubicBezTo>
                  <a:pt x="200" y="37"/>
                  <a:pt x="197" y="36"/>
                  <a:pt x="197" y="36"/>
                </a:cubicBezTo>
                <a:cubicBezTo>
                  <a:pt x="197" y="36"/>
                  <a:pt x="204" y="39"/>
                  <a:pt x="211" y="42"/>
                </a:cubicBezTo>
                <a:cubicBezTo>
                  <a:pt x="216" y="44"/>
                  <a:pt x="221" y="47"/>
                  <a:pt x="229" y="49"/>
                </a:cubicBezTo>
                <a:cubicBezTo>
                  <a:pt x="242" y="49"/>
                  <a:pt x="242" y="49"/>
                  <a:pt x="242" y="49"/>
                </a:cubicBezTo>
                <a:cubicBezTo>
                  <a:pt x="250" y="47"/>
                  <a:pt x="252" y="42"/>
                  <a:pt x="252" y="39"/>
                </a:cubicBezTo>
                <a:cubicBezTo>
                  <a:pt x="252" y="36"/>
                  <a:pt x="249" y="33"/>
                  <a:pt x="246" y="33"/>
                </a:cubicBezTo>
                <a:cubicBezTo>
                  <a:pt x="241" y="33"/>
                  <a:pt x="241" y="37"/>
                  <a:pt x="241" y="37"/>
                </a:cubicBezTo>
                <a:cubicBezTo>
                  <a:pt x="241" y="37"/>
                  <a:pt x="239" y="32"/>
                  <a:pt x="246" y="32"/>
                </a:cubicBezTo>
                <a:cubicBezTo>
                  <a:pt x="249" y="32"/>
                  <a:pt x="254" y="33"/>
                  <a:pt x="261" y="36"/>
                </a:cubicBezTo>
                <a:cubicBezTo>
                  <a:pt x="271" y="41"/>
                  <a:pt x="275" y="49"/>
                  <a:pt x="275" y="49"/>
                </a:cubicBezTo>
                <a:cubicBezTo>
                  <a:pt x="289" y="49"/>
                  <a:pt x="289" y="49"/>
                  <a:pt x="289" y="49"/>
                </a:cubicBezTo>
                <a:cubicBezTo>
                  <a:pt x="290" y="49"/>
                  <a:pt x="290" y="48"/>
                  <a:pt x="290" y="47"/>
                </a:cubicBezTo>
                <a:cubicBezTo>
                  <a:pt x="290" y="46"/>
                  <a:pt x="289" y="45"/>
                  <a:pt x="287" y="45"/>
                </a:cubicBezTo>
                <a:cubicBezTo>
                  <a:pt x="285" y="45"/>
                  <a:pt x="284" y="46"/>
                  <a:pt x="284" y="46"/>
                </a:cubicBezTo>
                <a:cubicBezTo>
                  <a:pt x="284" y="46"/>
                  <a:pt x="285" y="44"/>
                  <a:pt x="288" y="44"/>
                </a:cubicBezTo>
                <a:cubicBezTo>
                  <a:pt x="296" y="44"/>
                  <a:pt x="298" y="49"/>
                  <a:pt x="298" y="49"/>
                </a:cubicBezTo>
                <a:lnTo>
                  <a:pt x="304" y="49"/>
                </a:lnTo>
                <a:close/>
                <a:moveTo>
                  <a:pt x="195" y="29"/>
                </a:moveTo>
                <a:cubicBezTo>
                  <a:pt x="186" y="24"/>
                  <a:pt x="181" y="22"/>
                  <a:pt x="181" y="22"/>
                </a:cubicBezTo>
                <a:cubicBezTo>
                  <a:pt x="181" y="22"/>
                  <a:pt x="189" y="23"/>
                  <a:pt x="190" y="18"/>
                </a:cubicBezTo>
                <a:cubicBezTo>
                  <a:pt x="191" y="17"/>
                  <a:pt x="190" y="13"/>
                  <a:pt x="187" y="13"/>
                </a:cubicBezTo>
                <a:cubicBezTo>
                  <a:pt x="184" y="13"/>
                  <a:pt x="183" y="14"/>
                  <a:pt x="183" y="14"/>
                </a:cubicBezTo>
                <a:cubicBezTo>
                  <a:pt x="183" y="14"/>
                  <a:pt x="183" y="11"/>
                  <a:pt x="187" y="11"/>
                </a:cubicBezTo>
                <a:cubicBezTo>
                  <a:pt x="190" y="11"/>
                  <a:pt x="195" y="14"/>
                  <a:pt x="201" y="22"/>
                </a:cubicBezTo>
                <a:cubicBezTo>
                  <a:pt x="210" y="34"/>
                  <a:pt x="215" y="38"/>
                  <a:pt x="215" y="38"/>
                </a:cubicBezTo>
                <a:cubicBezTo>
                  <a:pt x="215" y="38"/>
                  <a:pt x="205" y="35"/>
                  <a:pt x="195" y="29"/>
                </a:cubicBezTo>
                <a:moveTo>
                  <a:pt x="145" y="33"/>
                </a:moveTo>
                <a:cubicBezTo>
                  <a:pt x="145" y="33"/>
                  <a:pt x="152" y="32"/>
                  <a:pt x="152" y="27"/>
                </a:cubicBezTo>
                <a:cubicBezTo>
                  <a:pt x="152" y="25"/>
                  <a:pt x="151" y="22"/>
                  <a:pt x="148" y="22"/>
                </a:cubicBezTo>
                <a:cubicBezTo>
                  <a:pt x="145" y="22"/>
                  <a:pt x="143" y="25"/>
                  <a:pt x="143" y="25"/>
                </a:cubicBezTo>
                <a:cubicBezTo>
                  <a:pt x="143" y="25"/>
                  <a:pt x="143" y="21"/>
                  <a:pt x="149" y="21"/>
                </a:cubicBezTo>
                <a:cubicBezTo>
                  <a:pt x="153" y="21"/>
                  <a:pt x="160" y="24"/>
                  <a:pt x="168" y="31"/>
                </a:cubicBezTo>
                <a:cubicBezTo>
                  <a:pt x="177" y="40"/>
                  <a:pt x="183" y="45"/>
                  <a:pt x="183" y="45"/>
                </a:cubicBezTo>
                <a:cubicBezTo>
                  <a:pt x="183" y="45"/>
                  <a:pt x="177" y="42"/>
                  <a:pt x="165" y="38"/>
                </a:cubicBezTo>
                <a:cubicBezTo>
                  <a:pt x="157" y="36"/>
                  <a:pt x="145" y="33"/>
                  <a:pt x="145" y="33"/>
                </a:cubicBezTo>
                <a:moveTo>
                  <a:pt x="109" y="30"/>
                </a:moveTo>
                <a:cubicBezTo>
                  <a:pt x="116" y="30"/>
                  <a:pt x="145" y="38"/>
                  <a:pt x="145" y="38"/>
                </a:cubicBezTo>
                <a:cubicBezTo>
                  <a:pt x="145" y="38"/>
                  <a:pt x="140" y="38"/>
                  <a:pt x="140" y="42"/>
                </a:cubicBezTo>
                <a:cubicBezTo>
                  <a:pt x="140" y="44"/>
                  <a:pt x="142" y="46"/>
                  <a:pt x="145" y="46"/>
                </a:cubicBezTo>
                <a:cubicBezTo>
                  <a:pt x="147" y="46"/>
                  <a:pt x="148" y="45"/>
                  <a:pt x="148" y="44"/>
                </a:cubicBezTo>
                <a:cubicBezTo>
                  <a:pt x="148" y="43"/>
                  <a:pt x="147" y="42"/>
                  <a:pt x="147" y="42"/>
                </a:cubicBezTo>
                <a:cubicBezTo>
                  <a:pt x="147" y="42"/>
                  <a:pt x="149" y="43"/>
                  <a:pt x="149" y="44"/>
                </a:cubicBezTo>
                <a:cubicBezTo>
                  <a:pt x="149" y="45"/>
                  <a:pt x="148" y="47"/>
                  <a:pt x="144" y="47"/>
                </a:cubicBezTo>
                <a:cubicBezTo>
                  <a:pt x="142" y="47"/>
                  <a:pt x="137" y="44"/>
                  <a:pt x="128" y="39"/>
                </a:cubicBezTo>
                <a:cubicBezTo>
                  <a:pt x="123" y="36"/>
                  <a:pt x="115" y="32"/>
                  <a:pt x="107" y="32"/>
                </a:cubicBezTo>
                <a:cubicBezTo>
                  <a:pt x="100" y="32"/>
                  <a:pt x="98" y="36"/>
                  <a:pt x="98" y="38"/>
                </a:cubicBezTo>
                <a:cubicBezTo>
                  <a:pt x="98" y="40"/>
                  <a:pt x="100" y="41"/>
                  <a:pt x="100" y="41"/>
                </a:cubicBezTo>
                <a:cubicBezTo>
                  <a:pt x="100" y="41"/>
                  <a:pt x="96" y="40"/>
                  <a:pt x="96" y="38"/>
                </a:cubicBezTo>
                <a:cubicBezTo>
                  <a:pt x="96" y="37"/>
                  <a:pt x="97" y="30"/>
                  <a:pt x="109" y="30"/>
                </a:cubicBezTo>
                <a:moveTo>
                  <a:pt x="136" y="32"/>
                </a:moveTo>
                <a:cubicBezTo>
                  <a:pt x="135" y="31"/>
                  <a:pt x="128" y="30"/>
                  <a:pt x="121" y="28"/>
                </a:cubicBezTo>
                <a:cubicBezTo>
                  <a:pt x="118" y="28"/>
                  <a:pt x="115" y="27"/>
                  <a:pt x="111" y="26"/>
                </a:cubicBezTo>
                <a:cubicBezTo>
                  <a:pt x="111" y="26"/>
                  <a:pt x="116" y="25"/>
                  <a:pt x="122" y="23"/>
                </a:cubicBezTo>
                <a:cubicBezTo>
                  <a:pt x="127" y="21"/>
                  <a:pt x="132" y="19"/>
                  <a:pt x="132" y="19"/>
                </a:cubicBezTo>
                <a:cubicBezTo>
                  <a:pt x="131" y="21"/>
                  <a:pt x="130" y="23"/>
                  <a:pt x="130" y="25"/>
                </a:cubicBezTo>
                <a:cubicBezTo>
                  <a:pt x="130" y="30"/>
                  <a:pt x="135" y="32"/>
                  <a:pt x="136" y="32"/>
                </a:cubicBezTo>
                <a:moveTo>
                  <a:pt x="149" y="15"/>
                </a:moveTo>
                <a:cubicBezTo>
                  <a:pt x="162" y="15"/>
                  <a:pt x="193" y="34"/>
                  <a:pt x="193" y="34"/>
                </a:cubicBezTo>
                <a:cubicBezTo>
                  <a:pt x="193" y="34"/>
                  <a:pt x="186" y="32"/>
                  <a:pt x="186" y="38"/>
                </a:cubicBezTo>
                <a:cubicBezTo>
                  <a:pt x="186" y="41"/>
                  <a:pt x="188" y="43"/>
                  <a:pt x="191" y="43"/>
                </a:cubicBezTo>
                <a:cubicBezTo>
                  <a:pt x="193" y="43"/>
                  <a:pt x="193" y="42"/>
                  <a:pt x="193" y="41"/>
                </a:cubicBezTo>
                <a:cubicBezTo>
                  <a:pt x="193" y="40"/>
                  <a:pt x="193" y="39"/>
                  <a:pt x="193" y="39"/>
                </a:cubicBezTo>
                <a:cubicBezTo>
                  <a:pt x="193" y="39"/>
                  <a:pt x="194" y="40"/>
                  <a:pt x="194" y="41"/>
                </a:cubicBezTo>
                <a:cubicBezTo>
                  <a:pt x="194" y="42"/>
                  <a:pt x="193" y="44"/>
                  <a:pt x="191" y="44"/>
                </a:cubicBezTo>
                <a:cubicBezTo>
                  <a:pt x="186" y="44"/>
                  <a:pt x="177" y="34"/>
                  <a:pt x="169" y="26"/>
                </a:cubicBezTo>
                <a:cubicBezTo>
                  <a:pt x="163" y="21"/>
                  <a:pt x="156" y="17"/>
                  <a:pt x="149" y="17"/>
                </a:cubicBezTo>
                <a:cubicBezTo>
                  <a:pt x="137" y="17"/>
                  <a:pt x="137" y="22"/>
                  <a:pt x="137" y="24"/>
                </a:cubicBezTo>
                <a:cubicBezTo>
                  <a:pt x="137" y="26"/>
                  <a:pt x="139" y="27"/>
                  <a:pt x="139" y="27"/>
                </a:cubicBezTo>
                <a:cubicBezTo>
                  <a:pt x="139" y="27"/>
                  <a:pt x="136" y="26"/>
                  <a:pt x="136" y="23"/>
                </a:cubicBezTo>
                <a:cubicBezTo>
                  <a:pt x="136" y="21"/>
                  <a:pt x="137" y="15"/>
                  <a:pt x="149" y="15"/>
                </a:cubicBezTo>
                <a:moveTo>
                  <a:pt x="173" y="18"/>
                </a:moveTo>
                <a:cubicBezTo>
                  <a:pt x="172" y="18"/>
                  <a:pt x="162" y="13"/>
                  <a:pt x="152" y="12"/>
                </a:cubicBezTo>
                <a:cubicBezTo>
                  <a:pt x="152" y="12"/>
                  <a:pt x="157" y="10"/>
                  <a:pt x="159" y="10"/>
                </a:cubicBezTo>
                <a:cubicBezTo>
                  <a:pt x="163" y="10"/>
                  <a:pt x="167" y="12"/>
                  <a:pt x="167" y="12"/>
                </a:cubicBezTo>
                <a:cubicBezTo>
                  <a:pt x="167" y="12"/>
                  <a:pt x="168" y="11"/>
                  <a:pt x="171" y="8"/>
                </a:cubicBezTo>
                <a:cubicBezTo>
                  <a:pt x="171" y="8"/>
                  <a:pt x="170" y="10"/>
                  <a:pt x="170" y="13"/>
                </a:cubicBezTo>
                <a:cubicBezTo>
                  <a:pt x="170" y="16"/>
                  <a:pt x="173" y="18"/>
                  <a:pt x="173" y="18"/>
                </a:cubicBezTo>
                <a:moveTo>
                  <a:pt x="238" y="29"/>
                </a:moveTo>
                <a:cubicBezTo>
                  <a:pt x="237" y="30"/>
                  <a:pt x="235" y="32"/>
                  <a:pt x="235" y="36"/>
                </a:cubicBezTo>
                <a:cubicBezTo>
                  <a:pt x="235" y="41"/>
                  <a:pt x="239" y="42"/>
                  <a:pt x="242" y="42"/>
                </a:cubicBezTo>
                <a:cubicBezTo>
                  <a:pt x="244" y="42"/>
                  <a:pt x="246" y="41"/>
                  <a:pt x="246" y="38"/>
                </a:cubicBezTo>
                <a:cubicBezTo>
                  <a:pt x="246" y="38"/>
                  <a:pt x="246" y="38"/>
                  <a:pt x="246" y="38"/>
                </a:cubicBezTo>
                <a:cubicBezTo>
                  <a:pt x="246" y="38"/>
                  <a:pt x="247" y="38"/>
                  <a:pt x="247" y="39"/>
                </a:cubicBezTo>
                <a:cubicBezTo>
                  <a:pt x="247" y="42"/>
                  <a:pt x="245" y="44"/>
                  <a:pt x="239" y="44"/>
                </a:cubicBezTo>
                <a:cubicBezTo>
                  <a:pt x="230" y="44"/>
                  <a:pt x="221" y="39"/>
                  <a:pt x="210" y="25"/>
                </a:cubicBezTo>
                <a:cubicBezTo>
                  <a:pt x="203" y="16"/>
                  <a:pt x="194" y="6"/>
                  <a:pt x="186" y="6"/>
                </a:cubicBezTo>
                <a:cubicBezTo>
                  <a:pt x="180" y="6"/>
                  <a:pt x="176" y="9"/>
                  <a:pt x="176" y="12"/>
                </a:cubicBezTo>
                <a:cubicBezTo>
                  <a:pt x="176" y="14"/>
                  <a:pt x="178" y="15"/>
                  <a:pt x="178" y="15"/>
                </a:cubicBezTo>
                <a:cubicBezTo>
                  <a:pt x="178" y="15"/>
                  <a:pt x="175" y="14"/>
                  <a:pt x="175" y="12"/>
                </a:cubicBezTo>
                <a:cubicBezTo>
                  <a:pt x="175" y="8"/>
                  <a:pt x="181" y="5"/>
                  <a:pt x="186" y="5"/>
                </a:cubicBezTo>
                <a:cubicBezTo>
                  <a:pt x="191" y="5"/>
                  <a:pt x="198" y="6"/>
                  <a:pt x="210" y="11"/>
                </a:cubicBezTo>
                <a:cubicBezTo>
                  <a:pt x="218" y="15"/>
                  <a:pt x="225" y="20"/>
                  <a:pt x="230" y="24"/>
                </a:cubicBezTo>
                <a:cubicBezTo>
                  <a:pt x="233" y="27"/>
                  <a:pt x="236" y="29"/>
                  <a:pt x="238" y="29"/>
                </a:cubicBezTo>
                <a:moveTo>
                  <a:pt x="122" y="43"/>
                </a:moveTo>
                <a:cubicBezTo>
                  <a:pt x="121" y="43"/>
                  <a:pt x="121" y="43"/>
                  <a:pt x="121" y="43"/>
                </a:cubicBezTo>
                <a:cubicBezTo>
                  <a:pt x="119" y="45"/>
                  <a:pt x="119" y="45"/>
                  <a:pt x="119" y="45"/>
                </a:cubicBezTo>
                <a:cubicBezTo>
                  <a:pt x="119" y="42"/>
                  <a:pt x="119" y="42"/>
                  <a:pt x="119" y="42"/>
                </a:cubicBezTo>
                <a:cubicBezTo>
                  <a:pt x="119" y="42"/>
                  <a:pt x="119" y="42"/>
                  <a:pt x="119" y="42"/>
                </a:cubicBezTo>
                <a:cubicBezTo>
                  <a:pt x="118" y="44"/>
                  <a:pt x="118" y="44"/>
                  <a:pt x="118" y="44"/>
                </a:cubicBezTo>
                <a:cubicBezTo>
                  <a:pt x="117" y="42"/>
                  <a:pt x="117" y="42"/>
                  <a:pt x="117" y="42"/>
                </a:cubicBezTo>
                <a:cubicBezTo>
                  <a:pt x="117" y="42"/>
                  <a:pt x="117" y="41"/>
                  <a:pt x="117" y="41"/>
                </a:cubicBezTo>
                <a:cubicBezTo>
                  <a:pt x="116" y="43"/>
                  <a:pt x="116" y="43"/>
                  <a:pt x="116" y="43"/>
                </a:cubicBezTo>
                <a:cubicBezTo>
                  <a:pt x="116" y="41"/>
                  <a:pt x="116" y="41"/>
                  <a:pt x="116" y="41"/>
                </a:cubicBezTo>
                <a:cubicBezTo>
                  <a:pt x="115" y="40"/>
                  <a:pt x="114" y="40"/>
                  <a:pt x="114" y="40"/>
                </a:cubicBezTo>
                <a:cubicBezTo>
                  <a:pt x="114" y="40"/>
                  <a:pt x="115" y="42"/>
                  <a:pt x="114" y="44"/>
                </a:cubicBezTo>
                <a:cubicBezTo>
                  <a:pt x="114" y="44"/>
                  <a:pt x="116" y="45"/>
                  <a:pt x="116" y="45"/>
                </a:cubicBezTo>
                <a:cubicBezTo>
                  <a:pt x="118" y="46"/>
                  <a:pt x="120" y="46"/>
                  <a:pt x="120" y="46"/>
                </a:cubicBezTo>
                <a:cubicBezTo>
                  <a:pt x="120" y="46"/>
                  <a:pt x="116" y="46"/>
                  <a:pt x="113" y="46"/>
                </a:cubicBezTo>
                <a:cubicBezTo>
                  <a:pt x="112" y="47"/>
                  <a:pt x="110" y="49"/>
                  <a:pt x="110" y="49"/>
                </a:cubicBezTo>
                <a:cubicBezTo>
                  <a:pt x="120" y="49"/>
                  <a:pt x="120" y="49"/>
                  <a:pt x="120" y="49"/>
                </a:cubicBezTo>
                <a:cubicBezTo>
                  <a:pt x="121" y="47"/>
                  <a:pt x="121" y="47"/>
                  <a:pt x="121" y="47"/>
                </a:cubicBezTo>
                <a:cubicBezTo>
                  <a:pt x="122" y="49"/>
                  <a:pt x="122" y="49"/>
                  <a:pt x="122" y="49"/>
                </a:cubicBezTo>
                <a:cubicBezTo>
                  <a:pt x="122" y="49"/>
                  <a:pt x="122" y="49"/>
                  <a:pt x="122" y="49"/>
                </a:cubicBezTo>
                <a:cubicBezTo>
                  <a:pt x="123" y="47"/>
                  <a:pt x="123" y="47"/>
                  <a:pt x="123" y="47"/>
                </a:cubicBezTo>
                <a:cubicBezTo>
                  <a:pt x="124" y="49"/>
                  <a:pt x="124" y="49"/>
                  <a:pt x="124" y="49"/>
                </a:cubicBezTo>
                <a:cubicBezTo>
                  <a:pt x="124" y="49"/>
                  <a:pt x="124" y="49"/>
                  <a:pt x="124" y="49"/>
                </a:cubicBezTo>
                <a:cubicBezTo>
                  <a:pt x="125" y="47"/>
                  <a:pt x="125" y="47"/>
                  <a:pt x="125" y="47"/>
                </a:cubicBezTo>
                <a:cubicBezTo>
                  <a:pt x="126" y="49"/>
                  <a:pt x="126" y="49"/>
                  <a:pt x="126" y="49"/>
                </a:cubicBezTo>
                <a:cubicBezTo>
                  <a:pt x="133" y="49"/>
                  <a:pt x="133" y="49"/>
                  <a:pt x="133" y="49"/>
                </a:cubicBezTo>
                <a:cubicBezTo>
                  <a:pt x="133" y="49"/>
                  <a:pt x="124" y="45"/>
                  <a:pt x="122" y="43"/>
                </a:cubicBezTo>
                <a:moveTo>
                  <a:pt x="166" y="45"/>
                </a:moveTo>
                <a:cubicBezTo>
                  <a:pt x="172" y="47"/>
                  <a:pt x="177" y="49"/>
                  <a:pt x="177" y="49"/>
                </a:cubicBezTo>
                <a:cubicBezTo>
                  <a:pt x="154" y="49"/>
                  <a:pt x="154" y="49"/>
                  <a:pt x="154" y="49"/>
                </a:cubicBezTo>
                <a:cubicBezTo>
                  <a:pt x="154" y="49"/>
                  <a:pt x="155" y="48"/>
                  <a:pt x="155" y="46"/>
                </a:cubicBezTo>
                <a:cubicBezTo>
                  <a:pt x="155" y="46"/>
                  <a:pt x="156" y="46"/>
                  <a:pt x="157" y="46"/>
                </a:cubicBezTo>
                <a:cubicBezTo>
                  <a:pt x="159" y="46"/>
                  <a:pt x="162" y="47"/>
                  <a:pt x="162" y="47"/>
                </a:cubicBezTo>
                <a:cubicBezTo>
                  <a:pt x="162" y="47"/>
                  <a:pt x="160" y="46"/>
                  <a:pt x="159" y="46"/>
                </a:cubicBezTo>
                <a:cubicBezTo>
                  <a:pt x="157" y="45"/>
                  <a:pt x="156" y="45"/>
                  <a:pt x="156" y="45"/>
                </a:cubicBezTo>
                <a:cubicBezTo>
                  <a:pt x="156" y="44"/>
                  <a:pt x="156" y="43"/>
                  <a:pt x="156" y="43"/>
                </a:cubicBezTo>
                <a:cubicBezTo>
                  <a:pt x="156" y="43"/>
                  <a:pt x="160" y="43"/>
                  <a:pt x="163" y="44"/>
                </a:cubicBezTo>
                <a:cubicBezTo>
                  <a:pt x="163" y="46"/>
                  <a:pt x="163" y="46"/>
                  <a:pt x="163" y="46"/>
                </a:cubicBezTo>
                <a:cubicBezTo>
                  <a:pt x="164" y="45"/>
                  <a:pt x="164" y="45"/>
                  <a:pt x="164" y="45"/>
                </a:cubicBezTo>
                <a:cubicBezTo>
                  <a:pt x="164" y="45"/>
                  <a:pt x="164" y="45"/>
                  <a:pt x="164" y="45"/>
                </a:cubicBezTo>
                <a:cubicBezTo>
                  <a:pt x="164" y="46"/>
                  <a:pt x="164" y="46"/>
                  <a:pt x="164" y="46"/>
                </a:cubicBezTo>
                <a:cubicBezTo>
                  <a:pt x="165" y="45"/>
                  <a:pt x="165" y="45"/>
                  <a:pt x="165" y="45"/>
                </a:cubicBezTo>
                <a:cubicBezTo>
                  <a:pt x="165" y="45"/>
                  <a:pt x="165" y="45"/>
                  <a:pt x="165" y="45"/>
                </a:cubicBezTo>
                <a:cubicBezTo>
                  <a:pt x="166" y="46"/>
                  <a:pt x="166" y="46"/>
                  <a:pt x="166" y="46"/>
                </a:cubicBezTo>
                <a:lnTo>
                  <a:pt x="166" y="45"/>
                </a:lnTo>
                <a:close/>
                <a:moveTo>
                  <a:pt x="208" y="43"/>
                </a:moveTo>
                <a:cubicBezTo>
                  <a:pt x="207" y="45"/>
                  <a:pt x="207" y="45"/>
                  <a:pt x="207" y="45"/>
                </a:cubicBezTo>
                <a:cubicBezTo>
                  <a:pt x="207" y="43"/>
                  <a:pt x="207" y="43"/>
                  <a:pt x="207" y="43"/>
                </a:cubicBezTo>
                <a:cubicBezTo>
                  <a:pt x="207" y="43"/>
                  <a:pt x="207" y="43"/>
                  <a:pt x="207" y="43"/>
                </a:cubicBezTo>
                <a:cubicBezTo>
                  <a:pt x="205" y="44"/>
                  <a:pt x="205" y="44"/>
                  <a:pt x="205" y="44"/>
                </a:cubicBezTo>
                <a:cubicBezTo>
                  <a:pt x="205" y="42"/>
                  <a:pt x="205" y="42"/>
                  <a:pt x="205" y="42"/>
                </a:cubicBezTo>
                <a:cubicBezTo>
                  <a:pt x="205" y="42"/>
                  <a:pt x="205" y="42"/>
                  <a:pt x="205" y="42"/>
                </a:cubicBezTo>
                <a:cubicBezTo>
                  <a:pt x="204" y="43"/>
                  <a:pt x="204" y="43"/>
                  <a:pt x="204" y="43"/>
                </a:cubicBezTo>
                <a:cubicBezTo>
                  <a:pt x="203" y="41"/>
                  <a:pt x="203" y="41"/>
                  <a:pt x="203" y="41"/>
                </a:cubicBezTo>
                <a:cubicBezTo>
                  <a:pt x="202" y="41"/>
                  <a:pt x="202" y="41"/>
                  <a:pt x="202" y="41"/>
                </a:cubicBezTo>
                <a:cubicBezTo>
                  <a:pt x="202" y="41"/>
                  <a:pt x="202" y="43"/>
                  <a:pt x="201" y="45"/>
                </a:cubicBezTo>
                <a:cubicBezTo>
                  <a:pt x="204" y="46"/>
                  <a:pt x="208" y="46"/>
                  <a:pt x="208" y="46"/>
                </a:cubicBezTo>
                <a:cubicBezTo>
                  <a:pt x="208" y="46"/>
                  <a:pt x="204" y="47"/>
                  <a:pt x="201" y="46"/>
                </a:cubicBezTo>
                <a:cubicBezTo>
                  <a:pt x="200" y="47"/>
                  <a:pt x="198" y="49"/>
                  <a:pt x="198" y="49"/>
                </a:cubicBezTo>
                <a:cubicBezTo>
                  <a:pt x="221" y="49"/>
                  <a:pt x="221" y="49"/>
                  <a:pt x="221" y="49"/>
                </a:cubicBezTo>
                <a:cubicBezTo>
                  <a:pt x="221" y="49"/>
                  <a:pt x="218" y="48"/>
                  <a:pt x="215" y="46"/>
                </a:cubicBezTo>
                <a:cubicBezTo>
                  <a:pt x="212" y="45"/>
                  <a:pt x="208" y="43"/>
                  <a:pt x="208" y="43"/>
                </a:cubicBezTo>
                <a:moveTo>
                  <a:pt x="32" y="126"/>
                </a:moveTo>
                <a:cubicBezTo>
                  <a:pt x="18" y="101"/>
                  <a:pt x="18" y="101"/>
                  <a:pt x="18" y="101"/>
                </a:cubicBezTo>
                <a:cubicBezTo>
                  <a:pt x="11" y="109"/>
                  <a:pt x="11" y="109"/>
                  <a:pt x="11" y="109"/>
                </a:cubicBezTo>
                <a:cubicBezTo>
                  <a:pt x="11" y="126"/>
                  <a:pt x="11" y="126"/>
                  <a:pt x="11" y="126"/>
                </a:cubicBezTo>
                <a:cubicBezTo>
                  <a:pt x="0" y="126"/>
                  <a:pt x="0" y="126"/>
                  <a:pt x="0" y="126"/>
                </a:cubicBezTo>
                <a:cubicBezTo>
                  <a:pt x="0" y="71"/>
                  <a:pt x="0" y="71"/>
                  <a:pt x="0" y="71"/>
                </a:cubicBezTo>
                <a:cubicBezTo>
                  <a:pt x="11" y="71"/>
                  <a:pt x="11" y="71"/>
                  <a:pt x="11" y="71"/>
                </a:cubicBezTo>
                <a:cubicBezTo>
                  <a:pt x="11" y="95"/>
                  <a:pt x="11" y="95"/>
                  <a:pt x="11" y="95"/>
                </a:cubicBezTo>
                <a:cubicBezTo>
                  <a:pt x="31" y="71"/>
                  <a:pt x="31" y="71"/>
                  <a:pt x="31" y="71"/>
                </a:cubicBezTo>
                <a:cubicBezTo>
                  <a:pt x="44" y="71"/>
                  <a:pt x="44" y="71"/>
                  <a:pt x="44" y="71"/>
                </a:cubicBezTo>
                <a:cubicBezTo>
                  <a:pt x="25" y="93"/>
                  <a:pt x="25" y="93"/>
                  <a:pt x="25" y="93"/>
                </a:cubicBezTo>
                <a:cubicBezTo>
                  <a:pt x="45" y="126"/>
                  <a:pt x="45" y="126"/>
                  <a:pt x="45" y="126"/>
                </a:cubicBezTo>
                <a:lnTo>
                  <a:pt x="32" y="126"/>
                </a:lnTo>
                <a:close/>
                <a:moveTo>
                  <a:pt x="82" y="126"/>
                </a:moveTo>
                <a:cubicBezTo>
                  <a:pt x="82" y="99"/>
                  <a:pt x="82" y="99"/>
                  <a:pt x="82" y="99"/>
                </a:cubicBezTo>
                <a:cubicBezTo>
                  <a:pt x="82" y="90"/>
                  <a:pt x="76" y="85"/>
                  <a:pt x="65" y="85"/>
                </a:cubicBezTo>
                <a:cubicBezTo>
                  <a:pt x="58" y="85"/>
                  <a:pt x="54" y="86"/>
                  <a:pt x="50" y="91"/>
                </a:cubicBezTo>
                <a:cubicBezTo>
                  <a:pt x="56" y="97"/>
                  <a:pt x="56" y="97"/>
                  <a:pt x="56" y="97"/>
                </a:cubicBezTo>
                <a:cubicBezTo>
                  <a:pt x="59" y="94"/>
                  <a:pt x="61" y="93"/>
                  <a:pt x="64" y="93"/>
                </a:cubicBezTo>
                <a:cubicBezTo>
                  <a:pt x="70" y="93"/>
                  <a:pt x="72" y="95"/>
                  <a:pt x="72" y="100"/>
                </a:cubicBezTo>
                <a:cubicBezTo>
                  <a:pt x="72" y="102"/>
                  <a:pt x="72" y="102"/>
                  <a:pt x="72" y="102"/>
                </a:cubicBezTo>
                <a:cubicBezTo>
                  <a:pt x="62" y="102"/>
                  <a:pt x="62" y="102"/>
                  <a:pt x="62" y="102"/>
                </a:cubicBezTo>
                <a:cubicBezTo>
                  <a:pt x="53" y="102"/>
                  <a:pt x="48" y="107"/>
                  <a:pt x="48" y="114"/>
                </a:cubicBezTo>
                <a:cubicBezTo>
                  <a:pt x="48" y="117"/>
                  <a:pt x="49" y="121"/>
                  <a:pt x="52" y="123"/>
                </a:cubicBezTo>
                <a:cubicBezTo>
                  <a:pt x="54" y="125"/>
                  <a:pt x="57" y="126"/>
                  <a:pt x="62" y="126"/>
                </a:cubicBezTo>
                <a:cubicBezTo>
                  <a:pt x="67" y="126"/>
                  <a:pt x="69" y="125"/>
                  <a:pt x="72" y="122"/>
                </a:cubicBezTo>
                <a:cubicBezTo>
                  <a:pt x="72" y="126"/>
                  <a:pt x="72" y="126"/>
                  <a:pt x="72" y="126"/>
                </a:cubicBezTo>
                <a:lnTo>
                  <a:pt x="82" y="126"/>
                </a:lnTo>
                <a:close/>
                <a:moveTo>
                  <a:pt x="72" y="111"/>
                </a:moveTo>
                <a:cubicBezTo>
                  <a:pt x="72" y="114"/>
                  <a:pt x="71" y="115"/>
                  <a:pt x="70" y="116"/>
                </a:cubicBezTo>
                <a:cubicBezTo>
                  <a:pt x="68" y="118"/>
                  <a:pt x="67" y="118"/>
                  <a:pt x="64" y="118"/>
                </a:cubicBezTo>
                <a:cubicBezTo>
                  <a:pt x="60" y="118"/>
                  <a:pt x="58" y="116"/>
                  <a:pt x="58" y="114"/>
                </a:cubicBezTo>
                <a:cubicBezTo>
                  <a:pt x="58" y="110"/>
                  <a:pt x="60" y="109"/>
                  <a:pt x="64" y="109"/>
                </a:cubicBezTo>
                <a:cubicBezTo>
                  <a:pt x="72" y="109"/>
                  <a:pt x="72" y="109"/>
                  <a:pt x="72" y="109"/>
                </a:cubicBezTo>
                <a:lnTo>
                  <a:pt x="72" y="111"/>
                </a:lnTo>
                <a:close/>
                <a:moveTo>
                  <a:pt x="123" y="123"/>
                </a:moveTo>
                <a:cubicBezTo>
                  <a:pt x="120" y="125"/>
                  <a:pt x="117" y="126"/>
                  <a:pt x="113" y="126"/>
                </a:cubicBezTo>
                <a:cubicBezTo>
                  <a:pt x="109" y="126"/>
                  <a:pt x="105" y="125"/>
                  <a:pt x="103" y="122"/>
                </a:cubicBezTo>
                <a:cubicBezTo>
                  <a:pt x="103" y="141"/>
                  <a:pt x="103" y="141"/>
                  <a:pt x="103" y="141"/>
                </a:cubicBezTo>
                <a:cubicBezTo>
                  <a:pt x="93" y="141"/>
                  <a:pt x="93" y="141"/>
                  <a:pt x="93" y="141"/>
                </a:cubicBezTo>
                <a:cubicBezTo>
                  <a:pt x="93" y="85"/>
                  <a:pt x="93" y="85"/>
                  <a:pt x="93" y="85"/>
                </a:cubicBezTo>
                <a:cubicBezTo>
                  <a:pt x="103" y="85"/>
                  <a:pt x="103" y="85"/>
                  <a:pt x="103" y="85"/>
                </a:cubicBezTo>
                <a:cubicBezTo>
                  <a:pt x="103" y="89"/>
                  <a:pt x="103" y="89"/>
                  <a:pt x="103" y="89"/>
                </a:cubicBezTo>
                <a:cubicBezTo>
                  <a:pt x="105" y="86"/>
                  <a:pt x="108" y="85"/>
                  <a:pt x="113" y="85"/>
                </a:cubicBezTo>
                <a:cubicBezTo>
                  <a:pt x="117" y="85"/>
                  <a:pt x="120" y="86"/>
                  <a:pt x="123" y="89"/>
                </a:cubicBezTo>
                <a:cubicBezTo>
                  <a:pt x="126" y="93"/>
                  <a:pt x="127" y="99"/>
                  <a:pt x="127" y="106"/>
                </a:cubicBezTo>
                <a:cubicBezTo>
                  <a:pt x="127" y="112"/>
                  <a:pt x="126" y="119"/>
                  <a:pt x="123" y="123"/>
                </a:cubicBezTo>
                <a:moveTo>
                  <a:pt x="110" y="94"/>
                </a:moveTo>
                <a:cubicBezTo>
                  <a:pt x="104" y="94"/>
                  <a:pt x="103" y="99"/>
                  <a:pt x="103" y="106"/>
                </a:cubicBezTo>
                <a:cubicBezTo>
                  <a:pt x="103" y="112"/>
                  <a:pt x="104" y="117"/>
                  <a:pt x="110" y="117"/>
                </a:cubicBezTo>
                <a:cubicBezTo>
                  <a:pt x="116" y="117"/>
                  <a:pt x="117" y="112"/>
                  <a:pt x="117" y="106"/>
                </a:cubicBezTo>
                <a:cubicBezTo>
                  <a:pt x="117" y="99"/>
                  <a:pt x="116" y="94"/>
                  <a:pt x="110" y="94"/>
                </a:cubicBezTo>
                <a:moveTo>
                  <a:pt x="136" y="87"/>
                </a:moveTo>
                <a:cubicBezTo>
                  <a:pt x="146" y="87"/>
                  <a:pt x="146" y="87"/>
                  <a:pt x="146" y="87"/>
                </a:cubicBezTo>
                <a:cubicBezTo>
                  <a:pt x="146" y="126"/>
                  <a:pt x="146" y="126"/>
                  <a:pt x="146" y="126"/>
                </a:cubicBezTo>
                <a:cubicBezTo>
                  <a:pt x="136" y="126"/>
                  <a:pt x="136" y="126"/>
                  <a:pt x="136" y="126"/>
                </a:cubicBezTo>
                <a:lnTo>
                  <a:pt x="136" y="87"/>
                </a:lnTo>
                <a:close/>
                <a:moveTo>
                  <a:pt x="170" y="126"/>
                </a:moveTo>
                <a:cubicBezTo>
                  <a:pt x="162" y="126"/>
                  <a:pt x="159" y="120"/>
                  <a:pt x="159" y="114"/>
                </a:cubicBezTo>
                <a:cubicBezTo>
                  <a:pt x="159" y="94"/>
                  <a:pt x="159" y="94"/>
                  <a:pt x="159" y="94"/>
                </a:cubicBezTo>
                <a:cubicBezTo>
                  <a:pt x="154" y="94"/>
                  <a:pt x="154" y="94"/>
                  <a:pt x="154" y="94"/>
                </a:cubicBezTo>
                <a:cubicBezTo>
                  <a:pt x="154" y="87"/>
                  <a:pt x="154" y="87"/>
                  <a:pt x="154" y="87"/>
                </a:cubicBezTo>
                <a:cubicBezTo>
                  <a:pt x="159" y="87"/>
                  <a:pt x="159" y="87"/>
                  <a:pt x="159" y="87"/>
                </a:cubicBezTo>
                <a:cubicBezTo>
                  <a:pt x="159" y="75"/>
                  <a:pt x="159" y="75"/>
                  <a:pt x="159" y="75"/>
                </a:cubicBezTo>
                <a:cubicBezTo>
                  <a:pt x="169" y="75"/>
                  <a:pt x="169" y="75"/>
                  <a:pt x="169" y="75"/>
                </a:cubicBezTo>
                <a:cubicBezTo>
                  <a:pt x="169" y="87"/>
                  <a:pt x="169" y="87"/>
                  <a:pt x="169" y="87"/>
                </a:cubicBezTo>
                <a:cubicBezTo>
                  <a:pt x="176" y="87"/>
                  <a:pt x="176" y="87"/>
                  <a:pt x="176" y="87"/>
                </a:cubicBezTo>
                <a:cubicBezTo>
                  <a:pt x="176" y="94"/>
                  <a:pt x="176" y="94"/>
                  <a:pt x="176" y="94"/>
                </a:cubicBezTo>
                <a:cubicBezTo>
                  <a:pt x="169" y="94"/>
                  <a:pt x="169" y="94"/>
                  <a:pt x="169" y="94"/>
                </a:cubicBezTo>
                <a:cubicBezTo>
                  <a:pt x="169" y="114"/>
                  <a:pt x="169" y="114"/>
                  <a:pt x="169" y="114"/>
                </a:cubicBezTo>
                <a:cubicBezTo>
                  <a:pt x="169" y="116"/>
                  <a:pt x="170" y="117"/>
                  <a:pt x="172" y="117"/>
                </a:cubicBezTo>
                <a:cubicBezTo>
                  <a:pt x="176" y="117"/>
                  <a:pt x="176" y="117"/>
                  <a:pt x="176" y="117"/>
                </a:cubicBezTo>
                <a:cubicBezTo>
                  <a:pt x="176" y="126"/>
                  <a:pt x="176" y="126"/>
                  <a:pt x="176" y="126"/>
                </a:cubicBezTo>
                <a:lnTo>
                  <a:pt x="170" y="126"/>
                </a:lnTo>
                <a:close/>
                <a:moveTo>
                  <a:pt x="185" y="87"/>
                </a:moveTo>
                <a:cubicBezTo>
                  <a:pt x="195" y="87"/>
                  <a:pt x="195" y="87"/>
                  <a:pt x="195" y="87"/>
                </a:cubicBezTo>
                <a:cubicBezTo>
                  <a:pt x="195" y="126"/>
                  <a:pt x="195" y="126"/>
                  <a:pt x="195" y="126"/>
                </a:cubicBezTo>
                <a:cubicBezTo>
                  <a:pt x="185" y="126"/>
                  <a:pt x="185" y="126"/>
                  <a:pt x="185" y="126"/>
                </a:cubicBezTo>
                <a:lnTo>
                  <a:pt x="185" y="87"/>
                </a:lnTo>
                <a:close/>
                <a:moveTo>
                  <a:pt x="244" y="126"/>
                </a:moveTo>
                <a:cubicBezTo>
                  <a:pt x="238" y="126"/>
                  <a:pt x="233" y="124"/>
                  <a:pt x="229" y="121"/>
                </a:cubicBezTo>
                <a:cubicBezTo>
                  <a:pt x="224" y="115"/>
                  <a:pt x="224" y="109"/>
                  <a:pt x="224" y="98"/>
                </a:cubicBezTo>
                <a:cubicBezTo>
                  <a:pt x="224" y="88"/>
                  <a:pt x="224" y="81"/>
                  <a:pt x="229" y="76"/>
                </a:cubicBezTo>
                <a:cubicBezTo>
                  <a:pt x="233" y="72"/>
                  <a:pt x="238" y="70"/>
                  <a:pt x="244" y="70"/>
                </a:cubicBezTo>
                <a:cubicBezTo>
                  <a:pt x="254" y="70"/>
                  <a:pt x="262" y="76"/>
                  <a:pt x="264" y="88"/>
                </a:cubicBezTo>
                <a:cubicBezTo>
                  <a:pt x="253" y="88"/>
                  <a:pt x="253" y="88"/>
                  <a:pt x="253" y="88"/>
                </a:cubicBezTo>
                <a:cubicBezTo>
                  <a:pt x="252" y="83"/>
                  <a:pt x="249" y="80"/>
                  <a:pt x="244" y="80"/>
                </a:cubicBezTo>
                <a:cubicBezTo>
                  <a:pt x="241" y="80"/>
                  <a:pt x="239" y="81"/>
                  <a:pt x="237" y="83"/>
                </a:cubicBezTo>
                <a:cubicBezTo>
                  <a:pt x="235" y="85"/>
                  <a:pt x="234" y="88"/>
                  <a:pt x="234" y="98"/>
                </a:cubicBezTo>
                <a:cubicBezTo>
                  <a:pt x="234" y="109"/>
                  <a:pt x="235" y="112"/>
                  <a:pt x="237" y="114"/>
                </a:cubicBezTo>
                <a:cubicBezTo>
                  <a:pt x="239" y="116"/>
                  <a:pt x="241" y="117"/>
                  <a:pt x="244" y="117"/>
                </a:cubicBezTo>
                <a:cubicBezTo>
                  <a:pt x="249" y="117"/>
                  <a:pt x="252" y="113"/>
                  <a:pt x="253" y="109"/>
                </a:cubicBezTo>
                <a:cubicBezTo>
                  <a:pt x="264" y="109"/>
                  <a:pt x="264" y="109"/>
                  <a:pt x="264" y="109"/>
                </a:cubicBezTo>
                <a:cubicBezTo>
                  <a:pt x="262" y="121"/>
                  <a:pt x="254" y="126"/>
                  <a:pt x="244" y="126"/>
                </a:cubicBezTo>
                <a:moveTo>
                  <a:pt x="306" y="106"/>
                </a:moveTo>
                <a:cubicBezTo>
                  <a:pt x="306" y="98"/>
                  <a:pt x="305" y="94"/>
                  <a:pt x="301" y="90"/>
                </a:cubicBezTo>
                <a:cubicBezTo>
                  <a:pt x="298" y="87"/>
                  <a:pt x="294" y="85"/>
                  <a:pt x="288" y="85"/>
                </a:cubicBezTo>
                <a:cubicBezTo>
                  <a:pt x="282" y="85"/>
                  <a:pt x="278" y="87"/>
                  <a:pt x="276" y="90"/>
                </a:cubicBezTo>
                <a:cubicBezTo>
                  <a:pt x="272" y="94"/>
                  <a:pt x="271" y="98"/>
                  <a:pt x="271" y="106"/>
                </a:cubicBezTo>
                <a:cubicBezTo>
                  <a:pt x="271" y="113"/>
                  <a:pt x="272" y="118"/>
                  <a:pt x="276" y="121"/>
                </a:cubicBezTo>
                <a:cubicBezTo>
                  <a:pt x="278" y="124"/>
                  <a:pt x="282" y="126"/>
                  <a:pt x="288" y="126"/>
                </a:cubicBezTo>
                <a:cubicBezTo>
                  <a:pt x="294" y="126"/>
                  <a:pt x="298" y="124"/>
                  <a:pt x="301" y="121"/>
                </a:cubicBezTo>
                <a:cubicBezTo>
                  <a:pt x="305" y="118"/>
                  <a:pt x="306" y="113"/>
                  <a:pt x="306" y="106"/>
                </a:cubicBezTo>
                <a:moveTo>
                  <a:pt x="296" y="106"/>
                </a:moveTo>
                <a:cubicBezTo>
                  <a:pt x="296" y="110"/>
                  <a:pt x="295" y="114"/>
                  <a:pt x="293" y="116"/>
                </a:cubicBezTo>
                <a:cubicBezTo>
                  <a:pt x="292" y="117"/>
                  <a:pt x="290" y="117"/>
                  <a:pt x="288" y="117"/>
                </a:cubicBezTo>
                <a:cubicBezTo>
                  <a:pt x="286" y="117"/>
                  <a:pt x="285" y="117"/>
                  <a:pt x="284" y="116"/>
                </a:cubicBezTo>
                <a:cubicBezTo>
                  <a:pt x="282" y="114"/>
                  <a:pt x="281" y="110"/>
                  <a:pt x="281" y="106"/>
                </a:cubicBezTo>
                <a:cubicBezTo>
                  <a:pt x="281" y="102"/>
                  <a:pt x="282" y="98"/>
                  <a:pt x="284" y="96"/>
                </a:cubicBezTo>
                <a:cubicBezTo>
                  <a:pt x="285" y="95"/>
                  <a:pt x="286" y="94"/>
                  <a:pt x="288" y="94"/>
                </a:cubicBezTo>
                <a:cubicBezTo>
                  <a:pt x="290" y="94"/>
                  <a:pt x="292" y="95"/>
                  <a:pt x="293" y="96"/>
                </a:cubicBezTo>
                <a:cubicBezTo>
                  <a:pt x="295" y="98"/>
                  <a:pt x="296" y="102"/>
                  <a:pt x="296" y="106"/>
                </a:cubicBezTo>
                <a:moveTo>
                  <a:pt x="336" y="126"/>
                </a:moveTo>
                <a:cubicBezTo>
                  <a:pt x="336" y="122"/>
                  <a:pt x="336" y="122"/>
                  <a:pt x="336" y="122"/>
                </a:cubicBezTo>
                <a:cubicBezTo>
                  <a:pt x="333" y="125"/>
                  <a:pt x="331" y="126"/>
                  <a:pt x="326" y="126"/>
                </a:cubicBezTo>
                <a:cubicBezTo>
                  <a:pt x="322" y="126"/>
                  <a:pt x="318" y="125"/>
                  <a:pt x="316" y="123"/>
                </a:cubicBezTo>
                <a:cubicBezTo>
                  <a:pt x="314" y="121"/>
                  <a:pt x="312" y="117"/>
                  <a:pt x="312" y="114"/>
                </a:cubicBezTo>
                <a:cubicBezTo>
                  <a:pt x="312" y="107"/>
                  <a:pt x="317" y="102"/>
                  <a:pt x="326" y="102"/>
                </a:cubicBezTo>
                <a:cubicBezTo>
                  <a:pt x="336" y="102"/>
                  <a:pt x="336" y="102"/>
                  <a:pt x="336" y="102"/>
                </a:cubicBezTo>
                <a:cubicBezTo>
                  <a:pt x="336" y="100"/>
                  <a:pt x="336" y="100"/>
                  <a:pt x="336" y="100"/>
                </a:cubicBezTo>
                <a:cubicBezTo>
                  <a:pt x="336" y="95"/>
                  <a:pt x="334" y="93"/>
                  <a:pt x="328" y="93"/>
                </a:cubicBezTo>
                <a:cubicBezTo>
                  <a:pt x="325" y="93"/>
                  <a:pt x="323" y="94"/>
                  <a:pt x="321" y="97"/>
                </a:cubicBezTo>
                <a:cubicBezTo>
                  <a:pt x="314" y="91"/>
                  <a:pt x="314" y="91"/>
                  <a:pt x="314" y="91"/>
                </a:cubicBezTo>
                <a:cubicBezTo>
                  <a:pt x="318" y="86"/>
                  <a:pt x="322" y="85"/>
                  <a:pt x="329" y="85"/>
                </a:cubicBezTo>
                <a:cubicBezTo>
                  <a:pt x="340" y="85"/>
                  <a:pt x="346" y="90"/>
                  <a:pt x="346" y="99"/>
                </a:cubicBezTo>
                <a:cubicBezTo>
                  <a:pt x="346" y="126"/>
                  <a:pt x="346" y="126"/>
                  <a:pt x="346" y="126"/>
                </a:cubicBezTo>
                <a:lnTo>
                  <a:pt x="336" y="126"/>
                </a:lnTo>
                <a:close/>
                <a:moveTo>
                  <a:pt x="336" y="109"/>
                </a:moveTo>
                <a:cubicBezTo>
                  <a:pt x="328" y="109"/>
                  <a:pt x="328" y="109"/>
                  <a:pt x="328" y="109"/>
                </a:cubicBezTo>
                <a:cubicBezTo>
                  <a:pt x="324" y="109"/>
                  <a:pt x="322" y="110"/>
                  <a:pt x="322" y="114"/>
                </a:cubicBezTo>
                <a:cubicBezTo>
                  <a:pt x="322" y="116"/>
                  <a:pt x="324" y="118"/>
                  <a:pt x="328" y="118"/>
                </a:cubicBezTo>
                <a:cubicBezTo>
                  <a:pt x="331" y="118"/>
                  <a:pt x="333" y="118"/>
                  <a:pt x="334" y="116"/>
                </a:cubicBezTo>
                <a:cubicBezTo>
                  <a:pt x="335" y="115"/>
                  <a:pt x="336" y="114"/>
                  <a:pt x="336" y="111"/>
                </a:cubicBezTo>
                <a:lnTo>
                  <a:pt x="336" y="109"/>
                </a:lnTo>
                <a:close/>
                <a:moveTo>
                  <a:pt x="370" y="126"/>
                </a:moveTo>
                <a:cubicBezTo>
                  <a:pt x="364" y="126"/>
                  <a:pt x="358" y="126"/>
                  <a:pt x="353" y="121"/>
                </a:cubicBezTo>
                <a:cubicBezTo>
                  <a:pt x="360" y="114"/>
                  <a:pt x="360" y="114"/>
                  <a:pt x="360" y="114"/>
                </a:cubicBezTo>
                <a:cubicBezTo>
                  <a:pt x="363" y="117"/>
                  <a:pt x="367" y="118"/>
                  <a:pt x="370" y="118"/>
                </a:cubicBezTo>
                <a:cubicBezTo>
                  <a:pt x="374" y="118"/>
                  <a:pt x="378" y="117"/>
                  <a:pt x="378" y="114"/>
                </a:cubicBezTo>
                <a:cubicBezTo>
                  <a:pt x="378" y="112"/>
                  <a:pt x="377" y="110"/>
                  <a:pt x="373" y="110"/>
                </a:cubicBezTo>
                <a:cubicBezTo>
                  <a:pt x="367" y="109"/>
                  <a:pt x="367" y="109"/>
                  <a:pt x="367" y="109"/>
                </a:cubicBezTo>
                <a:cubicBezTo>
                  <a:pt x="360" y="109"/>
                  <a:pt x="355" y="105"/>
                  <a:pt x="355" y="98"/>
                </a:cubicBezTo>
                <a:cubicBezTo>
                  <a:pt x="355" y="89"/>
                  <a:pt x="362" y="85"/>
                  <a:pt x="371" y="85"/>
                </a:cubicBezTo>
                <a:cubicBezTo>
                  <a:pt x="377" y="85"/>
                  <a:pt x="382" y="86"/>
                  <a:pt x="386" y="90"/>
                </a:cubicBezTo>
                <a:cubicBezTo>
                  <a:pt x="380" y="96"/>
                  <a:pt x="380" y="96"/>
                  <a:pt x="380" y="96"/>
                </a:cubicBezTo>
                <a:cubicBezTo>
                  <a:pt x="378" y="94"/>
                  <a:pt x="374" y="93"/>
                  <a:pt x="371" y="93"/>
                </a:cubicBezTo>
                <a:cubicBezTo>
                  <a:pt x="366" y="93"/>
                  <a:pt x="365" y="95"/>
                  <a:pt x="365" y="97"/>
                </a:cubicBezTo>
                <a:cubicBezTo>
                  <a:pt x="365" y="99"/>
                  <a:pt x="366" y="100"/>
                  <a:pt x="369" y="101"/>
                </a:cubicBezTo>
                <a:cubicBezTo>
                  <a:pt x="375" y="101"/>
                  <a:pt x="375" y="101"/>
                  <a:pt x="375" y="101"/>
                </a:cubicBezTo>
                <a:cubicBezTo>
                  <a:pt x="383" y="102"/>
                  <a:pt x="387" y="106"/>
                  <a:pt x="387" y="113"/>
                </a:cubicBezTo>
                <a:cubicBezTo>
                  <a:pt x="387" y="122"/>
                  <a:pt x="380" y="126"/>
                  <a:pt x="370" y="126"/>
                </a:cubicBezTo>
                <a:moveTo>
                  <a:pt x="408" y="126"/>
                </a:moveTo>
                <a:cubicBezTo>
                  <a:pt x="400" y="126"/>
                  <a:pt x="396" y="120"/>
                  <a:pt x="396" y="114"/>
                </a:cubicBezTo>
                <a:cubicBezTo>
                  <a:pt x="396" y="94"/>
                  <a:pt x="396" y="94"/>
                  <a:pt x="396" y="94"/>
                </a:cubicBezTo>
                <a:cubicBezTo>
                  <a:pt x="392" y="94"/>
                  <a:pt x="392" y="94"/>
                  <a:pt x="392" y="94"/>
                </a:cubicBezTo>
                <a:cubicBezTo>
                  <a:pt x="392" y="87"/>
                  <a:pt x="392" y="87"/>
                  <a:pt x="392" y="87"/>
                </a:cubicBezTo>
                <a:cubicBezTo>
                  <a:pt x="396" y="87"/>
                  <a:pt x="396" y="87"/>
                  <a:pt x="396" y="87"/>
                </a:cubicBezTo>
                <a:cubicBezTo>
                  <a:pt x="396" y="75"/>
                  <a:pt x="396" y="75"/>
                  <a:pt x="396" y="75"/>
                </a:cubicBezTo>
                <a:cubicBezTo>
                  <a:pt x="406" y="75"/>
                  <a:pt x="406" y="75"/>
                  <a:pt x="406" y="75"/>
                </a:cubicBezTo>
                <a:cubicBezTo>
                  <a:pt x="406" y="87"/>
                  <a:pt x="406" y="87"/>
                  <a:pt x="406" y="87"/>
                </a:cubicBezTo>
                <a:cubicBezTo>
                  <a:pt x="413" y="87"/>
                  <a:pt x="413" y="87"/>
                  <a:pt x="413" y="87"/>
                </a:cubicBezTo>
                <a:cubicBezTo>
                  <a:pt x="413" y="94"/>
                  <a:pt x="413" y="94"/>
                  <a:pt x="413" y="94"/>
                </a:cubicBezTo>
                <a:cubicBezTo>
                  <a:pt x="406" y="94"/>
                  <a:pt x="406" y="94"/>
                  <a:pt x="406" y="94"/>
                </a:cubicBezTo>
                <a:cubicBezTo>
                  <a:pt x="406" y="114"/>
                  <a:pt x="406" y="114"/>
                  <a:pt x="406" y="114"/>
                </a:cubicBezTo>
                <a:cubicBezTo>
                  <a:pt x="406" y="116"/>
                  <a:pt x="407" y="117"/>
                  <a:pt x="410" y="117"/>
                </a:cubicBezTo>
                <a:cubicBezTo>
                  <a:pt x="413" y="117"/>
                  <a:pt x="413" y="117"/>
                  <a:pt x="413" y="117"/>
                </a:cubicBezTo>
                <a:cubicBezTo>
                  <a:pt x="413" y="126"/>
                  <a:pt x="413" y="126"/>
                  <a:pt x="413" y="126"/>
                </a:cubicBezTo>
                <a:lnTo>
                  <a:pt x="408" y="126"/>
                </a:lnTo>
                <a:close/>
                <a:moveTo>
                  <a:pt x="128" y="152"/>
                </a:moveTo>
                <a:cubicBezTo>
                  <a:pt x="128" y="148"/>
                  <a:pt x="128" y="145"/>
                  <a:pt x="126" y="143"/>
                </a:cubicBezTo>
                <a:cubicBezTo>
                  <a:pt x="125" y="141"/>
                  <a:pt x="122" y="139"/>
                  <a:pt x="119" y="139"/>
                </a:cubicBezTo>
                <a:cubicBezTo>
                  <a:pt x="110" y="139"/>
                  <a:pt x="110" y="139"/>
                  <a:pt x="110" y="139"/>
                </a:cubicBezTo>
                <a:cubicBezTo>
                  <a:pt x="110" y="165"/>
                  <a:pt x="110" y="165"/>
                  <a:pt x="110" y="165"/>
                </a:cubicBezTo>
                <a:cubicBezTo>
                  <a:pt x="119" y="165"/>
                  <a:pt x="119" y="165"/>
                  <a:pt x="119" y="165"/>
                </a:cubicBezTo>
                <a:cubicBezTo>
                  <a:pt x="122" y="165"/>
                  <a:pt x="125" y="164"/>
                  <a:pt x="126" y="161"/>
                </a:cubicBezTo>
                <a:cubicBezTo>
                  <a:pt x="128" y="159"/>
                  <a:pt x="128" y="156"/>
                  <a:pt x="128" y="152"/>
                </a:cubicBezTo>
                <a:moveTo>
                  <a:pt x="123" y="152"/>
                </a:moveTo>
                <a:cubicBezTo>
                  <a:pt x="123" y="156"/>
                  <a:pt x="123" y="158"/>
                  <a:pt x="122" y="159"/>
                </a:cubicBezTo>
                <a:cubicBezTo>
                  <a:pt x="121" y="160"/>
                  <a:pt x="120" y="160"/>
                  <a:pt x="118" y="160"/>
                </a:cubicBezTo>
                <a:cubicBezTo>
                  <a:pt x="115" y="160"/>
                  <a:pt x="115" y="160"/>
                  <a:pt x="115" y="160"/>
                </a:cubicBezTo>
                <a:cubicBezTo>
                  <a:pt x="115" y="144"/>
                  <a:pt x="115" y="144"/>
                  <a:pt x="115" y="144"/>
                </a:cubicBezTo>
                <a:cubicBezTo>
                  <a:pt x="118" y="144"/>
                  <a:pt x="118" y="144"/>
                  <a:pt x="118" y="144"/>
                </a:cubicBezTo>
                <a:cubicBezTo>
                  <a:pt x="120" y="144"/>
                  <a:pt x="121" y="144"/>
                  <a:pt x="122" y="145"/>
                </a:cubicBezTo>
                <a:cubicBezTo>
                  <a:pt x="123" y="147"/>
                  <a:pt x="123" y="148"/>
                  <a:pt x="123" y="152"/>
                </a:cubicBezTo>
                <a:moveTo>
                  <a:pt x="138" y="139"/>
                </a:moveTo>
                <a:cubicBezTo>
                  <a:pt x="133" y="139"/>
                  <a:pt x="133" y="139"/>
                  <a:pt x="133" y="139"/>
                </a:cubicBezTo>
                <a:cubicBezTo>
                  <a:pt x="133" y="165"/>
                  <a:pt x="133" y="165"/>
                  <a:pt x="133" y="165"/>
                </a:cubicBezTo>
                <a:cubicBezTo>
                  <a:pt x="138" y="165"/>
                  <a:pt x="138" y="165"/>
                  <a:pt x="138" y="165"/>
                </a:cubicBezTo>
                <a:lnTo>
                  <a:pt x="138" y="139"/>
                </a:lnTo>
                <a:close/>
                <a:moveTo>
                  <a:pt x="151" y="165"/>
                </a:moveTo>
                <a:cubicBezTo>
                  <a:pt x="147" y="165"/>
                  <a:pt x="144" y="164"/>
                  <a:pt x="142" y="162"/>
                </a:cubicBezTo>
                <a:cubicBezTo>
                  <a:pt x="145" y="159"/>
                  <a:pt x="145" y="159"/>
                  <a:pt x="145" y="159"/>
                </a:cubicBezTo>
                <a:cubicBezTo>
                  <a:pt x="147" y="160"/>
                  <a:pt x="149" y="161"/>
                  <a:pt x="151" y="161"/>
                </a:cubicBezTo>
                <a:cubicBezTo>
                  <a:pt x="154" y="161"/>
                  <a:pt x="156" y="160"/>
                  <a:pt x="156" y="158"/>
                </a:cubicBezTo>
                <a:cubicBezTo>
                  <a:pt x="156" y="157"/>
                  <a:pt x="155" y="156"/>
                  <a:pt x="155" y="155"/>
                </a:cubicBezTo>
                <a:cubicBezTo>
                  <a:pt x="154" y="155"/>
                  <a:pt x="154" y="155"/>
                  <a:pt x="152" y="155"/>
                </a:cubicBezTo>
                <a:cubicBezTo>
                  <a:pt x="149" y="154"/>
                  <a:pt x="149" y="154"/>
                  <a:pt x="149" y="154"/>
                </a:cubicBezTo>
                <a:cubicBezTo>
                  <a:pt x="147" y="154"/>
                  <a:pt x="146" y="153"/>
                  <a:pt x="145" y="152"/>
                </a:cubicBezTo>
                <a:cubicBezTo>
                  <a:pt x="143" y="151"/>
                  <a:pt x="143" y="149"/>
                  <a:pt x="143" y="147"/>
                </a:cubicBezTo>
                <a:cubicBezTo>
                  <a:pt x="143" y="142"/>
                  <a:pt x="146" y="139"/>
                  <a:pt x="152" y="139"/>
                </a:cubicBezTo>
                <a:cubicBezTo>
                  <a:pt x="155" y="139"/>
                  <a:pt x="158" y="140"/>
                  <a:pt x="160" y="142"/>
                </a:cubicBezTo>
                <a:cubicBezTo>
                  <a:pt x="157" y="145"/>
                  <a:pt x="157" y="145"/>
                  <a:pt x="157" y="145"/>
                </a:cubicBezTo>
                <a:cubicBezTo>
                  <a:pt x="155" y="144"/>
                  <a:pt x="153" y="144"/>
                  <a:pt x="151" y="144"/>
                </a:cubicBezTo>
                <a:cubicBezTo>
                  <a:pt x="149" y="144"/>
                  <a:pt x="148" y="145"/>
                  <a:pt x="148" y="147"/>
                </a:cubicBezTo>
                <a:cubicBezTo>
                  <a:pt x="148" y="147"/>
                  <a:pt x="148" y="148"/>
                  <a:pt x="148" y="149"/>
                </a:cubicBezTo>
                <a:cubicBezTo>
                  <a:pt x="149" y="149"/>
                  <a:pt x="149" y="149"/>
                  <a:pt x="151" y="150"/>
                </a:cubicBezTo>
                <a:cubicBezTo>
                  <a:pt x="154" y="150"/>
                  <a:pt x="154" y="150"/>
                  <a:pt x="154" y="150"/>
                </a:cubicBezTo>
                <a:cubicBezTo>
                  <a:pt x="156" y="150"/>
                  <a:pt x="157" y="151"/>
                  <a:pt x="158" y="152"/>
                </a:cubicBezTo>
                <a:cubicBezTo>
                  <a:pt x="160" y="153"/>
                  <a:pt x="160" y="155"/>
                  <a:pt x="160" y="157"/>
                </a:cubicBezTo>
                <a:cubicBezTo>
                  <a:pt x="160" y="162"/>
                  <a:pt x="156" y="165"/>
                  <a:pt x="151" y="165"/>
                </a:cubicBezTo>
                <a:moveTo>
                  <a:pt x="181" y="144"/>
                </a:moveTo>
                <a:cubicBezTo>
                  <a:pt x="181" y="139"/>
                  <a:pt x="181" y="139"/>
                  <a:pt x="181" y="139"/>
                </a:cubicBezTo>
                <a:cubicBezTo>
                  <a:pt x="163" y="139"/>
                  <a:pt x="163" y="139"/>
                  <a:pt x="163" y="139"/>
                </a:cubicBezTo>
                <a:cubicBezTo>
                  <a:pt x="163" y="144"/>
                  <a:pt x="163" y="144"/>
                  <a:pt x="163" y="144"/>
                </a:cubicBezTo>
                <a:cubicBezTo>
                  <a:pt x="170" y="144"/>
                  <a:pt x="170" y="144"/>
                  <a:pt x="170" y="144"/>
                </a:cubicBezTo>
                <a:cubicBezTo>
                  <a:pt x="170" y="165"/>
                  <a:pt x="170" y="165"/>
                  <a:pt x="170" y="165"/>
                </a:cubicBezTo>
                <a:cubicBezTo>
                  <a:pt x="175" y="165"/>
                  <a:pt x="175" y="165"/>
                  <a:pt x="175" y="165"/>
                </a:cubicBezTo>
                <a:cubicBezTo>
                  <a:pt x="175" y="144"/>
                  <a:pt x="175" y="144"/>
                  <a:pt x="175" y="144"/>
                </a:cubicBezTo>
                <a:lnTo>
                  <a:pt x="181" y="144"/>
                </a:lnTo>
                <a:close/>
                <a:moveTo>
                  <a:pt x="204" y="147"/>
                </a:moveTo>
                <a:cubicBezTo>
                  <a:pt x="204" y="143"/>
                  <a:pt x="201" y="139"/>
                  <a:pt x="195" y="139"/>
                </a:cubicBezTo>
                <a:cubicBezTo>
                  <a:pt x="185" y="139"/>
                  <a:pt x="185" y="139"/>
                  <a:pt x="185" y="139"/>
                </a:cubicBezTo>
                <a:cubicBezTo>
                  <a:pt x="185" y="165"/>
                  <a:pt x="185" y="165"/>
                  <a:pt x="185" y="165"/>
                </a:cubicBezTo>
                <a:cubicBezTo>
                  <a:pt x="190" y="165"/>
                  <a:pt x="190" y="165"/>
                  <a:pt x="190" y="165"/>
                </a:cubicBezTo>
                <a:cubicBezTo>
                  <a:pt x="190" y="155"/>
                  <a:pt x="190" y="155"/>
                  <a:pt x="190" y="155"/>
                </a:cubicBezTo>
                <a:cubicBezTo>
                  <a:pt x="194" y="155"/>
                  <a:pt x="194" y="155"/>
                  <a:pt x="194" y="155"/>
                </a:cubicBezTo>
                <a:cubicBezTo>
                  <a:pt x="199" y="165"/>
                  <a:pt x="199" y="165"/>
                  <a:pt x="199" y="165"/>
                </a:cubicBezTo>
                <a:cubicBezTo>
                  <a:pt x="205" y="165"/>
                  <a:pt x="205" y="165"/>
                  <a:pt x="205" y="165"/>
                </a:cubicBezTo>
                <a:cubicBezTo>
                  <a:pt x="199" y="154"/>
                  <a:pt x="199" y="154"/>
                  <a:pt x="199" y="154"/>
                </a:cubicBezTo>
                <a:cubicBezTo>
                  <a:pt x="201" y="153"/>
                  <a:pt x="204" y="151"/>
                  <a:pt x="204" y="147"/>
                </a:cubicBezTo>
                <a:moveTo>
                  <a:pt x="199" y="147"/>
                </a:moveTo>
                <a:cubicBezTo>
                  <a:pt x="199" y="149"/>
                  <a:pt x="197" y="151"/>
                  <a:pt x="195" y="151"/>
                </a:cubicBezTo>
                <a:cubicBezTo>
                  <a:pt x="190" y="151"/>
                  <a:pt x="190" y="151"/>
                  <a:pt x="190" y="151"/>
                </a:cubicBezTo>
                <a:cubicBezTo>
                  <a:pt x="190" y="144"/>
                  <a:pt x="190" y="144"/>
                  <a:pt x="190" y="144"/>
                </a:cubicBezTo>
                <a:cubicBezTo>
                  <a:pt x="195" y="144"/>
                  <a:pt x="195" y="144"/>
                  <a:pt x="195" y="144"/>
                </a:cubicBezTo>
                <a:cubicBezTo>
                  <a:pt x="197" y="144"/>
                  <a:pt x="199" y="145"/>
                  <a:pt x="199" y="147"/>
                </a:cubicBezTo>
                <a:moveTo>
                  <a:pt x="214" y="139"/>
                </a:moveTo>
                <a:cubicBezTo>
                  <a:pt x="209" y="139"/>
                  <a:pt x="209" y="139"/>
                  <a:pt x="209" y="139"/>
                </a:cubicBezTo>
                <a:cubicBezTo>
                  <a:pt x="209" y="165"/>
                  <a:pt x="209" y="165"/>
                  <a:pt x="209" y="165"/>
                </a:cubicBezTo>
                <a:cubicBezTo>
                  <a:pt x="214" y="165"/>
                  <a:pt x="214" y="165"/>
                  <a:pt x="214" y="165"/>
                </a:cubicBezTo>
                <a:lnTo>
                  <a:pt x="214" y="139"/>
                </a:lnTo>
                <a:close/>
                <a:moveTo>
                  <a:pt x="228" y="165"/>
                </a:moveTo>
                <a:cubicBezTo>
                  <a:pt x="225" y="165"/>
                  <a:pt x="223" y="164"/>
                  <a:pt x="221" y="162"/>
                </a:cubicBezTo>
                <a:cubicBezTo>
                  <a:pt x="219" y="160"/>
                  <a:pt x="219" y="157"/>
                  <a:pt x="219" y="152"/>
                </a:cubicBezTo>
                <a:cubicBezTo>
                  <a:pt x="219" y="147"/>
                  <a:pt x="219" y="144"/>
                  <a:pt x="221" y="142"/>
                </a:cubicBezTo>
                <a:cubicBezTo>
                  <a:pt x="223" y="140"/>
                  <a:pt x="225" y="139"/>
                  <a:pt x="228" y="139"/>
                </a:cubicBezTo>
                <a:cubicBezTo>
                  <a:pt x="233" y="139"/>
                  <a:pt x="237" y="142"/>
                  <a:pt x="237" y="147"/>
                </a:cubicBezTo>
                <a:cubicBezTo>
                  <a:pt x="232" y="147"/>
                  <a:pt x="232" y="147"/>
                  <a:pt x="232" y="147"/>
                </a:cubicBezTo>
                <a:cubicBezTo>
                  <a:pt x="232" y="145"/>
                  <a:pt x="231" y="144"/>
                  <a:pt x="228" y="144"/>
                </a:cubicBezTo>
                <a:cubicBezTo>
                  <a:pt x="227" y="144"/>
                  <a:pt x="226" y="144"/>
                  <a:pt x="225" y="145"/>
                </a:cubicBezTo>
                <a:cubicBezTo>
                  <a:pt x="224" y="146"/>
                  <a:pt x="224" y="147"/>
                  <a:pt x="224" y="152"/>
                </a:cubicBezTo>
                <a:cubicBezTo>
                  <a:pt x="224" y="157"/>
                  <a:pt x="224" y="158"/>
                  <a:pt x="225" y="159"/>
                </a:cubicBezTo>
                <a:cubicBezTo>
                  <a:pt x="226" y="160"/>
                  <a:pt x="227" y="161"/>
                  <a:pt x="228" y="161"/>
                </a:cubicBezTo>
                <a:cubicBezTo>
                  <a:pt x="231" y="161"/>
                  <a:pt x="232" y="159"/>
                  <a:pt x="232" y="157"/>
                </a:cubicBezTo>
                <a:cubicBezTo>
                  <a:pt x="237" y="157"/>
                  <a:pt x="237" y="157"/>
                  <a:pt x="237" y="157"/>
                </a:cubicBezTo>
                <a:cubicBezTo>
                  <a:pt x="237" y="162"/>
                  <a:pt x="233" y="165"/>
                  <a:pt x="228" y="165"/>
                </a:cubicBezTo>
                <a:moveTo>
                  <a:pt x="258" y="144"/>
                </a:moveTo>
                <a:cubicBezTo>
                  <a:pt x="258" y="139"/>
                  <a:pt x="258" y="139"/>
                  <a:pt x="258" y="139"/>
                </a:cubicBezTo>
                <a:cubicBezTo>
                  <a:pt x="239" y="139"/>
                  <a:pt x="239" y="139"/>
                  <a:pt x="239" y="139"/>
                </a:cubicBezTo>
                <a:cubicBezTo>
                  <a:pt x="239" y="144"/>
                  <a:pt x="239" y="144"/>
                  <a:pt x="239" y="144"/>
                </a:cubicBezTo>
                <a:cubicBezTo>
                  <a:pt x="246" y="144"/>
                  <a:pt x="246" y="144"/>
                  <a:pt x="246" y="144"/>
                </a:cubicBezTo>
                <a:cubicBezTo>
                  <a:pt x="246" y="165"/>
                  <a:pt x="246" y="165"/>
                  <a:pt x="246" y="165"/>
                </a:cubicBezTo>
                <a:cubicBezTo>
                  <a:pt x="251" y="165"/>
                  <a:pt x="251" y="165"/>
                  <a:pt x="251" y="165"/>
                </a:cubicBezTo>
                <a:cubicBezTo>
                  <a:pt x="251" y="144"/>
                  <a:pt x="251" y="144"/>
                  <a:pt x="251" y="144"/>
                </a:cubicBezTo>
                <a:lnTo>
                  <a:pt x="258" y="144"/>
                </a:lnTo>
                <a:close/>
                <a:moveTo>
                  <a:pt x="279" y="165"/>
                </a:moveTo>
                <a:cubicBezTo>
                  <a:pt x="276" y="165"/>
                  <a:pt x="273" y="164"/>
                  <a:pt x="272" y="162"/>
                </a:cubicBezTo>
                <a:cubicBezTo>
                  <a:pt x="269" y="160"/>
                  <a:pt x="269" y="157"/>
                  <a:pt x="269" y="152"/>
                </a:cubicBezTo>
                <a:cubicBezTo>
                  <a:pt x="269" y="147"/>
                  <a:pt x="269" y="144"/>
                  <a:pt x="272" y="142"/>
                </a:cubicBezTo>
                <a:cubicBezTo>
                  <a:pt x="273" y="140"/>
                  <a:pt x="276" y="139"/>
                  <a:pt x="279" y="139"/>
                </a:cubicBezTo>
                <a:cubicBezTo>
                  <a:pt x="283" y="139"/>
                  <a:pt x="287" y="142"/>
                  <a:pt x="288" y="147"/>
                </a:cubicBezTo>
                <a:cubicBezTo>
                  <a:pt x="283" y="147"/>
                  <a:pt x="283" y="147"/>
                  <a:pt x="283" y="147"/>
                </a:cubicBezTo>
                <a:cubicBezTo>
                  <a:pt x="282" y="145"/>
                  <a:pt x="281" y="144"/>
                  <a:pt x="279" y="144"/>
                </a:cubicBezTo>
                <a:cubicBezTo>
                  <a:pt x="277" y="144"/>
                  <a:pt x="276" y="144"/>
                  <a:pt x="275" y="145"/>
                </a:cubicBezTo>
                <a:cubicBezTo>
                  <a:pt x="274" y="146"/>
                  <a:pt x="274" y="147"/>
                  <a:pt x="274" y="152"/>
                </a:cubicBezTo>
                <a:cubicBezTo>
                  <a:pt x="274" y="157"/>
                  <a:pt x="274" y="158"/>
                  <a:pt x="275" y="159"/>
                </a:cubicBezTo>
                <a:cubicBezTo>
                  <a:pt x="276" y="160"/>
                  <a:pt x="277" y="161"/>
                  <a:pt x="279" y="161"/>
                </a:cubicBezTo>
                <a:cubicBezTo>
                  <a:pt x="281" y="161"/>
                  <a:pt x="282" y="159"/>
                  <a:pt x="283" y="157"/>
                </a:cubicBezTo>
                <a:cubicBezTo>
                  <a:pt x="288" y="157"/>
                  <a:pt x="288" y="157"/>
                  <a:pt x="288" y="157"/>
                </a:cubicBezTo>
                <a:cubicBezTo>
                  <a:pt x="287" y="162"/>
                  <a:pt x="283" y="165"/>
                  <a:pt x="279" y="165"/>
                </a:cubicBezTo>
                <a:moveTo>
                  <a:pt x="307" y="162"/>
                </a:moveTo>
                <a:cubicBezTo>
                  <a:pt x="305" y="164"/>
                  <a:pt x="303" y="165"/>
                  <a:pt x="300" y="165"/>
                </a:cubicBezTo>
                <a:cubicBezTo>
                  <a:pt x="297" y="165"/>
                  <a:pt x="295" y="164"/>
                  <a:pt x="293" y="162"/>
                </a:cubicBezTo>
                <a:cubicBezTo>
                  <a:pt x="291" y="160"/>
                  <a:pt x="291" y="157"/>
                  <a:pt x="291" y="152"/>
                </a:cubicBezTo>
                <a:cubicBezTo>
                  <a:pt x="291" y="147"/>
                  <a:pt x="291" y="144"/>
                  <a:pt x="293" y="142"/>
                </a:cubicBezTo>
                <a:cubicBezTo>
                  <a:pt x="295" y="140"/>
                  <a:pt x="297" y="139"/>
                  <a:pt x="300" y="139"/>
                </a:cubicBezTo>
                <a:cubicBezTo>
                  <a:pt x="303" y="139"/>
                  <a:pt x="305" y="140"/>
                  <a:pt x="307" y="142"/>
                </a:cubicBezTo>
                <a:cubicBezTo>
                  <a:pt x="310" y="144"/>
                  <a:pt x="310" y="147"/>
                  <a:pt x="310" y="152"/>
                </a:cubicBezTo>
                <a:cubicBezTo>
                  <a:pt x="310" y="157"/>
                  <a:pt x="310" y="160"/>
                  <a:pt x="307" y="162"/>
                </a:cubicBezTo>
                <a:moveTo>
                  <a:pt x="303" y="145"/>
                </a:moveTo>
                <a:cubicBezTo>
                  <a:pt x="303" y="144"/>
                  <a:pt x="302" y="144"/>
                  <a:pt x="300" y="144"/>
                </a:cubicBezTo>
                <a:cubicBezTo>
                  <a:pt x="299" y="144"/>
                  <a:pt x="298" y="144"/>
                  <a:pt x="297" y="145"/>
                </a:cubicBezTo>
                <a:cubicBezTo>
                  <a:pt x="296" y="146"/>
                  <a:pt x="296" y="147"/>
                  <a:pt x="296" y="152"/>
                </a:cubicBezTo>
                <a:cubicBezTo>
                  <a:pt x="296" y="157"/>
                  <a:pt x="296" y="158"/>
                  <a:pt x="297" y="159"/>
                </a:cubicBezTo>
                <a:cubicBezTo>
                  <a:pt x="298" y="160"/>
                  <a:pt x="299" y="161"/>
                  <a:pt x="300" y="161"/>
                </a:cubicBezTo>
                <a:cubicBezTo>
                  <a:pt x="302" y="161"/>
                  <a:pt x="303" y="160"/>
                  <a:pt x="303" y="159"/>
                </a:cubicBezTo>
                <a:cubicBezTo>
                  <a:pt x="304" y="158"/>
                  <a:pt x="305" y="157"/>
                  <a:pt x="305" y="152"/>
                </a:cubicBezTo>
                <a:cubicBezTo>
                  <a:pt x="305" y="147"/>
                  <a:pt x="304" y="146"/>
                  <a:pt x="303" y="145"/>
                </a:cubicBezTo>
                <a:moveTo>
                  <a:pt x="324" y="165"/>
                </a:moveTo>
                <a:cubicBezTo>
                  <a:pt x="318" y="165"/>
                  <a:pt x="314" y="162"/>
                  <a:pt x="314" y="156"/>
                </a:cubicBezTo>
                <a:cubicBezTo>
                  <a:pt x="314" y="139"/>
                  <a:pt x="314" y="139"/>
                  <a:pt x="314" y="139"/>
                </a:cubicBezTo>
                <a:cubicBezTo>
                  <a:pt x="319" y="139"/>
                  <a:pt x="319" y="139"/>
                  <a:pt x="319" y="139"/>
                </a:cubicBezTo>
                <a:cubicBezTo>
                  <a:pt x="319" y="156"/>
                  <a:pt x="319" y="156"/>
                  <a:pt x="319" y="156"/>
                </a:cubicBezTo>
                <a:cubicBezTo>
                  <a:pt x="319" y="159"/>
                  <a:pt x="321" y="161"/>
                  <a:pt x="324" y="161"/>
                </a:cubicBezTo>
                <a:cubicBezTo>
                  <a:pt x="326" y="161"/>
                  <a:pt x="328" y="159"/>
                  <a:pt x="328" y="156"/>
                </a:cubicBezTo>
                <a:cubicBezTo>
                  <a:pt x="328" y="139"/>
                  <a:pt x="328" y="139"/>
                  <a:pt x="328" y="139"/>
                </a:cubicBezTo>
                <a:cubicBezTo>
                  <a:pt x="333" y="139"/>
                  <a:pt x="333" y="139"/>
                  <a:pt x="333" y="139"/>
                </a:cubicBezTo>
                <a:cubicBezTo>
                  <a:pt x="333" y="156"/>
                  <a:pt x="333" y="156"/>
                  <a:pt x="333" y="156"/>
                </a:cubicBezTo>
                <a:cubicBezTo>
                  <a:pt x="333" y="162"/>
                  <a:pt x="329" y="165"/>
                  <a:pt x="324" y="165"/>
                </a:cubicBezTo>
                <a:moveTo>
                  <a:pt x="358" y="165"/>
                </a:moveTo>
                <a:cubicBezTo>
                  <a:pt x="358" y="139"/>
                  <a:pt x="358" y="139"/>
                  <a:pt x="358" y="139"/>
                </a:cubicBezTo>
                <a:cubicBezTo>
                  <a:pt x="353" y="139"/>
                  <a:pt x="353" y="139"/>
                  <a:pt x="353" y="139"/>
                </a:cubicBezTo>
                <a:cubicBezTo>
                  <a:pt x="353" y="155"/>
                  <a:pt x="353" y="155"/>
                  <a:pt x="353" y="155"/>
                </a:cubicBezTo>
                <a:cubicBezTo>
                  <a:pt x="343" y="139"/>
                  <a:pt x="343" y="139"/>
                  <a:pt x="343" y="139"/>
                </a:cubicBezTo>
                <a:cubicBezTo>
                  <a:pt x="339" y="139"/>
                  <a:pt x="339" y="139"/>
                  <a:pt x="339" y="139"/>
                </a:cubicBezTo>
                <a:cubicBezTo>
                  <a:pt x="339" y="165"/>
                  <a:pt x="339" y="165"/>
                  <a:pt x="339" y="165"/>
                </a:cubicBezTo>
                <a:cubicBezTo>
                  <a:pt x="343" y="165"/>
                  <a:pt x="343" y="165"/>
                  <a:pt x="343" y="165"/>
                </a:cubicBezTo>
                <a:cubicBezTo>
                  <a:pt x="343" y="149"/>
                  <a:pt x="343" y="149"/>
                  <a:pt x="343" y="149"/>
                </a:cubicBezTo>
                <a:cubicBezTo>
                  <a:pt x="354" y="165"/>
                  <a:pt x="354" y="165"/>
                  <a:pt x="354" y="165"/>
                </a:cubicBezTo>
                <a:lnTo>
                  <a:pt x="358" y="165"/>
                </a:lnTo>
                <a:close/>
                <a:moveTo>
                  <a:pt x="372" y="165"/>
                </a:moveTo>
                <a:cubicBezTo>
                  <a:pt x="369" y="165"/>
                  <a:pt x="367" y="164"/>
                  <a:pt x="366" y="162"/>
                </a:cubicBezTo>
                <a:cubicBezTo>
                  <a:pt x="363" y="160"/>
                  <a:pt x="363" y="157"/>
                  <a:pt x="363" y="152"/>
                </a:cubicBezTo>
                <a:cubicBezTo>
                  <a:pt x="363" y="147"/>
                  <a:pt x="363" y="144"/>
                  <a:pt x="366" y="142"/>
                </a:cubicBezTo>
                <a:cubicBezTo>
                  <a:pt x="367" y="140"/>
                  <a:pt x="369" y="139"/>
                  <a:pt x="372" y="139"/>
                </a:cubicBezTo>
                <a:cubicBezTo>
                  <a:pt x="377" y="139"/>
                  <a:pt x="381" y="142"/>
                  <a:pt x="382" y="147"/>
                </a:cubicBezTo>
                <a:cubicBezTo>
                  <a:pt x="377" y="147"/>
                  <a:pt x="377" y="147"/>
                  <a:pt x="377" y="147"/>
                </a:cubicBezTo>
                <a:cubicBezTo>
                  <a:pt x="376" y="145"/>
                  <a:pt x="375" y="144"/>
                  <a:pt x="372" y="144"/>
                </a:cubicBezTo>
                <a:cubicBezTo>
                  <a:pt x="371" y="144"/>
                  <a:pt x="370" y="144"/>
                  <a:pt x="369" y="145"/>
                </a:cubicBezTo>
                <a:cubicBezTo>
                  <a:pt x="368" y="146"/>
                  <a:pt x="368" y="147"/>
                  <a:pt x="368" y="152"/>
                </a:cubicBezTo>
                <a:cubicBezTo>
                  <a:pt x="368" y="157"/>
                  <a:pt x="368" y="158"/>
                  <a:pt x="369" y="159"/>
                </a:cubicBezTo>
                <a:cubicBezTo>
                  <a:pt x="370" y="160"/>
                  <a:pt x="371" y="161"/>
                  <a:pt x="372" y="161"/>
                </a:cubicBezTo>
                <a:cubicBezTo>
                  <a:pt x="375" y="161"/>
                  <a:pt x="376" y="159"/>
                  <a:pt x="377" y="157"/>
                </a:cubicBezTo>
                <a:cubicBezTo>
                  <a:pt x="382" y="157"/>
                  <a:pt x="382" y="157"/>
                  <a:pt x="382" y="157"/>
                </a:cubicBezTo>
                <a:cubicBezTo>
                  <a:pt x="381" y="162"/>
                  <a:pt x="377" y="165"/>
                  <a:pt x="372" y="165"/>
                </a:cubicBezTo>
                <a:moveTo>
                  <a:pt x="391" y="139"/>
                </a:moveTo>
                <a:cubicBezTo>
                  <a:pt x="386" y="139"/>
                  <a:pt x="386" y="139"/>
                  <a:pt x="386" y="139"/>
                </a:cubicBezTo>
                <a:cubicBezTo>
                  <a:pt x="386" y="165"/>
                  <a:pt x="386" y="165"/>
                  <a:pt x="386" y="165"/>
                </a:cubicBezTo>
                <a:cubicBezTo>
                  <a:pt x="391" y="165"/>
                  <a:pt x="391" y="165"/>
                  <a:pt x="391" y="165"/>
                </a:cubicBezTo>
                <a:lnTo>
                  <a:pt x="391" y="139"/>
                </a:lnTo>
                <a:close/>
                <a:moveTo>
                  <a:pt x="397" y="165"/>
                </a:moveTo>
                <a:cubicBezTo>
                  <a:pt x="397" y="139"/>
                  <a:pt x="397" y="139"/>
                  <a:pt x="397" y="139"/>
                </a:cubicBezTo>
                <a:cubicBezTo>
                  <a:pt x="402" y="139"/>
                  <a:pt x="402" y="139"/>
                  <a:pt x="402" y="139"/>
                </a:cubicBezTo>
                <a:cubicBezTo>
                  <a:pt x="402" y="160"/>
                  <a:pt x="402" y="160"/>
                  <a:pt x="402" y="160"/>
                </a:cubicBezTo>
                <a:cubicBezTo>
                  <a:pt x="413" y="160"/>
                  <a:pt x="413" y="160"/>
                  <a:pt x="413" y="160"/>
                </a:cubicBezTo>
                <a:cubicBezTo>
                  <a:pt x="413" y="165"/>
                  <a:pt x="413" y="165"/>
                  <a:pt x="413" y="165"/>
                </a:cubicBezTo>
                <a:lnTo>
                  <a:pt x="397" y="165"/>
                </a:lnTo>
                <a:close/>
                <a:moveTo>
                  <a:pt x="118" y="186"/>
                </a:moveTo>
                <a:cubicBezTo>
                  <a:pt x="118" y="179"/>
                  <a:pt x="118" y="179"/>
                  <a:pt x="118" y="179"/>
                </a:cubicBezTo>
                <a:cubicBezTo>
                  <a:pt x="115" y="184"/>
                  <a:pt x="115" y="184"/>
                  <a:pt x="115" y="184"/>
                </a:cubicBezTo>
                <a:cubicBezTo>
                  <a:pt x="114" y="184"/>
                  <a:pt x="114" y="184"/>
                  <a:pt x="114" y="184"/>
                </a:cubicBezTo>
                <a:cubicBezTo>
                  <a:pt x="111" y="179"/>
                  <a:pt x="111" y="179"/>
                  <a:pt x="111" y="179"/>
                </a:cubicBezTo>
                <a:cubicBezTo>
                  <a:pt x="111" y="186"/>
                  <a:pt x="111" y="186"/>
                  <a:pt x="111" y="186"/>
                </a:cubicBezTo>
                <a:cubicBezTo>
                  <a:pt x="109" y="186"/>
                  <a:pt x="109" y="186"/>
                  <a:pt x="109" y="186"/>
                </a:cubicBezTo>
                <a:cubicBezTo>
                  <a:pt x="109" y="175"/>
                  <a:pt x="109" y="175"/>
                  <a:pt x="109" y="175"/>
                </a:cubicBezTo>
                <a:cubicBezTo>
                  <a:pt x="111" y="175"/>
                  <a:pt x="111" y="175"/>
                  <a:pt x="111" y="175"/>
                </a:cubicBezTo>
                <a:cubicBezTo>
                  <a:pt x="115" y="182"/>
                  <a:pt x="115" y="182"/>
                  <a:pt x="115" y="182"/>
                </a:cubicBezTo>
                <a:cubicBezTo>
                  <a:pt x="118" y="175"/>
                  <a:pt x="118" y="175"/>
                  <a:pt x="118" y="175"/>
                </a:cubicBezTo>
                <a:cubicBezTo>
                  <a:pt x="120" y="175"/>
                  <a:pt x="120" y="175"/>
                  <a:pt x="120" y="175"/>
                </a:cubicBezTo>
                <a:cubicBezTo>
                  <a:pt x="120" y="186"/>
                  <a:pt x="120" y="186"/>
                  <a:pt x="120" y="186"/>
                </a:cubicBezTo>
                <a:lnTo>
                  <a:pt x="118" y="186"/>
                </a:lnTo>
                <a:close/>
                <a:moveTo>
                  <a:pt x="129" y="183"/>
                </a:moveTo>
                <a:cubicBezTo>
                  <a:pt x="129" y="182"/>
                  <a:pt x="129" y="182"/>
                  <a:pt x="129" y="182"/>
                </a:cubicBezTo>
                <a:cubicBezTo>
                  <a:pt x="129" y="180"/>
                  <a:pt x="128" y="178"/>
                  <a:pt x="126" y="178"/>
                </a:cubicBezTo>
                <a:cubicBezTo>
                  <a:pt x="124" y="178"/>
                  <a:pt x="122" y="179"/>
                  <a:pt x="122" y="182"/>
                </a:cubicBezTo>
                <a:cubicBezTo>
                  <a:pt x="122" y="185"/>
                  <a:pt x="124" y="187"/>
                  <a:pt x="126" y="187"/>
                </a:cubicBezTo>
                <a:cubicBezTo>
                  <a:pt x="127" y="187"/>
                  <a:pt x="128" y="186"/>
                  <a:pt x="129" y="185"/>
                </a:cubicBezTo>
                <a:cubicBezTo>
                  <a:pt x="128" y="184"/>
                  <a:pt x="128" y="184"/>
                  <a:pt x="128" y="184"/>
                </a:cubicBezTo>
                <a:cubicBezTo>
                  <a:pt x="127" y="185"/>
                  <a:pt x="127" y="185"/>
                  <a:pt x="126" y="185"/>
                </a:cubicBezTo>
                <a:cubicBezTo>
                  <a:pt x="125" y="185"/>
                  <a:pt x="124" y="184"/>
                  <a:pt x="124" y="183"/>
                </a:cubicBezTo>
                <a:lnTo>
                  <a:pt x="129" y="183"/>
                </a:lnTo>
                <a:close/>
                <a:moveTo>
                  <a:pt x="128" y="182"/>
                </a:moveTo>
                <a:cubicBezTo>
                  <a:pt x="124" y="182"/>
                  <a:pt x="124" y="182"/>
                  <a:pt x="124" y="182"/>
                </a:cubicBezTo>
                <a:cubicBezTo>
                  <a:pt x="124" y="181"/>
                  <a:pt x="124" y="181"/>
                  <a:pt x="124" y="180"/>
                </a:cubicBezTo>
                <a:cubicBezTo>
                  <a:pt x="124" y="180"/>
                  <a:pt x="125" y="179"/>
                  <a:pt x="126" y="179"/>
                </a:cubicBezTo>
                <a:cubicBezTo>
                  <a:pt x="126" y="179"/>
                  <a:pt x="127" y="180"/>
                  <a:pt x="127" y="180"/>
                </a:cubicBezTo>
                <a:cubicBezTo>
                  <a:pt x="127" y="181"/>
                  <a:pt x="128" y="181"/>
                  <a:pt x="128" y="182"/>
                </a:cubicBezTo>
                <a:moveTo>
                  <a:pt x="142" y="186"/>
                </a:moveTo>
                <a:cubicBezTo>
                  <a:pt x="142" y="181"/>
                  <a:pt x="142" y="181"/>
                  <a:pt x="142" y="181"/>
                </a:cubicBezTo>
                <a:cubicBezTo>
                  <a:pt x="137" y="181"/>
                  <a:pt x="137" y="181"/>
                  <a:pt x="137" y="181"/>
                </a:cubicBezTo>
                <a:cubicBezTo>
                  <a:pt x="137" y="186"/>
                  <a:pt x="137" y="186"/>
                  <a:pt x="137" y="186"/>
                </a:cubicBezTo>
                <a:cubicBezTo>
                  <a:pt x="136" y="186"/>
                  <a:pt x="136" y="186"/>
                  <a:pt x="136" y="186"/>
                </a:cubicBezTo>
                <a:cubicBezTo>
                  <a:pt x="136" y="175"/>
                  <a:pt x="136" y="175"/>
                  <a:pt x="136" y="175"/>
                </a:cubicBezTo>
                <a:cubicBezTo>
                  <a:pt x="137" y="175"/>
                  <a:pt x="137" y="175"/>
                  <a:pt x="137" y="175"/>
                </a:cubicBezTo>
                <a:cubicBezTo>
                  <a:pt x="137" y="180"/>
                  <a:pt x="137" y="180"/>
                  <a:pt x="137" y="180"/>
                </a:cubicBezTo>
                <a:cubicBezTo>
                  <a:pt x="142" y="180"/>
                  <a:pt x="142" y="180"/>
                  <a:pt x="142" y="180"/>
                </a:cubicBezTo>
                <a:cubicBezTo>
                  <a:pt x="142" y="175"/>
                  <a:pt x="142" y="175"/>
                  <a:pt x="142" y="175"/>
                </a:cubicBezTo>
                <a:cubicBezTo>
                  <a:pt x="144" y="175"/>
                  <a:pt x="144" y="175"/>
                  <a:pt x="144" y="175"/>
                </a:cubicBezTo>
                <a:cubicBezTo>
                  <a:pt x="144" y="186"/>
                  <a:pt x="144" y="186"/>
                  <a:pt x="144" y="186"/>
                </a:cubicBezTo>
                <a:lnTo>
                  <a:pt x="142" y="186"/>
                </a:lnTo>
                <a:close/>
                <a:moveTo>
                  <a:pt x="154" y="186"/>
                </a:moveTo>
                <a:cubicBezTo>
                  <a:pt x="154" y="178"/>
                  <a:pt x="154" y="178"/>
                  <a:pt x="154" y="178"/>
                </a:cubicBezTo>
                <a:cubicBezTo>
                  <a:pt x="152" y="178"/>
                  <a:pt x="152" y="178"/>
                  <a:pt x="152" y="178"/>
                </a:cubicBezTo>
                <a:cubicBezTo>
                  <a:pt x="152" y="183"/>
                  <a:pt x="152" y="183"/>
                  <a:pt x="152" y="183"/>
                </a:cubicBezTo>
                <a:cubicBezTo>
                  <a:pt x="152" y="184"/>
                  <a:pt x="151" y="185"/>
                  <a:pt x="150" y="185"/>
                </a:cubicBezTo>
                <a:cubicBezTo>
                  <a:pt x="149" y="185"/>
                  <a:pt x="148" y="184"/>
                  <a:pt x="148" y="183"/>
                </a:cubicBezTo>
                <a:cubicBezTo>
                  <a:pt x="148" y="178"/>
                  <a:pt x="148" y="178"/>
                  <a:pt x="148" y="178"/>
                </a:cubicBezTo>
                <a:cubicBezTo>
                  <a:pt x="147" y="178"/>
                  <a:pt x="147" y="178"/>
                  <a:pt x="147" y="178"/>
                </a:cubicBezTo>
                <a:cubicBezTo>
                  <a:pt x="147" y="183"/>
                  <a:pt x="147" y="183"/>
                  <a:pt x="147" y="183"/>
                </a:cubicBezTo>
                <a:cubicBezTo>
                  <a:pt x="147" y="184"/>
                  <a:pt x="147" y="185"/>
                  <a:pt x="148" y="186"/>
                </a:cubicBezTo>
                <a:cubicBezTo>
                  <a:pt x="148" y="186"/>
                  <a:pt x="149" y="187"/>
                  <a:pt x="150" y="187"/>
                </a:cubicBezTo>
                <a:cubicBezTo>
                  <a:pt x="151" y="187"/>
                  <a:pt x="151" y="186"/>
                  <a:pt x="152" y="186"/>
                </a:cubicBezTo>
                <a:cubicBezTo>
                  <a:pt x="152" y="186"/>
                  <a:pt x="152" y="186"/>
                  <a:pt x="152" y="186"/>
                </a:cubicBezTo>
                <a:lnTo>
                  <a:pt x="154" y="186"/>
                </a:lnTo>
                <a:close/>
                <a:moveTo>
                  <a:pt x="161" y="180"/>
                </a:moveTo>
                <a:cubicBezTo>
                  <a:pt x="160" y="180"/>
                  <a:pt x="160" y="179"/>
                  <a:pt x="160" y="179"/>
                </a:cubicBezTo>
                <a:cubicBezTo>
                  <a:pt x="159" y="179"/>
                  <a:pt x="158" y="180"/>
                  <a:pt x="158" y="181"/>
                </a:cubicBezTo>
                <a:cubicBezTo>
                  <a:pt x="158" y="186"/>
                  <a:pt x="158" y="186"/>
                  <a:pt x="158" y="186"/>
                </a:cubicBezTo>
                <a:cubicBezTo>
                  <a:pt x="156" y="186"/>
                  <a:pt x="156" y="186"/>
                  <a:pt x="156" y="186"/>
                </a:cubicBezTo>
                <a:cubicBezTo>
                  <a:pt x="156" y="178"/>
                  <a:pt x="156" y="178"/>
                  <a:pt x="156" y="178"/>
                </a:cubicBezTo>
                <a:cubicBezTo>
                  <a:pt x="158" y="178"/>
                  <a:pt x="158" y="178"/>
                  <a:pt x="158" y="178"/>
                </a:cubicBezTo>
                <a:cubicBezTo>
                  <a:pt x="158" y="179"/>
                  <a:pt x="158" y="179"/>
                  <a:pt x="158" y="179"/>
                </a:cubicBezTo>
                <a:cubicBezTo>
                  <a:pt x="158" y="178"/>
                  <a:pt x="159" y="178"/>
                  <a:pt x="160" y="178"/>
                </a:cubicBezTo>
                <a:cubicBezTo>
                  <a:pt x="161" y="178"/>
                  <a:pt x="162" y="178"/>
                  <a:pt x="162" y="179"/>
                </a:cubicBezTo>
                <a:lnTo>
                  <a:pt x="161" y="180"/>
                </a:lnTo>
                <a:close/>
                <a:moveTo>
                  <a:pt x="165" y="178"/>
                </a:moveTo>
                <a:cubicBezTo>
                  <a:pt x="163" y="178"/>
                  <a:pt x="163" y="178"/>
                  <a:pt x="163" y="178"/>
                </a:cubicBezTo>
                <a:cubicBezTo>
                  <a:pt x="163" y="186"/>
                  <a:pt x="163" y="186"/>
                  <a:pt x="163" y="186"/>
                </a:cubicBezTo>
                <a:cubicBezTo>
                  <a:pt x="165" y="186"/>
                  <a:pt x="165" y="186"/>
                  <a:pt x="165" y="186"/>
                </a:cubicBezTo>
                <a:lnTo>
                  <a:pt x="165" y="178"/>
                </a:lnTo>
                <a:close/>
                <a:moveTo>
                  <a:pt x="163" y="175"/>
                </a:moveTo>
                <a:cubicBezTo>
                  <a:pt x="165" y="175"/>
                  <a:pt x="165" y="175"/>
                  <a:pt x="165" y="175"/>
                </a:cubicBezTo>
                <a:cubicBezTo>
                  <a:pt x="165" y="176"/>
                  <a:pt x="165" y="176"/>
                  <a:pt x="165" y="176"/>
                </a:cubicBezTo>
                <a:cubicBezTo>
                  <a:pt x="163" y="176"/>
                  <a:pt x="163" y="176"/>
                  <a:pt x="163" y="176"/>
                </a:cubicBezTo>
                <a:lnTo>
                  <a:pt x="163" y="175"/>
                </a:lnTo>
                <a:close/>
                <a:moveTo>
                  <a:pt x="185" y="175"/>
                </a:moveTo>
                <a:cubicBezTo>
                  <a:pt x="183" y="175"/>
                  <a:pt x="183" y="175"/>
                  <a:pt x="183" y="175"/>
                </a:cubicBezTo>
                <a:cubicBezTo>
                  <a:pt x="181" y="183"/>
                  <a:pt x="181" y="183"/>
                  <a:pt x="181" y="183"/>
                </a:cubicBezTo>
                <a:cubicBezTo>
                  <a:pt x="178" y="175"/>
                  <a:pt x="178" y="175"/>
                  <a:pt x="178" y="175"/>
                </a:cubicBezTo>
                <a:cubicBezTo>
                  <a:pt x="177" y="175"/>
                  <a:pt x="177" y="175"/>
                  <a:pt x="177" y="175"/>
                </a:cubicBezTo>
                <a:cubicBezTo>
                  <a:pt x="175" y="183"/>
                  <a:pt x="175" y="183"/>
                  <a:pt x="175" y="183"/>
                </a:cubicBezTo>
                <a:cubicBezTo>
                  <a:pt x="173" y="175"/>
                  <a:pt x="173" y="175"/>
                  <a:pt x="173" y="175"/>
                </a:cubicBezTo>
                <a:cubicBezTo>
                  <a:pt x="171" y="175"/>
                  <a:pt x="171" y="175"/>
                  <a:pt x="171" y="175"/>
                </a:cubicBezTo>
                <a:cubicBezTo>
                  <a:pt x="174" y="186"/>
                  <a:pt x="174" y="186"/>
                  <a:pt x="174" y="186"/>
                </a:cubicBezTo>
                <a:cubicBezTo>
                  <a:pt x="175" y="186"/>
                  <a:pt x="175" y="186"/>
                  <a:pt x="175" y="186"/>
                </a:cubicBezTo>
                <a:cubicBezTo>
                  <a:pt x="178" y="178"/>
                  <a:pt x="178" y="178"/>
                  <a:pt x="178" y="178"/>
                </a:cubicBezTo>
                <a:cubicBezTo>
                  <a:pt x="180" y="186"/>
                  <a:pt x="180" y="186"/>
                  <a:pt x="180" y="186"/>
                </a:cubicBezTo>
                <a:cubicBezTo>
                  <a:pt x="182" y="186"/>
                  <a:pt x="182" y="186"/>
                  <a:pt x="182" y="186"/>
                </a:cubicBezTo>
                <a:lnTo>
                  <a:pt x="185" y="175"/>
                </a:lnTo>
                <a:close/>
                <a:moveTo>
                  <a:pt x="191" y="186"/>
                </a:moveTo>
                <a:cubicBezTo>
                  <a:pt x="191" y="181"/>
                  <a:pt x="191" y="181"/>
                  <a:pt x="191" y="181"/>
                </a:cubicBezTo>
                <a:cubicBezTo>
                  <a:pt x="191" y="180"/>
                  <a:pt x="191" y="179"/>
                  <a:pt x="190" y="179"/>
                </a:cubicBezTo>
                <a:cubicBezTo>
                  <a:pt x="189" y="179"/>
                  <a:pt x="188" y="180"/>
                  <a:pt x="188" y="181"/>
                </a:cubicBezTo>
                <a:cubicBezTo>
                  <a:pt x="188" y="186"/>
                  <a:pt x="188" y="186"/>
                  <a:pt x="188" y="186"/>
                </a:cubicBezTo>
                <a:cubicBezTo>
                  <a:pt x="186" y="186"/>
                  <a:pt x="186" y="186"/>
                  <a:pt x="186" y="186"/>
                </a:cubicBezTo>
                <a:cubicBezTo>
                  <a:pt x="186" y="175"/>
                  <a:pt x="186" y="175"/>
                  <a:pt x="186" y="175"/>
                </a:cubicBezTo>
                <a:cubicBezTo>
                  <a:pt x="188" y="175"/>
                  <a:pt x="188" y="175"/>
                  <a:pt x="188" y="175"/>
                </a:cubicBezTo>
                <a:cubicBezTo>
                  <a:pt x="188" y="179"/>
                  <a:pt x="188" y="179"/>
                  <a:pt x="188" y="179"/>
                </a:cubicBezTo>
                <a:cubicBezTo>
                  <a:pt x="188" y="178"/>
                  <a:pt x="189" y="178"/>
                  <a:pt x="190" y="178"/>
                </a:cubicBezTo>
                <a:cubicBezTo>
                  <a:pt x="191" y="178"/>
                  <a:pt x="192" y="178"/>
                  <a:pt x="192" y="179"/>
                </a:cubicBezTo>
                <a:cubicBezTo>
                  <a:pt x="193" y="179"/>
                  <a:pt x="193" y="180"/>
                  <a:pt x="193" y="181"/>
                </a:cubicBezTo>
                <a:cubicBezTo>
                  <a:pt x="193" y="186"/>
                  <a:pt x="193" y="186"/>
                  <a:pt x="193" y="186"/>
                </a:cubicBezTo>
                <a:lnTo>
                  <a:pt x="191" y="186"/>
                </a:lnTo>
                <a:close/>
                <a:moveTo>
                  <a:pt x="202" y="186"/>
                </a:moveTo>
                <a:cubicBezTo>
                  <a:pt x="202" y="181"/>
                  <a:pt x="202" y="181"/>
                  <a:pt x="202" y="181"/>
                </a:cubicBezTo>
                <a:cubicBezTo>
                  <a:pt x="202" y="179"/>
                  <a:pt x="201" y="178"/>
                  <a:pt x="198" y="178"/>
                </a:cubicBezTo>
                <a:cubicBezTo>
                  <a:pt x="197" y="178"/>
                  <a:pt x="196" y="178"/>
                  <a:pt x="195" y="179"/>
                </a:cubicBezTo>
                <a:cubicBezTo>
                  <a:pt x="196" y="180"/>
                  <a:pt x="196" y="180"/>
                  <a:pt x="196" y="180"/>
                </a:cubicBezTo>
                <a:cubicBezTo>
                  <a:pt x="197" y="180"/>
                  <a:pt x="197" y="179"/>
                  <a:pt x="198" y="179"/>
                </a:cubicBezTo>
                <a:cubicBezTo>
                  <a:pt x="200" y="179"/>
                  <a:pt x="200" y="180"/>
                  <a:pt x="200" y="181"/>
                </a:cubicBezTo>
                <a:cubicBezTo>
                  <a:pt x="200" y="182"/>
                  <a:pt x="200" y="182"/>
                  <a:pt x="200" y="182"/>
                </a:cubicBezTo>
                <a:cubicBezTo>
                  <a:pt x="198" y="182"/>
                  <a:pt x="198" y="182"/>
                  <a:pt x="198" y="182"/>
                </a:cubicBezTo>
                <a:cubicBezTo>
                  <a:pt x="196" y="182"/>
                  <a:pt x="195" y="183"/>
                  <a:pt x="195" y="184"/>
                </a:cubicBezTo>
                <a:cubicBezTo>
                  <a:pt x="195" y="185"/>
                  <a:pt x="195" y="185"/>
                  <a:pt x="196" y="186"/>
                </a:cubicBezTo>
                <a:cubicBezTo>
                  <a:pt x="196" y="186"/>
                  <a:pt x="197" y="187"/>
                  <a:pt x="198" y="187"/>
                </a:cubicBezTo>
                <a:cubicBezTo>
                  <a:pt x="199" y="187"/>
                  <a:pt x="200" y="186"/>
                  <a:pt x="200" y="186"/>
                </a:cubicBezTo>
                <a:cubicBezTo>
                  <a:pt x="200" y="186"/>
                  <a:pt x="200" y="186"/>
                  <a:pt x="200" y="186"/>
                </a:cubicBezTo>
                <a:lnTo>
                  <a:pt x="202" y="186"/>
                </a:lnTo>
                <a:close/>
                <a:moveTo>
                  <a:pt x="200" y="183"/>
                </a:moveTo>
                <a:cubicBezTo>
                  <a:pt x="200" y="184"/>
                  <a:pt x="200" y="184"/>
                  <a:pt x="200" y="185"/>
                </a:cubicBezTo>
                <a:cubicBezTo>
                  <a:pt x="199" y="185"/>
                  <a:pt x="199" y="185"/>
                  <a:pt x="198" y="185"/>
                </a:cubicBezTo>
                <a:cubicBezTo>
                  <a:pt x="197" y="185"/>
                  <a:pt x="197" y="185"/>
                  <a:pt x="197" y="184"/>
                </a:cubicBezTo>
                <a:cubicBezTo>
                  <a:pt x="197" y="183"/>
                  <a:pt x="197" y="183"/>
                  <a:pt x="198" y="183"/>
                </a:cubicBezTo>
                <a:cubicBezTo>
                  <a:pt x="200" y="183"/>
                  <a:pt x="200" y="183"/>
                  <a:pt x="200" y="183"/>
                </a:cubicBezTo>
                <a:close/>
                <a:moveTo>
                  <a:pt x="210" y="186"/>
                </a:moveTo>
                <a:cubicBezTo>
                  <a:pt x="207" y="183"/>
                  <a:pt x="207" y="183"/>
                  <a:pt x="207" y="183"/>
                </a:cubicBezTo>
                <a:cubicBezTo>
                  <a:pt x="206" y="184"/>
                  <a:pt x="206" y="184"/>
                  <a:pt x="206" y="184"/>
                </a:cubicBezTo>
                <a:cubicBezTo>
                  <a:pt x="206" y="186"/>
                  <a:pt x="206" y="186"/>
                  <a:pt x="206" y="186"/>
                </a:cubicBezTo>
                <a:cubicBezTo>
                  <a:pt x="204" y="186"/>
                  <a:pt x="204" y="186"/>
                  <a:pt x="204" y="186"/>
                </a:cubicBezTo>
                <a:cubicBezTo>
                  <a:pt x="204" y="175"/>
                  <a:pt x="204" y="175"/>
                  <a:pt x="204" y="175"/>
                </a:cubicBezTo>
                <a:cubicBezTo>
                  <a:pt x="206" y="175"/>
                  <a:pt x="206" y="175"/>
                  <a:pt x="206" y="175"/>
                </a:cubicBezTo>
                <a:cubicBezTo>
                  <a:pt x="206" y="182"/>
                  <a:pt x="206" y="182"/>
                  <a:pt x="206" y="182"/>
                </a:cubicBezTo>
                <a:cubicBezTo>
                  <a:pt x="209" y="178"/>
                  <a:pt x="209" y="178"/>
                  <a:pt x="209" y="178"/>
                </a:cubicBezTo>
                <a:cubicBezTo>
                  <a:pt x="211" y="178"/>
                  <a:pt x="211" y="178"/>
                  <a:pt x="211" y="178"/>
                </a:cubicBezTo>
                <a:cubicBezTo>
                  <a:pt x="208" y="181"/>
                  <a:pt x="208" y="181"/>
                  <a:pt x="208" y="181"/>
                </a:cubicBezTo>
                <a:cubicBezTo>
                  <a:pt x="212" y="186"/>
                  <a:pt x="212" y="186"/>
                  <a:pt x="212" y="186"/>
                </a:cubicBezTo>
                <a:lnTo>
                  <a:pt x="210" y="186"/>
                </a:lnTo>
                <a:close/>
                <a:moveTo>
                  <a:pt x="219" y="186"/>
                </a:moveTo>
                <a:cubicBezTo>
                  <a:pt x="219" y="181"/>
                  <a:pt x="219" y="181"/>
                  <a:pt x="219" y="181"/>
                </a:cubicBezTo>
                <a:cubicBezTo>
                  <a:pt x="219" y="179"/>
                  <a:pt x="218" y="178"/>
                  <a:pt x="216" y="178"/>
                </a:cubicBezTo>
                <a:cubicBezTo>
                  <a:pt x="215" y="178"/>
                  <a:pt x="214" y="178"/>
                  <a:pt x="213" y="179"/>
                </a:cubicBezTo>
                <a:cubicBezTo>
                  <a:pt x="214" y="180"/>
                  <a:pt x="214" y="180"/>
                  <a:pt x="214" y="180"/>
                </a:cubicBezTo>
                <a:cubicBezTo>
                  <a:pt x="215" y="180"/>
                  <a:pt x="215" y="179"/>
                  <a:pt x="216" y="179"/>
                </a:cubicBezTo>
                <a:cubicBezTo>
                  <a:pt x="217" y="179"/>
                  <a:pt x="218" y="180"/>
                  <a:pt x="218" y="181"/>
                </a:cubicBezTo>
                <a:cubicBezTo>
                  <a:pt x="218" y="182"/>
                  <a:pt x="218" y="182"/>
                  <a:pt x="218" y="182"/>
                </a:cubicBezTo>
                <a:cubicBezTo>
                  <a:pt x="216" y="182"/>
                  <a:pt x="216" y="182"/>
                  <a:pt x="216" y="182"/>
                </a:cubicBezTo>
                <a:cubicBezTo>
                  <a:pt x="214" y="182"/>
                  <a:pt x="213" y="183"/>
                  <a:pt x="213" y="184"/>
                </a:cubicBezTo>
                <a:cubicBezTo>
                  <a:pt x="213" y="185"/>
                  <a:pt x="213" y="185"/>
                  <a:pt x="213" y="186"/>
                </a:cubicBezTo>
                <a:cubicBezTo>
                  <a:pt x="214" y="186"/>
                  <a:pt x="215" y="187"/>
                  <a:pt x="216" y="187"/>
                </a:cubicBezTo>
                <a:cubicBezTo>
                  <a:pt x="217" y="187"/>
                  <a:pt x="217" y="186"/>
                  <a:pt x="218" y="186"/>
                </a:cubicBezTo>
                <a:cubicBezTo>
                  <a:pt x="218" y="186"/>
                  <a:pt x="218" y="186"/>
                  <a:pt x="218" y="186"/>
                </a:cubicBezTo>
                <a:lnTo>
                  <a:pt x="219" y="186"/>
                </a:lnTo>
                <a:close/>
                <a:moveTo>
                  <a:pt x="218" y="183"/>
                </a:moveTo>
                <a:cubicBezTo>
                  <a:pt x="218" y="184"/>
                  <a:pt x="218" y="184"/>
                  <a:pt x="217" y="185"/>
                </a:cubicBezTo>
                <a:cubicBezTo>
                  <a:pt x="217" y="185"/>
                  <a:pt x="216" y="185"/>
                  <a:pt x="216" y="185"/>
                </a:cubicBezTo>
                <a:cubicBezTo>
                  <a:pt x="215" y="185"/>
                  <a:pt x="214" y="185"/>
                  <a:pt x="214" y="184"/>
                </a:cubicBezTo>
                <a:cubicBezTo>
                  <a:pt x="214" y="183"/>
                  <a:pt x="215" y="183"/>
                  <a:pt x="216" y="183"/>
                </a:cubicBezTo>
                <a:cubicBezTo>
                  <a:pt x="218" y="183"/>
                  <a:pt x="218" y="183"/>
                  <a:pt x="218" y="183"/>
                </a:cubicBezTo>
                <a:close/>
                <a:moveTo>
                  <a:pt x="232" y="186"/>
                </a:moveTo>
                <a:cubicBezTo>
                  <a:pt x="232" y="181"/>
                  <a:pt x="232" y="181"/>
                  <a:pt x="232" y="181"/>
                </a:cubicBezTo>
                <a:cubicBezTo>
                  <a:pt x="232" y="180"/>
                  <a:pt x="232" y="179"/>
                  <a:pt x="231" y="179"/>
                </a:cubicBezTo>
                <a:cubicBezTo>
                  <a:pt x="230" y="179"/>
                  <a:pt x="229" y="180"/>
                  <a:pt x="229" y="181"/>
                </a:cubicBezTo>
                <a:cubicBezTo>
                  <a:pt x="229" y="186"/>
                  <a:pt x="229" y="186"/>
                  <a:pt x="229" y="186"/>
                </a:cubicBezTo>
                <a:cubicBezTo>
                  <a:pt x="227" y="186"/>
                  <a:pt x="227" y="186"/>
                  <a:pt x="227" y="186"/>
                </a:cubicBezTo>
                <a:cubicBezTo>
                  <a:pt x="227" y="181"/>
                  <a:pt x="227" y="181"/>
                  <a:pt x="227" y="181"/>
                </a:cubicBezTo>
                <a:cubicBezTo>
                  <a:pt x="227" y="180"/>
                  <a:pt x="226" y="179"/>
                  <a:pt x="225" y="179"/>
                </a:cubicBezTo>
                <a:cubicBezTo>
                  <a:pt x="225" y="179"/>
                  <a:pt x="224" y="180"/>
                  <a:pt x="224" y="181"/>
                </a:cubicBezTo>
                <a:cubicBezTo>
                  <a:pt x="224" y="186"/>
                  <a:pt x="224" y="186"/>
                  <a:pt x="224" y="186"/>
                </a:cubicBezTo>
                <a:cubicBezTo>
                  <a:pt x="222" y="186"/>
                  <a:pt x="222" y="186"/>
                  <a:pt x="222" y="186"/>
                </a:cubicBezTo>
                <a:cubicBezTo>
                  <a:pt x="222" y="178"/>
                  <a:pt x="222" y="178"/>
                  <a:pt x="222" y="178"/>
                </a:cubicBezTo>
                <a:cubicBezTo>
                  <a:pt x="224" y="178"/>
                  <a:pt x="224" y="178"/>
                  <a:pt x="224" y="178"/>
                </a:cubicBezTo>
                <a:cubicBezTo>
                  <a:pt x="224" y="179"/>
                  <a:pt x="224" y="179"/>
                  <a:pt x="224" y="179"/>
                </a:cubicBezTo>
                <a:cubicBezTo>
                  <a:pt x="224" y="178"/>
                  <a:pt x="225" y="178"/>
                  <a:pt x="226" y="178"/>
                </a:cubicBezTo>
                <a:cubicBezTo>
                  <a:pt x="227" y="178"/>
                  <a:pt x="228" y="178"/>
                  <a:pt x="228" y="179"/>
                </a:cubicBezTo>
                <a:cubicBezTo>
                  <a:pt x="229" y="178"/>
                  <a:pt x="230" y="178"/>
                  <a:pt x="231" y="178"/>
                </a:cubicBezTo>
                <a:cubicBezTo>
                  <a:pt x="232" y="178"/>
                  <a:pt x="233" y="178"/>
                  <a:pt x="233" y="179"/>
                </a:cubicBezTo>
                <a:cubicBezTo>
                  <a:pt x="234" y="179"/>
                  <a:pt x="234" y="180"/>
                  <a:pt x="234" y="181"/>
                </a:cubicBezTo>
                <a:cubicBezTo>
                  <a:pt x="234" y="186"/>
                  <a:pt x="234" y="186"/>
                  <a:pt x="234" y="186"/>
                </a:cubicBezTo>
                <a:lnTo>
                  <a:pt x="232" y="186"/>
                </a:lnTo>
                <a:close/>
                <a:moveTo>
                  <a:pt x="243" y="186"/>
                </a:moveTo>
                <a:cubicBezTo>
                  <a:pt x="243" y="178"/>
                  <a:pt x="243" y="178"/>
                  <a:pt x="243" y="178"/>
                </a:cubicBezTo>
                <a:cubicBezTo>
                  <a:pt x="242" y="178"/>
                  <a:pt x="242" y="178"/>
                  <a:pt x="242" y="178"/>
                </a:cubicBezTo>
                <a:cubicBezTo>
                  <a:pt x="242" y="183"/>
                  <a:pt x="242" y="183"/>
                  <a:pt x="242" y="183"/>
                </a:cubicBezTo>
                <a:cubicBezTo>
                  <a:pt x="242" y="184"/>
                  <a:pt x="241" y="185"/>
                  <a:pt x="240" y="185"/>
                </a:cubicBezTo>
                <a:cubicBezTo>
                  <a:pt x="239" y="185"/>
                  <a:pt x="238" y="184"/>
                  <a:pt x="238" y="183"/>
                </a:cubicBezTo>
                <a:cubicBezTo>
                  <a:pt x="238" y="178"/>
                  <a:pt x="238" y="178"/>
                  <a:pt x="238" y="178"/>
                </a:cubicBezTo>
                <a:cubicBezTo>
                  <a:pt x="236" y="178"/>
                  <a:pt x="236" y="178"/>
                  <a:pt x="236" y="178"/>
                </a:cubicBezTo>
                <a:cubicBezTo>
                  <a:pt x="236" y="183"/>
                  <a:pt x="236" y="183"/>
                  <a:pt x="236" y="183"/>
                </a:cubicBezTo>
                <a:cubicBezTo>
                  <a:pt x="236" y="184"/>
                  <a:pt x="237" y="185"/>
                  <a:pt x="237" y="186"/>
                </a:cubicBezTo>
                <a:cubicBezTo>
                  <a:pt x="238" y="186"/>
                  <a:pt x="239" y="187"/>
                  <a:pt x="239" y="187"/>
                </a:cubicBezTo>
                <a:cubicBezTo>
                  <a:pt x="240" y="187"/>
                  <a:pt x="241" y="186"/>
                  <a:pt x="242" y="186"/>
                </a:cubicBezTo>
                <a:cubicBezTo>
                  <a:pt x="242" y="186"/>
                  <a:pt x="242" y="186"/>
                  <a:pt x="242" y="186"/>
                </a:cubicBezTo>
                <a:lnTo>
                  <a:pt x="243" y="186"/>
                </a:lnTo>
                <a:close/>
                <a:moveTo>
                  <a:pt x="251" y="180"/>
                </a:moveTo>
                <a:cubicBezTo>
                  <a:pt x="250" y="180"/>
                  <a:pt x="250" y="179"/>
                  <a:pt x="249" y="179"/>
                </a:cubicBezTo>
                <a:cubicBezTo>
                  <a:pt x="248" y="179"/>
                  <a:pt x="248" y="180"/>
                  <a:pt x="248" y="181"/>
                </a:cubicBezTo>
                <a:cubicBezTo>
                  <a:pt x="248" y="186"/>
                  <a:pt x="248" y="186"/>
                  <a:pt x="248" y="186"/>
                </a:cubicBezTo>
                <a:cubicBezTo>
                  <a:pt x="246" y="186"/>
                  <a:pt x="246" y="186"/>
                  <a:pt x="246" y="186"/>
                </a:cubicBezTo>
                <a:cubicBezTo>
                  <a:pt x="246" y="178"/>
                  <a:pt x="246" y="178"/>
                  <a:pt x="246" y="178"/>
                </a:cubicBezTo>
                <a:cubicBezTo>
                  <a:pt x="248" y="178"/>
                  <a:pt x="248" y="178"/>
                  <a:pt x="248" y="178"/>
                </a:cubicBezTo>
                <a:cubicBezTo>
                  <a:pt x="248" y="179"/>
                  <a:pt x="248" y="179"/>
                  <a:pt x="248" y="179"/>
                </a:cubicBezTo>
                <a:cubicBezTo>
                  <a:pt x="248" y="178"/>
                  <a:pt x="249" y="178"/>
                  <a:pt x="250" y="178"/>
                </a:cubicBezTo>
                <a:cubicBezTo>
                  <a:pt x="251" y="178"/>
                  <a:pt x="251" y="178"/>
                  <a:pt x="252" y="179"/>
                </a:cubicBezTo>
                <a:lnTo>
                  <a:pt x="251" y="180"/>
                </a:lnTo>
                <a:close/>
                <a:moveTo>
                  <a:pt x="255" y="178"/>
                </a:moveTo>
                <a:cubicBezTo>
                  <a:pt x="253" y="178"/>
                  <a:pt x="253" y="178"/>
                  <a:pt x="253" y="178"/>
                </a:cubicBezTo>
                <a:cubicBezTo>
                  <a:pt x="253" y="186"/>
                  <a:pt x="253" y="186"/>
                  <a:pt x="253" y="186"/>
                </a:cubicBezTo>
                <a:cubicBezTo>
                  <a:pt x="255" y="186"/>
                  <a:pt x="255" y="186"/>
                  <a:pt x="255" y="186"/>
                </a:cubicBezTo>
                <a:lnTo>
                  <a:pt x="255" y="178"/>
                </a:lnTo>
                <a:close/>
                <a:moveTo>
                  <a:pt x="253" y="175"/>
                </a:moveTo>
                <a:cubicBezTo>
                  <a:pt x="255" y="175"/>
                  <a:pt x="255" y="175"/>
                  <a:pt x="255" y="175"/>
                </a:cubicBezTo>
                <a:cubicBezTo>
                  <a:pt x="255" y="176"/>
                  <a:pt x="255" y="176"/>
                  <a:pt x="255" y="176"/>
                </a:cubicBezTo>
                <a:cubicBezTo>
                  <a:pt x="253" y="176"/>
                  <a:pt x="253" y="176"/>
                  <a:pt x="253" y="176"/>
                </a:cubicBezTo>
                <a:lnTo>
                  <a:pt x="253" y="175"/>
                </a:lnTo>
                <a:close/>
                <a:moveTo>
                  <a:pt x="259" y="187"/>
                </a:moveTo>
                <a:cubicBezTo>
                  <a:pt x="259" y="185"/>
                  <a:pt x="259" y="185"/>
                  <a:pt x="259" y="185"/>
                </a:cubicBezTo>
                <a:cubicBezTo>
                  <a:pt x="258" y="185"/>
                  <a:pt x="258" y="185"/>
                  <a:pt x="258" y="185"/>
                </a:cubicBezTo>
                <a:cubicBezTo>
                  <a:pt x="258" y="189"/>
                  <a:pt x="258" y="189"/>
                  <a:pt x="258" y="189"/>
                </a:cubicBezTo>
                <a:lnTo>
                  <a:pt x="259" y="187"/>
                </a:lnTo>
                <a:close/>
                <a:moveTo>
                  <a:pt x="273" y="186"/>
                </a:moveTo>
                <a:cubicBezTo>
                  <a:pt x="270" y="181"/>
                  <a:pt x="270" y="181"/>
                  <a:pt x="270" y="181"/>
                </a:cubicBezTo>
                <a:cubicBezTo>
                  <a:pt x="268" y="183"/>
                  <a:pt x="268" y="183"/>
                  <a:pt x="268" y="183"/>
                </a:cubicBezTo>
                <a:cubicBezTo>
                  <a:pt x="268" y="186"/>
                  <a:pt x="268" y="186"/>
                  <a:pt x="268" y="186"/>
                </a:cubicBezTo>
                <a:cubicBezTo>
                  <a:pt x="266" y="186"/>
                  <a:pt x="266" y="186"/>
                  <a:pt x="266" y="186"/>
                </a:cubicBezTo>
                <a:cubicBezTo>
                  <a:pt x="266" y="175"/>
                  <a:pt x="266" y="175"/>
                  <a:pt x="266" y="175"/>
                </a:cubicBezTo>
                <a:cubicBezTo>
                  <a:pt x="268" y="175"/>
                  <a:pt x="268" y="175"/>
                  <a:pt x="268" y="175"/>
                </a:cubicBezTo>
                <a:cubicBezTo>
                  <a:pt x="268" y="181"/>
                  <a:pt x="268" y="181"/>
                  <a:pt x="268" y="181"/>
                </a:cubicBezTo>
                <a:cubicBezTo>
                  <a:pt x="273" y="175"/>
                  <a:pt x="273" y="175"/>
                  <a:pt x="273" y="175"/>
                </a:cubicBezTo>
                <a:cubicBezTo>
                  <a:pt x="275" y="175"/>
                  <a:pt x="275" y="175"/>
                  <a:pt x="275" y="175"/>
                </a:cubicBezTo>
                <a:cubicBezTo>
                  <a:pt x="271" y="179"/>
                  <a:pt x="271" y="179"/>
                  <a:pt x="271" y="179"/>
                </a:cubicBezTo>
                <a:cubicBezTo>
                  <a:pt x="275" y="186"/>
                  <a:pt x="275" y="186"/>
                  <a:pt x="275" y="186"/>
                </a:cubicBezTo>
                <a:lnTo>
                  <a:pt x="273" y="186"/>
                </a:lnTo>
                <a:close/>
                <a:moveTo>
                  <a:pt x="283" y="186"/>
                </a:moveTo>
                <a:cubicBezTo>
                  <a:pt x="283" y="181"/>
                  <a:pt x="283" y="181"/>
                  <a:pt x="283" y="181"/>
                </a:cubicBezTo>
                <a:cubicBezTo>
                  <a:pt x="283" y="179"/>
                  <a:pt x="282" y="178"/>
                  <a:pt x="280" y="178"/>
                </a:cubicBezTo>
                <a:cubicBezTo>
                  <a:pt x="278" y="178"/>
                  <a:pt x="277" y="178"/>
                  <a:pt x="277" y="179"/>
                </a:cubicBezTo>
                <a:cubicBezTo>
                  <a:pt x="278" y="180"/>
                  <a:pt x="278" y="180"/>
                  <a:pt x="278" y="180"/>
                </a:cubicBezTo>
                <a:cubicBezTo>
                  <a:pt x="278" y="180"/>
                  <a:pt x="279" y="179"/>
                  <a:pt x="280" y="179"/>
                </a:cubicBezTo>
                <a:cubicBezTo>
                  <a:pt x="281" y="179"/>
                  <a:pt x="281" y="180"/>
                  <a:pt x="281" y="181"/>
                </a:cubicBezTo>
                <a:cubicBezTo>
                  <a:pt x="281" y="182"/>
                  <a:pt x="281" y="182"/>
                  <a:pt x="281" y="182"/>
                </a:cubicBezTo>
                <a:cubicBezTo>
                  <a:pt x="279" y="182"/>
                  <a:pt x="279" y="182"/>
                  <a:pt x="279" y="182"/>
                </a:cubicBezTo>
                <a:cubicBezTo>
                  <a:pt x="277" y="182"/>
                  <a:pt x="276" y="183"/>
                  <a:pt x="276" y="184"/>
                </a:cubicBezTo>
                <a:cubicBezTo>
                  <a:pt x="276" y="185"/>
                  <a:pt x="277" y="185"/>
                  <a:pt x="277" y="186"/>
                </a:cubicBezTo>
                <a:cubicBezTo>
                  <a:pt x="277" y="186"/>
                  <a:pt x="278" y="187"/>
                  <a:pt x="279" y="187"/>
                </a:cubicBezTo>
                <a:cubicBezTo>
                  <a:pt x="280" y="187"/>
                  <a:pt x="281" y="186"/>
                  <a:pt x="281" y="186"/>
                </a:cubicBezTo>
                <a:cubicBezTo>
                  <a:pt x="281" y="186"/>
                  <a:pt x="281" y="186"/>
                  <a:pt x="281" y="186"/>
                </a:cubicBezTo>
                <a:lnTo>
                  <a:pt x="283" y="186"/>
                </a:lnTo>
                <a:close/>
                <a:moveTo>
                  <a:pt x="281" y="183"/>
                </a:moveTo>
                <a:cubicBezTo>
                  <a:pt x="281" y="184"/>
                  <a:pt x="281" y="184"/>
                  <a:pt x="281" y="185"/>
                </a:cubicBezTo>
                <a:cubicBezTo>
                  <a:pt x="281" y="185"/>
                  <a:pt x="280" y="185"/>
                  <a:pt x="279" y="185"/>
                </a:cubicBezTo>
                <a:cubicBezTo>
                  <a:pt x="278" y="185"/>
                  <a:pt x="278" y="185"/>
                  <a:pt x="278" y="184"/>
                </a:cubicBezTo>
                <a:cubicBezTo>
                  <a:pt x="278" y="183"/>
                  <a:pt x="278" y="183"/>
                  <a:pt x="279" y="183"/>
                </a:cubicBezTo>
                <a:cubicBezTo>
                  <a:pt x="281" y="183"/>
                  <a:pt x="281" y="183"/>
                  <a:pt x="281" y="183"/>
                </a:cubicBezTo>
                <a:close/>
                <a:moveTo>
                  <a:pt x="294" y="176"/>
                </a:moveTo>
                <a:cubicBezTo>
                  <a:pt x="294" y="186"/>
                  <a:pt x="294" y="186"/>
                  <a:pt x="294" y="186"/>
                </a:cubicBezTo>
                <a:cubicBezTo>
                  <a:pt x="292" y="186"/>
                  <a:pt x="292" y="186"/>
                  <a:pt x="292" y="186"/>
                </a:cubicBezTo>
                <a:cubicBezTo>
                  <a:pt x="292" y="176"/>
                  <a:pt x="292" y="176"/>
                  <a:pt x="292" y="176"/>
                </a:cubicBezTo>
                <a:cubicBezTo>
                  <a:pt x="289" y="176"/>
                  <a:pt x="289" y="176"/>
                  <a:pt x="289" y="176"/>
                </a:cubicBezTo>
                <a:cubicBezTo>
                  <a:pt x="289" y="175"/>
                  <a:pt x="289" y="175"/>
                  <a:pt x="289" y="175"/>
                </a:cubicBezTo>
                <a:cubicBezTo>
                  <a:pt x="297" y="175"/>
                  <a:pt x="297" y="175"/>
                  <a:pt x="297" y="175"/>
                </a:cubicBezTo>
                <a:cubicBezTo>
                  <a:pt x="297" y="176"/>
                  <a:pt x="297" y="176"/>
                  <a:pt x="297" y="176"/>
                </a:cubicBezTo>
                <a:lnTo>
                  <a:pt x="294" y="176"/>
                </a:lnTo>
                <a:close/>
                <a:moveTo>
                  <a:pt x="301" y="178"/>
                </a:moveTo>
                <a:cubicBezTo>
                  <a:pt x="299" y="178"/>
                  <a:pt x="299" y="178"/>
                  <a:pt x="299" y="178"/>
                </a:cubicBezTo>
                <a:cubicBezTo>
                  <a:pt x="299" y="186"/>
                  <a:pt x="299" y="186"/>
                  <a:pt x="299" y="186"/>
                </a:cubicBezTo>
                <a:cubicBezTo>
                  <a:pt x="301" y="186"/>
                  <a:pt x="301" y="186"/>
                  <a:pt x="301" y="186"/>
                </a:cubicBezTo>
                <a:lnTo>
                  <a:pt x="301" y="178"/>
                </a:lnTo>
                <a:close/>
                <a:moveTo>
                  <a:pt x="299" y="175"/>
                </a:moveTo>
                <a:cubicBezTo>
                  <a:pt x="301" y="175"/>
                  <a:pt x="301" y="175"/>
                  <a:pt x="301" y="175"/>
                </a:cubicBezTo>
                <a:cubicBezTo>
                  <a:pt x="301" y="176"/>
                  <a:pt x="301" y="176"/>
                  <a:pt x="301" y="176"/>
                </a:cubicBezTo>
                <a:cubicBezTo>
                  <a:pt x="299" y="176"/>
                  <a:pt x="299" y="176"/>
                  <a:pt x="299" y="176"/>
                </a:cubicBezTo>
                <a:lnTo>
                  <a:pt x="299" y="175"/>
                </a:lnTo>
                <a:close/>
                <a:moveTo>
                  <a:pt x="307" y="186"/>
                </a:moveTo>
                <a:cubicBezTo>
                  <a:pt x="307" y="185"/>
                  <a:pt x="307" y="185"/>
                  <a:pt x="307" y="185"/>
                </a:cubicBezTo>
                <a:cubicBezTo>
                  <a:pt x="306" y="185"/>
                  <a:pt x="306" y="185"/>
                  <a:pt x="306" y="185"/>
                </a:cubicBezTo>
                <a:cubicBezTo>
                  <a:pt x="305" y="185"/>
                  <a:pt x="305" y="185"/>
                  <a:pt x="305" y="184"/>
                </a:cubicBezTo>
                <a:cubicBezTo>
                  <a:pt x="305" y="179"/>
                  <a:pt x="305" y="179"/>
                  <a:pt x="305" y="179"/>
                </a:cubicBezTo>
                <a:cubicBezTo>
                  <a:pt x="307" y="179"/>
                  <a:pt x="307" y="179"/>
                  <a:pt x="307" y="179"/>
                </a:cubicBezTo>
                <a:cubicBezTo>
                  <a:pt x="307" y="178"/>
                  <a:pt x="307" y="178"/>
                  <a:pt x="307" y="178"/>
                </a:cubicBezTo>
                <a:cubicBezTo>
                  <a:pt x="305" y="178"/>
                  <a:pt x="305" y="178"/>
                  <a:pt x="305" y="178"/>
                </a:cubicBezTo>
                <a:cubicBezTo>
                  <a:pt x="305" y="176"/>
                  <a:pt x="305" y="176"/>
                  <a:pt x="305" y="176"/>
                </a:cubicBezTo>
                <a:cubicBezTo>
                  <a:pt x="303" y="176"/>
                  <a:pt x="303" y="176"/>
                  <a:pt x="303" y="176"/>
                </a:cubicBezTo>
                <a:cubicBezTo>
                  <a:pt x="303" y="178"/>
                  <a:pt x="303" y="178"/>
                  <a:pt x="303" y="178"/>
                </a:cubicBezTo>
                <a:cubicBezTo>
                  <a:pt x="302" y="178"/>
                  <a:pt x="302" y="178"/>
                  <a:pt x="302" y="178"/>
                </a:cubicBezTo>
                <a:cubicBezTo>
                  <a:pt x="302" y="179"/>
                  <a:pt x="302" y="179"/>
                  <a:pt x="302" y="179"/>
                </a:cubicBezTo>
                <a:cubicBezTo>
                  <a:pt x="303" y="179"/>
                  <a:pt x="303" y="179"/>
                  <a:pt x="303" y="179"/>
                </a:cubicBezTo>
                <a:cubicBezTo>
                  <a:pt x="303" y="184"/>
                  <a:pt x="303" y="184"/>
                  <a:pt x="303" y="184"/>
                </a:cubicBezTo>
                <a:cubicBezTo>
                  <a:pt x="303" y="185"/>
                  <a:pt x="304" y="186"/>
                  <a:pt x="306" y="186"/>
                </a:cubicBezTo>
                <a:lnTo>
                  <a:pt x="307" y="186"/>
                </a:lnTo>
                <a:close/>
                <a:moveTo>
                  <a:pt x="309" y="178"/>
                </a:moveTo>
                <a:cubicBezTo>
                  <a:pt x="311" y="178"/>
                  <a:pt x="311" y="178"/>
                  <a:pt x="311" y="178"/>
                </a:cubicBezTo>
                <a:cubicBezTo>
                  <a:pt x="311" y="186"/>
                  <a:pt x="311" y="186"/>
                  <a:pt x="311" y="186"/>
                </a:cubicBezTo>
                <a:cubicBezTo>
                  <a:pt x="309" y="186"/>
                  <a:pt x="309" y="186"/>
                  <a:pt x="309" y="186"/>
                </a:cubicBezTo>
                <a:lnTo>
                  <a:pt x="309" y="178"/>
                </a:lnTo>
                <a:close/>
                <a:moveTo>
                  <a:pt x="311" y="175"/>
                </a:moveTo>
                <a:cubicBezTo>
                  <a:pt x="309" y="175"/>
                  <a:pt x="309" y="175"/>
                  <a:pt x="309" y="175"/>
                </a:cubicBezTo>
                <a:cubicBezTo>
                  <a:pt x="309" y="176"/>
                  <a:pt x="309" y="176"/>
                  <a:pt x="309" y="176"/>
                </a:cubicBezTo>
                <a:cubicBezTo>
                  <a:pt x="311" y="176"/>
                  <a:pt x="311" y="176"/>
                  <a:pt x="311" y="176"/>
                </a:cubicBezTo>
                <a:lnTo>
                  <a:pt x="311" y="175"/>
                </a:lnTo>
                <a:close/>
                <a:moveTo>
                  <a:pt x="318" y="180"/>
                </a:moveTo>
                <a:cubicBezTo>
                  <a:pt x="318" y="180"/>
                  <a:pt x="317" y="179"/>
                  <a:pt x="317" y="179"/>
                </a:cubicBezTo>
                <a:cubicBezTo>
                  <a:pt x="316" y="179"/>
                  <a:pt x="315" y="180"/>
                  <a:pt x="315" y="181"/>
                </a:cubicBezTo>
                <a:cubicBezTo>
                  <a:pt x="315" y="186"/>
                  <a:pt x="315" y="186"/>
                  <a:pt x="315" y="186"/>
                </a:cubicBezTo>
                <a:cubicBezTo>
                  <a:pt x="313" y="186"/>
                  <a:pt x="313" y="186"/>
                  <a:pt x="313" y="186"/>
                </a:cubicBezTo>
                <a:cubicBezTo>
                  <a:pt x="313" y="178"/>
                  <a:pt x="313" y="178"/>
                  <a:pt x="313" y="178"/>
                </a:cubicBezTo>
                <a:cubicBezTo>
                  <a:pt x="315" y="178"/>
                  <a:pt x="315" y="178"/>
                  <a:pt x="315" y="178"/>
                </a:cubicBezTo>
                <a:cubicBezTo>
                  <a:pt x="315" y="179"/>
                  <a:pt x="315" y="179"/>
                  <a:pt x="315" y="179"/>
                </a:cubicBezTo>
                <a:cubicBezTo>
                  <a:pt x="315" y="178"/>
                  <a:pt x="316" y="178"/>
                  <a:pt x="317" y="178"/>
                </a:cubicBezTo>
                <a:cubicBezTo>
                  <a:pt x="318" y="178"/>
                  <a:pt x="319" y="178"/>
                  <a:pt x="319" y="179"/>
                </a:cubicBezTo>
                <a:lnTo>
                  <a:pt x="318" y="180"/>
                </a:lnTo>
                <a:close/>
                <a:moveTo>
                  <a:pt x="327" y="182"/>
                </a:moveTo>
                <a:cubicBezTo>
                  <a:pt x="327" y="181"/>
                  <a:pt x="326" y="180"/>
                  <a:pt x="326" y="179"/>
                </a:cubicBezTo>
                <a:cubicBezTo>
                  <a:pt x="325" y="178"/>
                  <a:pt x="324" y="178"/>
                  <a:pt x="323" y="178"/>
                </a:cubicBezTo>
                <a:cubicBezTo>
                  <a:pt x="322" y="178"/>
                  <a:pt x="321" y="178"/>
                  <a:pt x="321" y="179"/>
                </a:cubicBezTo>
                <a:cubicBezTo>
                  <a:pt x="320" y="180"/>
                  <a:pt x="320" y="181"/>
                  <a:pt x="320" y="182"/>
                </a:cubicBezTo>
                <a:cubicBezTo>
                  <a:pt x="320" y="184"/>
                  <a:pt x="320" y="185"/>
                  <a:pt x="321" y="186"/>
                </a:cubicBezTo>
                <a:cubicBezTo>
                  <a:pt x="321" y="186"/>
                  <a:pt x="322" y="187"/>
                  <a:pt x="323" y="187"/>
                </a:cubicBezTo>
                <a:cubicBezTo>
                  <a:pt x="324" y="187"/>
                  <a:pt x="325" y="186"/>
                  <a:pt x="326" y="186"/>
                </a:cubicBezTo>
                <a:cubicBezTo>
                  <a:pt x="326" y="185"/>
                  <a:pt x="327" y="184"/>
                  <a:pt x="327" y="182"/>
                </a:cubicBezTo>
                <a:moveTo>
                  <a:pt x="325" y="182"/>
                </a:moveTo>
                <a:cubicBezTo>
                  <a:pt x="325" y="183"/>
                  <a:pt x="325" y="184"/>
                  <a:pt x="324" y="185"/>
                </a:cubicBezTo>
                <a:cubicBezTo>
                  <a:pt x="324" y="185"/>
                  <a:pt x="324" y="185"/>
                  <a:pt x="323" y="185"/>
                </a:cubicBezTo>
                <a:cubicBezTo>
                  <a:pt x="323" y="185"/>
                  <a:pt x="322" y="185"/>
                  <a:pt x="322" y="185"/>
                </a:cubicBezTo>
                <a:cubicBezTo>
                  <a:pt x="321" y="184"/>
                  <a:pt x="321" y="183"/>
                  <a:pt x="321" y="182"/>
                </a:cubicBezTo>
                <a:cubicBezTo>
                  <a:pt x="321" y="181"/>
                  <a:pt x="321" y="180"/>
                  <a:pt x="322" y="180"/>
                </a:cubicBezTo>
                <a:cubicBezTo>
                  <a:pt x="322" y="180"/>
                  <a:pt x="323" y="179"/>
                  <a:pt x="323" y="179"/>
                </a:cubicBezTo>
                <a:cubicBezTo>
                  <a:pt x="324" y="179"/>
                  <a:pt x="324" y="180"/>
                  <a:pt x="324" y="180"/>
                </a:cubicBezTo>
                <a:cubicBezTo>
                  <a:pt x="325" y="180"/>
                  <a:pt x="325" y="181"/>
                  <a:pt x="325" y="182"/>
                </a:cubicBezTo>
                <a:moveTo>
                  <a:pt x="343" y="186"/>
                </a:moveTo>
                <a:cubicBezTo>
                  <a:pt x="341" y="186"/>
                  <a:pt x="341" y="186"/>
                  <a:pt x="341" y="186"/>
                </a:cubicBezTo>
                <a:cubicBezTo>
                  <a:pt x="339" y="178"/>
                  <a:pt x="339" y="178"/>
                  <a:pt x="339" y="178"/>
                </a:cubicBezTo>
                <a:cubicBezTo>
                  <a:pt x="336" y="186"/>
                  <a:pt x="336" y="186"/>
                  <a:pt x="336" y="186"/>
                </a:cubicBezTo>
                <a:cubicBezTo>
                  <a:pt x="335" y="186"/>
                  <a:pt x="335" y="186"/>
                  <a:pt x="335" y="186"/>
                </a:cubicBezTo>
                <a:cubicBezTo>
                  <a:pt x="332" y="175"/>
                  <a:pt x="332" y="175"/>
                  <a:pt x="332" y="175"/>
                </a:cubicBezTo>
                <a:cubicBezTo>
                  <a:pt x="334" y="175"/>
                  <a:pt x="334" y="175"/>
                  <a:pt x="334" y="175"/>
                </a:cubicBezTo>
                <a:cubicBezTo>
                  <a:pt x="336" y="183"/>
                  <a:pt x="336" y="183"/>
                  <a:pt x="336" y="183"/>
                </a:cubicBezTo>
                <a:cubicBezTo>
                  <a:pt x="338" y="175"/>
                  <a:pt x="338" y="175"/>
                  <a:pt x="338" y="175"/>
                </a:cubicBezTo>
                <a:cubicBezTo>
                  <a:pt x="339" y="175"/>
                  <a:pt x="339" y="175"/>
                  <a:pt x="339" y="175"/>
                </a:cubicBezTo>
                <a:cubicBezTo>
                  <a:pt x="342" y="183"/>
                  <a:pt x="342" y="183"/>
                  <a:pt x="342" y="183"/>
                </a:cubicBezTo>
                <a:cubicBezTo>
                  <a:pt x="344" y="175"/>
                  <a:pt x="344" y="175"/>
                  <a:pt x="344" y="175"/>
                </a:cubicBezTo>
                <a:cubicBezTo>
                  <a:pt x="346" y="175"/>
                  <a:pt x="346" y="175"/>
                  <a:pt x="346" y="175"/>
                </a:cubicBezTo>
                <a:lnTo>
                  <a:pt x="343" y="186"/>
                </a:lnTo>
                <a:close/>
                <a:moveTo>
                  <a:pt x="354" y="186"/>
                </a:moveTo>
                <a:cubicBezTo>
                  <a:pt x="354" y="181"/>
                  <a:pt x="354" y="181"/>
                  <a:pt x="354" y="181"/>
                </a:cubicBezTo>
                <a:cubicBezTo>
                  <a:pt x="354" y="180"/>
                  <a:pt x="354" y="179"/>
                  <a:pt x="353" y="179"/>
                </a:cubicBezTo>
                <a:cubicBezTo>
                  <a:pt x="353" y="178"/>
                  <a:pt x="352" y="178"/>
                  <a:pt x="351" y="178"/>
                </a:cubicBezTo>
                <a:cubicBezTo>
                  <a:pt x="350" y="178"/>
                  <a:pt x="350" y="178"/>
                  <a:pt x="349" y="179"/>
                </a:cubicBezTo>
                <a:cubicBezTo>
                  <a:pt x="349" y="175"/>
                  <a:pt x="349" y="175"/>
                  <a:pt x="349" y="175"/>
                </a:cubicBezTo>
                <a:cubicBezTo>
                  <a:pt x="347" y="175"/>
                  <a:pt x="347" y="175"/>
                  <a:pt x="347" y="175"/>
                </a:cubicBezTo>
                <a:cubicBezTo>
                  <a:pt x="347" y="186"/>
                  <a:pt x="347" y="186"/>
                  <a:pt x="347" y="186"/>
                </a:cubicBezTo>
                <a:cubicBezTo>
                  <a:pt x="349" y="186"/>
                  <a:pt x="349" y="186"/>
                  <a:pt x="349" y="186"/>
                </a:cubicBezTo>
                <a:cubicBezTo>
                  <a:pt x="349" y="181"/>
                  <a:pt x="349" y="181"/>
                  <a:pt x="349" y="181"/>
                </a:cubicBezTo>
                <a:cubicBezTo>
                  <a:pt x="349" y="180"/>
                  <a:pt x="350" y="179"/>
                  <a:pt x="351" y="179"/>
                </a:cubicBezTo>
                <a:cubicBezTo>
                  <a:pt x="352" y="179"/>
                  <a:pt x="352" y="180"/>
                  <a:pt x="352" y="181"/>
                </a:cubicBezTo>
                <a:cubicBezTo>
                  <a:pt x="352" y="186"/>
                  <a:pt x="352" y="186"/>
                  <a:pt x="352" y="186"/>
                </a:cubicBezTo>
                <a:lnTo>
                  <a:pt x="354" y="186"/>
                </a:lnTo>
                <a:close/>
                <a:moveTo>
                  <a:pt x="361" y="186"/>
                </a:moveTo>
                <a:cubicBezTo>
                  <a:pt x="361" y="186"/>
                  <a:pt x="361" y="186"/>
                  <a:pt x="361" y="186"/>
                </a:cubicBezTo>
                <a:cubicBezTo>
                  <a:pt x="361" y="186"/>
                  <a:pt x="360" y="187"/>
                  <a:pt x="359" y="187"/>
                </a:cubicBezTo>
                <a:cubicBezTo>
                  <a:pt x="358" y="187"/>
                  <a:pt x="357" y="186"/>
                  <a:pt x="357" y="186"/>
                </a:cubicBezTo>
                <a:cubicBezTo>
                  <a:pt x="356" y="185"/>
                  <a:pt x="356" y="185"/>
                  <a:pt x="356" y="184"/>
                </a:cubicBezTo>
                <a:cubicBezTo>
                  <a:pt x="356" y="183"/>
                  <a:pt x="357" y="182"/>
                  <a:pt x="359" y="182"/>
                </a:cubicBezTo>
                <a:cubicBezTo>
                  <a:pt x="361" y="182"/>
                  <a:pt x="361" y="182"/>
                  <a:pt x="361" y="182"/>
                </a:cubicBezTo>
                <a:cubicBezTo>
                  <a:pt x="361" y="181"/>
                  <a:pt x="361" y="181"/>
                  <a:pt x="361" y="181"/>
                </a:cubicBezTo>
                <a:cubicBezTo>
                  <a:pt x="361" y="180"/>
                  <a:pt x="361" y="179"/>
                  <a:pt x="359" y="179"/>
                </a:cubicBezTo>
                <a:cubicBezTo>
                  <a:pt x="358" y="179"/>
                  <a:pt x="358" y="180"/>
                  <a:pt x="357" y="180"/>
                </a:cubicBezTo>
                <a:cubicBezTo>
                  <a:pt x="356" y="179"/>
                  <a:pt x="356" y="179"/>
                  <a:pt x="356" y="179"/>
                </a:cubicBezTo>
                <a:cubicBezTo>
                  <a:pt x="357" y="178"/>
                  <a:pt x="358" y="178"/>
                  <a:pt x="359" y="178"/>
                </a:cubicBezTo>
                <a:cubicBezTo>
                  <a:pt x="362" y="178"/>
                  <a:pt x="363" y="179"/>
                  <a:pt x="363" y="181"/>
                </a:cubicBezTo>
                <a:cubicBezTo>
                  <a:pt x="363" y="186"/>
                  <a:pt x="363" y="186"/>
                  <a:pt x="363" y="186"/>
                </a:cubicBezTo>
                <a:lnTo>
                  <a:pt x="361" y="186"/>
                </a:lnTo>
                <a:close/>
                <a:moveTo>
                  <a:pt x="361" y="183"/>
                </a:moveTo>
                <a:cubicBezTo>
                  <a:pt x="359" y="183"/>
                  <a:pt x="359" y="183"/>
                  <a:pt x="359" y="183"/>
                </a:cubicBezTo>
                <a:cubicBezTo>
                  <a:pt x="358" y="183"/>
                  <a:pt x="358" y="183"/>
                  <a:pt x="358" y="184"/>
                </a:cubicBezTo>
                <a:cubicBezTo>
                  <a:pt x="358" y="185"/>
                  <a:pt x="358" y="185"/>
                  <a:pt x="359" y="185"/>
                </a:cubicBezTo>
                <a:cubicBezTo>
                  <a:pt x="360" y="185"/>
                  <a:pt x="360" y="185"/>
                  <a:pt x="361" y="185"/>
                </a:cubicBezTo>
                <a:cubicBezTo>
                  <a:pt x="361" y="184"/>
                  <a:pt x="361" y="184"/>
                  <a:pt x="361" y="183"/>
                </a:cubicBezTo>
                <a:close/>
                <a:moveTo>
                  <a:pt x="373" y="186"/>
                </a:moveTo>
                <a:cubicBezTo>
                  <a:pt x="370" y="181"/>
                  <a:pt x="370" y="181"/>
                  <a:pt x="370" y="181"/>
                </a:cubicBezTo>
                <a:cubicBezTo>
                  <a:pt x="372" y="178"/>
                  <a:pt x="372" y="178"/>
                  <a:pt x="372" y="178"/>
                </a:cubicBezTo>
                <a:cubicBezTo>
                  <a:pt x="370" y="178"/>
                  <a:pt x="370" y="178"/>
                  <a:pt x="370" y="178"/>
                </a:cubicBezTo>
                <a:cubicBezTo>
                  <a:pt x="367" y="182"/>
                  <a:pt x="367" y="182"/>
                  <a:pt x="367" y="182"/>
                </a:cubicBezTo>
                <a:cubicBezTo>
                  <a:pt x="367" y="175"/>
                  <a:pt x="367" y="175"/>
                  <a:pt x="367" y="175"/>
                </a:cubicBezTo>
                <a:cubicBezTo>
                  <a:pt x="365" y="175"/>
                  <a:pt x="365" y="175"/>
                  <a:pt x="365" y="175"/>
                </a:cubicBezTo>
                <a:cubicBezTo>
                  <a:pt x="365" y="186"/>
                  <a:pt x="365" y="186"/>
                  <a:pt x="365" y="186"/>
                </a:cubicBezTo>
                <a:cubicBezTo>
                  <a:pt x="367" y="186"/>
                  <a:pt x="367" y="186"/>
                  <a:pt x="367" y="186"/>
                </a:cubicBezTo>
                <a:cubicBezTo>
                  <a:pt x="367" y="184"/>
                  <a:pt x="367" y="184"/>
                  <a:pt x="367" y="184"/>
                </a:cubicBezTo>
                <a:cubicBezTo>
                  <a:pt x="368" y="183"/>
                  <a:pt x="368" y="183"/>
                  <a:pt x="368" y="183"/>
                </a:cubicBezTo>
                <a:cubicBezTo>
                  <a:pt x="371" y="186"/>
                  <a:pt x="371" y="186"/>
                  <a:pt x="371" y="186"/>
                </a:cubicBezTo>
                <a:lnTo>
                  <a:pt x="373" y="186"/>
                </a:lnTo>
                <a:close/>
                <a:moveTo>
                  <a:pt x="379" y="186"/>
                </a:moveTo>
                <a:cubicBezTo>
                  <a:pt x="379" y="186"/>
                  <a:pt x="379" y="186"/>
                  <a:pt x="379" y="186"/>
                </a:cubicBezTo>
                <a:cubicBezTo>
                  <a:pt x="378" y="186"/>
                  <a:pt x="378" y="187"/>
                  <a:pt x="377" y="187"/>
                </a:cubicBezTo>
                <a:cubicBezTo>
                  <a:pt x="376" y="187"/>
                  <a:pt x="375" y="186"/>
                  <a:pt x="374" y="186"/>
                </a:cubicBezTo>
                <a:cubicBezTo>
                  <a:pt x="374" y="185"/>
                  <a:pt x="374" y="185"/>
                  <a:pt x="374" y="184"/>
                </a:cubicBezTo>
                <a:cubicBezTo>
                  <a:pt x="374" y="183"/>
                  <a:pt x="375" y="182"/>
                  <a:pt x="377" y="182"/>
                </a:cubicBezTo>
                <a:cubicBezTo>
                  <a:pt x="379" y="182"/>
                  <a:pt x="379" y="182"/>
                  <a:pt x="379" y="182"/>
                </a:cubicBezTo>
                <a:cubicBezTo>
                  <a:pt x="379" y="181"/>
                  <a:pt x="379" y="181"/>
                  <a:pt x="379" y="181"/>
                </a:cubicBezTo>
                <a:cubicBezTo>
                  <a:pt x="379" y="180"/>
                  <a:pt x="378" y="179"/>
                  <a:pt x="377" y="179"/>
                </a:cubicBezTo>
                <a:cubicBezTo>
                  <a:pt x="376" y="179"/>
                  <a:pt x="376" y="180"/>
                  <a:pt x="375" y="180"/>
                </a:cubicBezTo>
                <a:cubicBezTo>
                  <a:pt x="374" y="179"/>
                  <a:pt x="374" y="179"/>
                  <a:pt x="374" y="179"/>
                </a:cubicBezTo>
                <a:cubicBezTo>
                  <a:pt x="375" y="178"/>
                  <a:pt x="376" y="178"/>
                  <a:pt x="377" y="178"/>
                </a:cubicBezTo>
                <a:cubicBezTo>
                  <a:pt x="379" y="178"/>
                  <a:pt x="381" y="179"/>
                  <a:pt x="381" y="181"/>
                </a:cubicBezTo>
                <a:cubicBezTo>
                  <a:pt x="381" y="186"/>
                  <a:pt x="381" y="186"/>
                  <a:pt x="381" y="186"/>
                </a:cubicBezTo>
                <a:lnTo>
                  <a:pt x="379" y="186"/>
                </a:lnTo>
                <a:close/>
                <a:moveTo>
                  <a:pt x="379" y="183"/>
                </a:moveTo>
                <a:cubicBezTo>
                  <a:pt x="377" y="183"/>
                  <a:pt x="377" y="183"/>
                  <a:pt x="377" y="183"/>
                </a:cubicBezTo>
                <a:cubicBezTo>
                  <a:pt x="376" y="183"/>
                  <a:pt x="375" y="183"/>
                  <a:pt x="375" y="184"/>
                </a:cubicBezTo>
                <a:cubicBezTo>
                  <a:pt x="375" y="185"/>
                  <a:pt x="376" y="185"/>
                  <a:pt x="377" y="185"/>
                </a:cubicBezTo>
                <a:cubicBezTo>
                  <a:pt x="378" y="185"/>
                  <a:pt x="378" y="185"/>
                  <a:pt x="378" y="185"/>
                </a:cubicBezTo>
                <a:cubicBezTo>
                  <a:pt x="379" y="184"/>
                  <a:pt x="379" y="184"/>
                  <a:pt x="379" y="183"/>
                </a:cubicBezTo>
                <a:close/>
                <a:moveTo>
                  <a:pt x="395" y="186"/>
                </a:moveTo>
                <a:cubicBezTo>
                  <a:pt x="395" y="181"/>
                  <a:pt x="395" y="181"/>
                  <a:pt x="395" y="181"/>
                </a:cubicBezTo>
                <a:cubicBezTo>
                  <a:pt x="395" y="180"/>
                  <a:pt x="395" y="179"/>
                  <a:pt x="394" y="179"/>
                </a:cubicBezTo>
                <a:cubicBezTo>
                  <a:pt x="394" y="178"/>
                  <a:pt x="393" y="178"/>
                  <a:pt x="392" y="178"/>
                </a:cubicBezTo>
                <a:cubicBezTo>
                  <a:pt x="391" y="178"/>
                  <a:pt x="390" y="178"/>
                  <a:pt x="389" y="179"/>
                </a:cubicBezTo>
                <a:cubicBezTo>
                  <a:pt x="389" y="178"/>
                  <a:pt x="388" y="178"/>
                  <a:pt x="387" y="178"/>
                </a:cubicBezTo>
                <a:cubicBezTo>
                  <a:pt x="386" y="178"/>
                  <a:pt x="385" y="178"/>
                  <a:pt x="385" y="179"/>
                </a:cubicBezTo>
                <a:cubicBezTo>
                  <a:pt x="385" y="178"/>
                  <a:pt x="385" y="178"/>
                  <a:pt x="385" y="178"/>
                </a:cubicBezTo>
                <a:cubicBezTo>
                  <a:pt x="383" y="178"/>
                  <a:pt x="383" y="178"/>
                  <a:pt x="383" y="178"/>
                </a:cubicBezTo>
                <a:cubicBezTo>
                  <a:pt x="383" y="186"/>
                  <a:pt x="383" y="186"/>
                  <a:pt x="383" y="186"/>
                </a:cubicBezTo>
                <a:cubicBezTo>
                  <a:pt x="385" y="186"/>
                  <a:pt x="385" y="186"/>
                  <a:pt x="385" y="186"/>
                </a:cubicBezTo>
                <a:cubicBezTo>
                  <a:pt x="385" y="181"/>
                  <a:pt x="385" y="181"/>
                  <a:pt x="385" y="181"/>
                </a:cubicBezTo>
                <a:cubicBezTo>
                  <a:pt x="385" y="180"/>
                  <a:pt x="386" y="179"/>
                  <a:pt x="387" y="179"/>
                </a:cubicBezTo>
                <a:cubicBezTo>
                  <a:pt x="387" y="179"/>
                  <a:pt x="388" y="180"/>
                  <a:pt x="388" y="181"/>
                </a:cubicBezTo>
                <a:cubicBezTo>
                  <a:pt x="388" y="186"/>
                  <a:pt x="388" y="186"/>
                  <a:pt x="388" y="186"/>
                </a:cubicBezTo>
                <a:cubicBezTo>
                  <a:pt x="390" y="186"/>
                  <a:pt x="390" y="186"/>
                  <a:pt x="390" y="186"/>
                </a:cubicBezTo>
                <a:cubicBezTo>
                  <a:pt x="390" y="181"/>
                  <a:pt x="390" y="181"/>
                  <a:pt x="390" y="181"/>
                </a:cubicBezTo>
                <a:cubicBezTo>
                  <a:pt x="390" y="180"/>
                  <a:pt x="391" y="179"/>
                  <a:pt x="392" y="179"/>
                </a:cubicBezTo>
                <a:cubicBezTo>
                  <a:pt x="393" y="179"/>
                  <a:pt x="393" y="180"/>
                  <a:pt x="393" y="181"/>
                </a:cubicBezTo>
                <a:cubicBezTo>
                  <a:pt x="393" y="186"/>
                  <a:pt x="393" y="186"/>
                  <a:pt x="393" y="186"/>
                </a:cubicBezTo>
                <a:lnTo>
                  <a:pt x="395" y="186"/>
                </a:lnTo>
                <a:close/>
                <a:moveTo>
                  <a:pt x="403" y="186"/>
                </a:moveTo>
                <a:cubicBezTo>
                  <a:pt x="403" y="186"/>
                  <a:pt x="403" y="186"/>
                  <a:pt x="403" y="186"/>
                </a:cubicBezTo>
                <a:cubicBezTo>
                  <a:pt x="402" y="186"/>
                  <a:pt x="401" y="187"/>
                  <a:pt x="400" y="187"/>
                </a:cubicBezTo>
                <a:cubicBezTo>
                  <a:pt x="400" y="187"/>
                  <a:pt x="399" y="186"/>
                  <a:pt x="398" y="186"/>
                </a:cubicBezTo>
                <a:cubicBezTo>
                  <a:pt x="398" y="185"/>
                  <a:pt x="398" y="184"/>
                  <a:pt x="398" y="183"/>
                </a:cubicBezTo>
                <a:cubicBezTo>
                  <a:pt x="398" y="178"/>
                  <a:pt x="398" y="178"/>
                  <a:pt x="398" y="178"/>
                </a:cubicBezTo>
                <a:cubicBezTo>
                  <a:pt x="399" y="178"/>
                  <a:pt x="399" y="178"/>
                  <a:pt x="399" y="178"/>
                </a:cubicBezTo>
                <a:cubicBezTo>
                  <a:pt x="399" y="183"/>
                  <a:pt x="399" y="183"/>
                  <a:pt x="399" y="183"/>
                </a:cubicBezTo>
                <a:cubicBezTo>
                  <a:pt x="399" y="184"/>
                  <a:pt x="400" y="185"/>
                  <a:pt x="401" y="185"/>
                </a:cubicBezTo>
                <a:cubicBezTo>
                  <a:pt x="402" y="185"/>
                  <a:pt x="403" y="184"/>
                  <a:pt x="403" y="183"/>
                </a:cubicBezTo>
                <a:cubicBezTo>
                  <a:pt x="403" y="178"/>
                  <a:pt x="403" y="178"/>
                  <a:pt x="403" y="178"/>
                </a:cubicBezTo>
                <a:cubicBezTo>
                  <a:pt x="404" y="178"/>
                  <a:pt x="404" y="178"/>
                  <a:pt x="404" y="178"/>
                </a:cubicBezTo>
                <a:cubicBezTo>
                  <a:pt x="404" y="186"/>
                  <a:pt x="404" y="186"/>
                  <a:pt x="404" y="186"/>
                </a:cubicBezTo>
                <a:lnTo>
                  <a:pt x="403" y="186"/>
                </a:lnTo>
                <a:close/>
                <a:moveTo>
                  <a:pt x="413" y="186"/>
                </a:moveTo>
                <a:cubicBezTo>
                  <a:pt x="413" y="181"/>
                  <a:pt x="413" y="181"/>
                  <a:pt x="413" y="181"/>
                </a:cubicBezTo>
                <a:cubicBezTo>
                  <a:pt x="413" y="179"/>
                  <a:pt x="412" y="178"/>
                  <a:pt x="410" y="178"/>
                </a:cubicBezTo>
                <a:cubicBezTo>
                  <a:pt x="408" y="178"/>
                  <a:pt x="407" y="178"/>
                  <a:pt x="407" y="179"/>
                </a:cubicBezTo>
                <a:cubicBezTo>
                  <a:pt x="408" y="180"/>
                  <a:pt x="408" y="180"/>
                  <a:pt x="408" y="180"/>
                </a:cubicBezTo>
                <a:cubicBezTo>
                  <a:pt x="408" y="180"/>
                  <a:pt x="409" y="179"/>
                  <a:pt x="410" y="179"/>
                </a:cubicBezTo>
                <a:cubicBezTo>
                  <a:pt x="411" y="179"/>
                  <a:pt x="411" y="180"/>
                  <a:pt x="411" y="181"/>
                </a:cubicBezTo>
                <a:cubicBezTo>
                  <a:pt x="411" y="182"/>
                  <a:pt x="411" y="182"/>
                  <a:pt x="411" y="182"/>
                </a:cubicBezTo>
                <a:cubicBezTo>
                  <a:pt x="409" y="182"/>
                  <a:pt x="409" y="182"/>
                  <a:pt x="409" y="182"/>
                </a:cubicBezTo>
                <a:cubicBezTo>
                  <a:pt x="407" y="182"/>
                  <a:pt x="406" y="183"/>
                  <a:pt x="406" y="184"/>
                </a:cubicBezTo>
                <a:cubicBezTo>
                  <a:pt x="406" y="185"/>
                  <a:pt x="407" y="185"/>
                  <a:pt x="407" y="186"/>
                </a:cubicBezTo>
                <a:cubicBezTo>
                  <a:pt x="408" y="186"/>
                  <a:pt x="408" y="187"/>
                  <a:pt x="409" y="187"/>
                </a:cubicBezTo>
                <a:cubicBezTo>
                  <a:pt x="410" y="187"/>
                  <a:pt x="411" y="186"/>
                  <a:pt x="412" y="186"/>
                </a:cubicBezTo>
                <a:cubicBezTo>
                  <a:pt x="412" y="186"/>
                  <a:pt x="412" y="186"/>
                  <a:pt x="412" y="186"/>
                </a:cubicBezTo>
                <a:lnTo>
                  <a:pt x="413" y="186"/>
                </a:lnTo>
                <a:close/>
                <a:moveTo>
                  <a:pt x="411" y="183"/>
                </a:moveTo>
                <a:cubicBezTo>
                  <a:pt x="411" y="184"/>
                  <a:pt x="411" y="184"/>
                  <a:pt x="411" y="185"/>
                </a:cubicBezTo>
                <a:cubicBezTo>
                  <a:pt x="411" y="185"/>
                  <a:pt x="410" y="185"/>
                  <a:pt x="410" y="185"/>
                </a:cubicBezTo>
                <a:cubicBezTo>
                  <a:pt x="408" y="185"/>
                  <a:pt x="408" y="185"/>
                  <a:pt x="408" y="184"/>
                </a:cubicBezTo>
                <a:cubicBezTo>
                  <a:pt x="408" y="183"/>
                  <a:pt x="409" y="183"/>
                  <a:pt x="410" y="183"/>
                </a:cubicBezTo>
                <a:cubicBezTo>
                  <a:pt x="411" y="183"/>
                  <a:pt x="411" y="183"/>
                  <a:pt x="411" y="183"/>
                </a:cubicBezTo>
                <a:close/>
                <a:moveTo>
                  <a:pt x="58" y="77"/>
                </a:moveTo>
                <a:cubicBezTo>
                  <a:pt x="76" y="77"/>
                  <a:pt x="76" y="77"/>
                  <a:pt x="76" y="77"/>
                </a:cubicBezTo>
                <a:cubicBezTo>
                  <a:pt x="78" y="77"/>
                  <a:pt x="79" y="76"/>
                  <a:pt x="79" y="74"/>
                </a:cubicBezTo>
                <a:cubicBezTo>
                  <a:pt x="79" y="70"/>
                  <a:pt x="79" y="70"/>
                  <a:pt x="79" y="70"/>
                </a:cubicBezTo>
                <a:cubicBezTo>
                  <a:pt x="76" y="70"/>
                  <a:pt x="76" y="70"/>
                  <a:pt x="76" y="70"/>
                </a:cubicBezTo>
                <a:cubicBezTo>
                  <a:pt x="70" y="70"/>
                  <a:pt x="70" y="70"/>
                  <a:pt x="70" y="70"/>
                </a:cubicBezTo>
                <a:cubicBezTo>
                  <a:pt x="58" y="70"/>
                  <a:pt x="58" y="70"/>
                  <a:pt x="58" y="70"/>
                </a:cubicBezTo>
                <a:cubicBezTo>
                  <a:pt x="56" y="70"/>
                  <a:pt x="55" y="72"/>
                  <a:pt x="55" y="74"/>
                </a:cubicBezTo>
                <a:cubicBezTo>
                  <a:pt x="55" y="77"/>
                  <a:pt x="55" y="77"/>
                  <a:pt x="55" y="77"/>
                </a:cubicBezTo>
                <a:lnTo>
                  <a:pt x="58" y="77"/>
                </a:lnTo>
                <a:close/>
                <a:moveTo>
                  <a:pt x="147" y="75"/>
                </a:moveTo>
                <a:cubicBezTo>
                  <a:pt x="147" y="70"/>
                  <a:pt x="147" y="70"/>
                  <a:pt x="147" y="70"/>
                </a:cubicBezTo>
                <a:cubicBezTo>
                  <a:pt x="139" y="70"/>
                  <a:pt x="139" y="70"/>
                  <a:pt x="139" y="70"/>
                </a:cubicBezTo>
                <a:cubicBezTo>
                  <a:pt x="138" y="70"/>
                  <a:pt x="136" y="72"/>
                  <a:pt x="136" y="74"/>
                </a:cubicBezTo>
                <a:cubicBezTo>
                  <a:pt x="136" y="78"/>
                  <a:pt x="136" y="78"/>
                  <a:pt x="136" y="78"/>
                </a:cubicBezTo>
                <a:cubicBezTo>
                  <a:pt x="143" y="78"/>
                  <a:pt x="143" y="78"/>
                  <a:pt x="143" y="78"/>
                </a:cubicBezTo>
                <a:cubicBezTo>
                  <a:pt x="145" y="78"/>
                  <a:pt x="147" y="77"/>
                  <a:pt x="147" y="75"/>
                </a:cubicBezTo>
                <a:moveTo>
                  <a:pt x="192" y="78"/>
                </a:moveTo>
                <a:cubicBezTo>
                  <a:pt x="185" y="78"/>
                  <a:pt x="185" y="78"/>
                  <a:pt x="185" y="78"/>
                </a:cubicBezTo>
                <a:cubicBezTo>
                  <a:pt x="185" y="74"/>
                  <a:pt x="185" y="74"/>
                  <a:pt x="185" y="74"/>
                </a:cubicBezTo>
                <a:cubicBezTo>
                  <a:pt x="185" y="72"/>
                  <a:pt x="186" y="70"/>
                  <a:pt x="188" y="70"/>
                </a:cubicBezTo>
                <a:cubicBezTo>
                  <a:pt x="196" y="70"/>
                  <a:pt x="196" y="70"/>
                  <a:pt x="196" y="70"/>
                </a:cubicBezTo>
                <a:cubicBezTo>
                  <a:pt x="196" y="75"/>
                  <a:pt x="196" y="75"/>
                  <a:pt x="196" y="75"/>
                </a:cubicBezTo>
                <a:cubicBezTo>
                  <a:pt x="196" y="77"/>
                  <a:pt x="194" y="78"/>
                  <a:pt x="192"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63085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Rectangle 12"/>
          <p:cNvSpPr/>
          <p:nvPr userDrawn="1"/>
        </p:nvSpPr>
        <p:spPr>
          <a:xfrm>
            <a:off x="0" y="0"/>
            <a:ext cx="12192000" cy="1079998"/>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4" name="Rectangle 13"/>
          <p:cNvSpPr/>
          <p:nvPr userDrawn="1"/>
        </p:nvSpPr>
        <p:spPr>
          <a:xfrm>
            <a:off x="0" y="6498000"/>
            <a:ext cx="12192000" cy="360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itle 1"/>
          <p:cNvSpPr>
            <a:spLocks noGrp="1"/>
          </p:cNvSpPr>
          <p:nvPr>
            <p:ph type="title"/>
          </p:nvPr>
        </p:nvSpPr>
        <p:spPr>
          <a:xfrm>
            <a:off x="359999" y="0"/>
            <a:ext cx="9825401" cy="1080000"/>
          </a:xfrm>
          <a:prstGeom prst="rect">
            <a:avLst/>
          </a:prstGeom>
        </p:spPr>
        <p:txBody>
          <a:bodyPr anchor="ctr" anchorCtr="0">
            <a:normAutofit/>
          </a:bodyPr>
          <a:lstStyle>
            <a:lvl1pPr>
              <a:defRPr sz="2200"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NZ" dirty="0"/>
          </a:p>
        </p:txBody>
      </p:sp>
      <p:sp>
        <p:nvSpPr>
          <p:cNvPr id="16" name="Footer Placeholder 4"/>
          <p:cNvSpPr>
            <a:spLocks noGrp="1"/>
          </p:cNvSpPr>
          <p:nvPr>
            <p:ph type="ftr" sz="quarter" idx="11"/>
          </p:nvPr>
        </p:nvSpPr>
        <p:spPr>
          <a:xfrm>
            <a:off x="359999" y="6551042"/>
            <a:ext cx="8189641" cy="253916"/>
          </a:xfrm>
        </p:spPr>
        <p:txBody>
          <a:bodyPr/>
          <a:lstStyle>
            <a:lvl1pPr>
              <a:defRPr>
                <a:solidFill>
                  <a:schemeClr val="bg1"/>
                </a:solidFill>
              </a:defRPr>
            </a:lvl1pPr>
          </a:lstStyle>
          <a:p>
            <a:endParaRPr lang="en-NZ" dirty="0"/>
          </a:p>
        </p:txBody>
      </p:sp>
      <p:sp>
        <p:nvSpPr>
          <p:cNvPr id="17" name="Slide Number Placeholder 5"/>
          <p:cNvSpPr>
            <a:spLocks noGrp="1"/>
          </p:cNvSpPr>
          <p:nvPr>
            <p:ph type="sldNum" sz="quarter" idx="12"/>
          </p:nvPr>
        </p:nvSpPr>
        <p:spPr>
          <a:xfrm>
            <a:off x="11280710" y="6551042"/>
            <a:ext cx="551290" cy="253916"/>
          </a:xfrm>
        </p:spPr>
        <p:txBody>
          <a:bodyPr anchor="ctr" anchorCtr="1"/>
          <a:lstStyle>
            <a:lvl1pPr>
              <a:defRPr>
                <a:solidFill>
                  <a:schemeClr val="bg1"/>
                </a:solidFill>
              </a:defRPr>
            </a:lvl1pPr>
          </a:lstStyle>
          <a:p>
            <a:fld id="{0AC6616C-552D-49FC-B040-020FFCAEC112}" type="slidenum">
              <a:rPr lang="en-NZ" smtClean="0"/>
              <a:pPr/>
              <a:t>‹#›</a:t>
            </a:fld>
            <a:endParaRPr lang="en-NZ" dirty="0"/>
          </a:p>
        </p:txBody>
      </p:sp>
      <p:sp>
        <p:nvSpPr>
          <p:cNvPr id="18" name="Slide Number Placeholder 5"/>
          <p:cNvSpPr txBox="1">
            <a:spLocks/>
          </p:cNvSpPr>
          <p:nvPr userDrawn="1"/>
        </p:nvSpPr>
        <p:spPr>
          <a:xfrm>
            <a:off x="8661226" y="6551042"/>
            <a:ext cx="2619484" cy="253916"/>
          </a:xfrm>
          <a:prstGeom prst="rect">
            <a:avLst/>
          </a:prstGeom>
        </p:spPr>
        <p:txBody>
          <a:bodyPr vert="horz" lIns="91440" tIns="45720" rIns="91440" bIns="45720" rtlCol="0" anchor="ctr">
            <a:noAutofit/>
          </a:bodyPr>
          <a:lstStyle>
            <a:defPPr>
              <a:defRPr lang="en-US"/>
            </a:defPPr>
            <a:lvl1pPr marL="0" algn="r" defTabSz="914400" rtl="0" eaLnBrk="1" latinLnBrk="0" hangingPunct="1">
              <a:defRPr kumimoji="0" lang="en-NZ" sz="1050" b="0" i="0" u="none" strike="noStrike" kern="0" cap="none" spc="300" normalizeH="0" baseline="0" smtClean="0">
                <a:ln>
                  <a:noFill/>
                </a:ln>
                <a:solidFill>
                  <a:prstClr val="black">
                    <a:lumMod val="65000"/>
                    <a:lumOff val="35000"/>
                  </a:prstClr>
                </a:solidFill>
                <a:effectLst/>
                <a:uLnTx/>
                <a:uFillTx/>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r>
              <a:rPr kumimoji="0" lang="en-NZ" sz="1050" b="0" i="0" u="none" strike="noStrike" kern="0" cap="none" spc="300" normalizeH="0" baseline="0" dirty="0" smtClean="0">
                <a:ln>
                  <a:noFill/>
                </a:ln>
                <a:solidFill>
                  <a:schemeClr val="bg1"/>
                </a:solidFill>
                <a:effectLst/>
                <a:uLnTx/>
                <a:uFillTx/>
                <a:latin typeface="+mn-lt"/>
                <a:ea typeface="+mn-ea"/>
                <a:cs typeface="+mn-cs"/>
              </a:rPr>
              <a:t>© Colmar </a:t>
            </a:r>
            <a:r>
              <a:rPr kumimoji="0" lang="en-NZ" sz="1050" b="0" i="0" u="none" strike="noStrike" kern="0" cap="none" spc="300" normalizeH="0" baseline="0" dirty="0" err="1" smtClean="0">
                <a:ln>
                  <a:noFill/>
                </a:ln>
                <a:solidFill>
                  <a:schemeClr val="bg1"/>
                </a:solidFill>
                <a:effectLst/>
                <a:uLnTx/>
                <a:uFillTx/>
                <a:latin typeface="+mn-lt"/>
                <a:ea typeface="+mn-ea"/>
                <a:cs typeface="+mn-cs"/>
              </a:rPr>
              <a:t>Brunton</a:t>
            </a:r>
            <a:r>
              <a:rPr kumimoji="0" lang="en-NZ" sz="1050" b="0" i="0" u="none" strike="noStrike" kern="0" cap="none" spc="300" normalizeH="0" baseline="0" dirty="0" smtClean="0">
                <a:ln>
                  <a:noFill/>
                </a:ln>
                <a:solidFill>
                  <a:schemeClr val="bg1"/>
                </a:solidFill>
                <a:effectLst/>
                <a:uLnTx/>
                <a:uFillTx/>
                <a:latin typeface="+mn-lt"/>
                <a:ea typeface="+mn-ea"/>
                <a:cs typeface="+mn-cs"/>
              </a:rPr>
              <a:t>  2018  |</a:t>
            </a:r>
            <a:endParaRPr kumimoji="0" lang="en-NZ" sz="1050" b="0" i="0" u="none" strike="noStrike" kern="0" cap="none" spc="300" normalizeH="0" baseline="0" dirty="0">
              <a:ln>
                <a:noFill/>
              </a:ln>
              <a:solidFill>
                <a:schemeClr val="bg1"/>
              </a:solidFill>
              <a:effectLst/>
              <a:uLnTx/>
              <a:uFillTx/>
              <a:latin typeface="+mn-lt"/>
              <a:ea typeface="+mn-ea"/>
              <a:cs typeface="+mn-cs"/>
            </a:endParaRPr>
          </a:p>
        </p:txBody>
      </p:sp>
      <p:pic>
        <p:nvPicPr>
          <p:cNvPr id="19" name="Picture 12" descr="https://www.kapiticoast.govt.nz/contentassets/67ab7a1342f44803bfe15c6991c9a3a6/kapiticoastlogo.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198102" y="152155"/>
            <a:ext cx="1633898" cy="77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07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1">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p:cNvPicPr>
            <a:picLocks/>
          </p:cNvPicPr>
          <p:nvPr userDrawn="1"/>
        </p:nvPicPr>
        <p:blipFill rotWithShape="1">
          <a:blip r:embed="rId2"/>
          <a:srcRect t="18560" b="10790"/>
          <a:stretch/>
        </p:blipFill>
        <p:spPr>
          <a:xfrm>
            <a:off x="0" y="0"/>
            <a:ext cx="12192000" cy="4860000"/>
          </a:xfrm>
          <a:custGeom>
            <a:avLst/>
            <a:gdLst>
              <a:gd name="connsiteX0" fmla="*/ 0 w 12192000"/>
              <a:gd name="connsiteY0" fmla="*/ 0 h 4834380"/>
              <a:gd name="connsiteX1" fmla="*/ 12192000 w 12192000"/>
              <a:gd name="connsiteY1" fmla="*/ 0 h 4834380"/>
              <a:gd name="connsiteX2" fmla="*/ 12192000 w 12192000"/>
              <a:gd name="connsiteY2" fmla="*/ 4834380 h 4834380"/>
              <a:gd name="connsiteX3" fmla="*/ 0 w 12192000"/>
              <a:gd name="connsiteY3" fmla="*/ 4834380 h 4834380"/>
            </a:gdLst>
            <a:ahLst/>
            <a:cxnLst>
              <a:cxn ang="0">
                <a:pos x="connsiteX0" y="connsiteY0"/>
              </a:cxn>
              <a:cxn ang="0">
                <a:pos x="connsiteX1" y="connsiteY1"/>
              </a:cxn>
              <a:cxn ang="0">
                <a:pos x="connsiteX2" y="connsiteY2"/>
              </a:cxn>
              <a:cxn ang="0">
                <a:pos x="connsiteX3" y="connsiteY3"/>
              </a:cxn>
            </a:cxnLst>
            <a:rect l="l" t="t" r="r" b="b"/>
            <a:pathLst>
              <a:path w="12192000" h="4834380">
                <a:moveTo>
                  <a:pt x="0" y="0"/>
                </a:moveTo>
                <a:lnTo>
                  <a:pt x="12192000" y="0"/>
                </a:lnTo>
                <a:lnTo>
                  <a:pt x="12192000" y="4834380"/>
                </a:lnTo>
                <a:lnTo>
                  <a:pt x="0" y="4834380"/>
                </a:lnTo>
                <a:close/>
              </a:path>
            </a:pathLst>
          </a:custGeom>
        </p:spPr>
      </p:pic>
      <p:sp>
        <p:nvSpPr>
          <p:cNvPr id="26" name="Rectangle 25"/>
          <p:cNvSpPr/>
          <p:nvPr userDrawn="1"/>
        </p:nvSpPr>
        <p:spPr>
          <a:xfrm>
            <a:off x="0" y="6750000"/>
            <a:ext cx="12192000" cy="108000"/>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Title 1"/>
          <p:cNvSpPr>
            <a:spLocks noGrp="1"/>
          </p:cNvSpPr>
          <p:nvPr userDrawn="1">
            <p:ph type="title"/>
          </p:nvPr>
        </p:nvSpPr>
        <p:spPr>
          <a:xfrm>
            <a:off x="2476399" y="5293488"/>
            <a:ext cx="7205332" cy="1113023"/>
          </a:xfrm>
          <a:prstGeom prst="rect">
            <a:avLst/>
          </a:prstGeom>
        </p:spPr>
        <p:txBody>
          <a:bodyPr anchor="ctr" anchorCtr="1">
            <a:normAutofit/>
          </a:bodyPr>
          <a:lstStyle>
            <a:lvl1pPr algn="ctr">
              <a:lnSpc>
                <a:spcPct val="100000"/>
              </a:lnSpc>
              <a:defRPr lang="en-NZ" sz="2400" b="1" kern="1200" spc="100" baseline="0" dirty="0">
                <a:solidFill>
                  <a:srgbClr val="0D436F"/>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NZ" dirty="0"/>
          </a:p>
        </p:txBody>
      </p:sp>
      <p:sp>
        <p:nvSpPr>
          <p:cNvPr id="10" name="Rectangle 9"/>
          <p:cNvSpPr/>
          <p:nvPr userDrawn="1"/>
        </p:nvSpPr>
        <p:spPr>
          <a:xfrm>
            <a:off x="0" y="4842000"/>
            <a:ext cx="12192000" cy="108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32" name="Picture 31" descr="https://www.kapiticoast.govt.nz/contentassets/67ab7a1342f44803bfe15c6991c9a3a6/kapiticoastlogo.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950233" y="366631"/>
            <a:ext cx="1876085" cy="89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6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2">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t="15618" b="24837"/>
          <a:stretch/>
        </p:blipFill>
        <p:spPr>
          <a:xfrm>
            <a:off x="1" y="2"/>
            <a:ext cx="12191998" cy="4841996"/>
          </a:xfrm>
          <a:custGeom>
            <a:avLst/>
            <a:gdLst>
              <a:gd name="connsiteX0" fmla="*/ 0 w 12191998"/>
              <a:gd name="connsiteY0" fmla="*/ 0 h 4841996"/>
              <a:gd name="connsiteX1" fmla="*/ 12191998 w 12191998"/>
              <a:gd name="connsiteY1" fmla="*/ 0 h 4841996"/>
              <a:gd name="connsiteX2" fmla="*/ 12191998 w 12191998"/>
              <a:gd name="connsiteY2" fmla="*/ 4841996 h 4841996"/>
              <a:gd name="connsiteX3" fmla="*/ 0 w 12191998"/>
              <a:gd name="connsiteY3" fmla="*/ 4841996 h 4841996"/>
            </a:gdLst>
            <a:ahLst/>
            <a:cxnLst>
              <a:cxn ang="0">
                <a:pos x="connsiteX0" y="connsiteY0"/>
              </a:cxn>
              <a:cxn ang="0">
                <a:pos x="connsiteX1" y="connsiteY1"/>
              </a:cxn>
              <a:cxn ang="0">
                <a:pos x="connsiteX2" y="connsiteY2"/>
              </a:cxn>
              <a:cxn ang="0">
                <a:pos x="connsiteX3" y="connsiteY3"/>
              </a:cxn>
            </a:cxnLst>
            <a:rect l="l" t="t" r="r" b="b"/>
            <a:pathLst>
              <a:path w="12191998" h="4841996">
                <a:moveTo>
                  <a:pt x="0" y="0"/>
                </a:moveTo>
                <a:lnTo>
                  <a:pt x="12191998" y="0"/>
                </a:lnTo>
                <a:lnTo>
                  <a:pt x="12191998" y="4841996"/>
                </a:lnTo>
                <a:lnTo>
                  <a:pt x="0" y="4841996"/>
                </a:lnTo>
                <a:close/>
              </a:path>
            </a:pathLst>
          </a:custGeom>
        </p:spPr>
      </p:pic>
      <p:sp>
        <p:nvSpPr>
          <p:cNvPr id="26" name="Rectangle 25"/>
          <p:cNvSpPr/>
          <p:nvPr userDrawn="1"/>
        </p:nvSpPr>
        <p:spPr>
          <a:xfrm>
            <a:off x="0" y="6750000"/>
            <a:ext cx="12192000" cy="108000"/>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Title 1"/>
          <p:cNvSpPr>
            <a:spLocks noGrp="1"/>
          </p:cNvSpPr>
          <p:nvPr userDrawn="1">
            <p:ph type="title"/>
          </p:nvPr>
        </p:nvSpPr>
        <p:spPr>
          <a:xfrm>
            <a:off x="2476399" y="5293488"/>
            <a:ext cx="7205332" cy="1113023"/>
          </a:xfrm>
          <a:prstGeom prst="rect">
            <a:avLst/>
          </a:prstGeom>
        </p:spPr>
        <p:txBody>
          <a:bodyPr anchor="ctr" anchorCtr="1">
            <a:normAutofit/>
          </a:bodyPr>
          <a:lstStyle>
            <a:lvl1pPr algn="ctr">
              <a:lnSpc>
                <a:spcPct val="100000"/>
              </a:lnSpc>
              <a:defRPr lang="en-NZ" sz="2400" b="1" kern="1200" spc="100" baseline="0" dirty="0">
                <a:solidFill>
                  <a:srgbClr val="0D436F"/>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NZ" dirty="0"/>
          </a:p>
        </p:txBody>
      </p:sp>
      <p:sp>
        <p:nvSpPr>
          <p:cNvPr id="10" name="Rectangle 9"/>
          <p:cNvSpPr/>
          <p:nvPr userDrawn="1"/>
        </p:nvSpPr>
        <p:spPr>
          <a:xfrm>
            <a:off x="0" y="4842000"/>
            <a:ext cx="12192000" cy="108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13" name="Picture 12" descr="https://www.kapiticoast.govt.nz/contentassets/67ab7a1342f44803bfe15c6991c9a3a6/kapiticoastlogo.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950233" y="366631"/>
            <a:ext cx="1876085" cy="89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9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3">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rcRect b="4446"/>
          <a:stretch>
            <a:fillRect/>
          </a:stretch>
        </p:blipFill>
        <p:spPr>
          <a:xfrm>
            <a:off x="0" y="3"/>
            <a:ext cx="12191998" cy="4841999"/>
          </a:xfrm>
          <a:custGeom>
            <a:avLst/>
            <a:gdLst>
              <a:gd name="connsiteX0" fmla="*/ 0 w 12191998"/>
              <a:gd name="connsiteY0" fmla="*/ 0 h 4841999"/>
              <a:gd name="connsiteX1" fmla="*/ 12191998 w 12191998"/>
              <a:gd name="connsiteY1" fmla="*/ 0 h 4841999"/>
              <a:gd name="connsiteX2" fmla="*/ 12191998 w 12191998"/>
              <a:gd name="connsiteY2" fmla="*/ 4841999 h 4841999"/>
              <a:gd name="connsiteX3" fmla="*/ 0 w 12191998"/>
              <a:gd name="connsiteY3" fmla="*/ 4841999 h 4841999"/>
            </a:gdLst>
            <a:ahLst/>
            <a:cxnLst>
              <a:cxn ang="0">
                <a:pos x="connsiteX0" y="connsiteY0"/>
              </a:cxn>
              <a:cxn ang="0">
                <a:pos x="connsiteX1" y="connsiteY1"/>
              </a:cxn>
              <a:cxn ang="0">
                <a:pos x="connsiteX2" y="connsiteY2"/>
              </a:cxn>
              <a:cxn ang="0">
                <a:pos x="connsiteX3" y="connsiteY3"/>
              </a:cxn>
            </a:cxnLst>
            <a:rect l="l" t="t" r="r" b="b"/>
            <a:pathLst>
              <a:path w="12191998" h="4841999">
                <a:moveTo>
                  <a:pt x="0" y="0"/>
                </a:moveTo>
                <a:lnTo>
                  <a:pt x="12191998" y="0"/>
                </a:lnTo>
                <a:lnTo>
                  <a:pt x="12191998" y="4841999"/>
                </a:lnTo>
                <a:lnTo>
                  <a:pt x="0" y="4841999"/>
                </a:lnTo>
                <a:close/>
              </a:path>
            </a:pathLst>
          </a:custGeom>
        </p:spPr>
      </p:pic>
      <p:sp>
        <p:nvSpPr>
          <p:cNvPr id="26" name="Rectangle 25"/>
          <p:cNvSpPr/>
          <p:nvPr userDrawn="1"/>
        </p:nvSpPr>
        <p:spPr>
          <a:xfrm>
            <a:off x="0" y="6750000"/>
            <a:ext cx="12192000" cy="108000"/>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Title 1"/>
          <p:cNvSpPr>
            <a:spLocks noGrp="1"/>
          </p:cNvSpPr>
          <p:nvPr userDrawn="1">
            <p:ph type="title"/>
          </p:nvPr>
        </p:nvSpPr>
        <p:spPr>
          <a:xfrm>
            <a:off x="2476399" y="5293488"/>
            <a:ext cx="7205332" cy="1113023"/>
          </a:xfrm>
          <a:prstGeom prst="rect">
            <a:avLst/>
          </a:prstGeom>
        </p:spPr>
        <p:txBody>
          <a:bodyPr anchor="ctr" anchorCtr="1">
            <a:normAutofit/>
          </a:bodyPr>
          <a:lstStyle>
            <a:lvl1pPr algn="ctr">
              <a:lnSpc>
                <a:spcPct val="100000"/>
              </a:lnSpc>
              <a:defRPr lang="en-NZ" sz="2400" b="1" kern="1200" spc="100" baseline="0" dirty="0">
                <a:solidFill>
                  <a:srgbClr val="0D436F"/>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NZ" dirty="0"/>
          </a:p>
        </p:txBody>
      </p:sp>
      <p:sp>
        <p:nvSpPr>
          <p:cNvPr id="10" name="Rectangle 9"/>
          <p:cNvSpPr/>
          <p:nvPr userDrawn="1"/>
        </p:nvSpPr>
        <p:spPr>
          <a:xfrm>
            <a:off x="0" y="4842000"/>
            <a:ext cx="12192000" cy="108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12" name="Picture 11" descr="https://www.kapiticoast.govt.nz/contentassets/67ab7a1342f44803bfe15c6991c9a3a6/kapiticoastlogo.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950233" y="366631"/>
            <a:ext cx="1876085" cy="89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2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4">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descr="https://kapiticoastnz.com/assets/Kapiti/Uploads/images/_resampled/croppedimageWzMyMDAsMTMzMF0/welcome-to-kapiti-banner-5.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b="4446"/>
          <a:stretch>
            <a:fillRect/>
          </a:stretch>
        </p:blipFill>
        <p:spPr bwMode="auto">
          <a:xfrm>
            <a:off x="1" y="3"/>
            <a:ext cx="12191998" cy="4841999"/>
          </a:xfrm>
          <a:custGeom>
            <a:avLst/>
            <a:gdLst>
              <a:gd name="connsiteX0" fmla="*/ 0 w 12191998"/>
              <a:gd name="connsiteY0" fmla="*/ 0 h 4841999"/>
              <a:gd name="connsiteX1" fmla="*/ 12191998 w 12191998"/>
              <a:gd name="connsiteY1" fmla="*/ 0 h 4841999"/>
              <a:gd name="connsiteX2" fmla="*/ 12191998 w 12191998"/>
              <a:gd name="connsiteY2" fmla="*/ 4841999 h 4841999"/>
              <a:gd name="connsiteX3" fmla="*/ 0 w 12191998"/>
              <a:gd name="connsiteY3" fmla="*/ 4841999 h 4841999"/>
            </a:gdLst>
            <a:ahLst/>
            <a:cxnLst>
              <a:cxn ang="0">
                <a:pos x="connsiteX0" y="connsiteY0"/>
              </a:cxn>
              <a:cxn ang="0">
                <a:pos x="connsiteX1" y="connsiteY1"/>
              </a:cxn>
              <a:cxn ang="0">
                <a:pos x="connsiteX2" y="connsiteY2"/>
              </a:cxn>
              <a:cxn ang="0">
                <a:pos x="connsiteX3" y="connsiteY3"/>
              </a:cxn>
            </a:cxnLst>
            <a:rect l="l" t="t" r="r" b="b"/>
            <a:pathLst>
              <a:path w="12191998" h="4841999">
                <a:moveTo>
                  <a:pt x="0" y="0"/>
                </a:moveTo>
                <a:lnTo>
                  <a:pt x="12191998" y="0"/>
                </a:lnTo>
                <a:lnTo>
                  <a:pt x="12191998" y="4841999"/>
                </a:lnTo>
                <a:lnTo>
                  <a:pt x="0" y="4841999"/>
                </a:lnTo>
                <a:close/>
              </a:path>
            </a:pathLst>
          </a:cu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0" y="6750000"/>
            <a:ext cx="12192000" cy="108000"/>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Title 1"/>
          <p:cNvSpPr>
            <a:spLocks noGrp="1"/>
          </p:cNvSpPr>
          <p:nvPr userDrawn="1">
            <p:ph type="title"/>
          </p:nvPr>
        </p:nvSpPr>
        <p:spPr>
          <a:xfrm>
            <a:off x="2476399" y="5293488"/>
            <a:ext cx="7205332" cy="1113023"/>
          </a:xfrm>
          <a:prstGeom prst="rect">
            <a:avLst/>
          </a:prstGeom>
        </p:spPr>
        <p:txBody>
          <a:bodyPr anchor="ctr" anchorCtr="1">
            <a:normAutofit/>
          </a:bodyPr>
          <a:lstStyle>
            <a:lvl1pPr algn="ctr">
              <a:lnSpc>
                <a:spcPct val="100000"/>
              </a:lnSpc>
              <a:defRPr lang="en-NZ" sz="2400" b="1" kern="1200" spc="100" baseline="0" dirty="0">
                <a:solidFill>
                  <a:srgbClr val="0D436F"/>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NZ" dirty="0"/>
          </a:p>
        </p:txBody>
      </p:sp>
      <p:sp>
        <p:nvSpPr>
          <p:cNvPr id="10" name="Rectangle 9"/>
          <p:cNvSpPr/>
          <p:nvPr userDrawn="1"/>
        </p:nvSpPr>
        <p:spPr>
          <a:xfrm>
            <a:off x="0" y="4842000"/>
            <a:ext cx="12192000" cy="108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12" name="Picture 11" descr="https://www.kapiticoast.govt.nz/contentassets/67ab7a1342f44803bfe15c6991c9a3a6/kapiticoastlogo.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950233" y="366631"/>
            <a:ext cx="1876085" cy="89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6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5">
    <p:bg>
      <p:bgPr>
        <a:solidFill>
          <a:schemeClr val="bg1">
            <a:lumMod val="95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t="16985" b="23054"/>
          <a:stretch/>
        </p:blipFill>
        <p:spPr>
          <a:xfrm>
            <a:off x="0" y="6"/>
            <a:ext cx="12191998" cy="4841999"/>
          </a:xfrm>
          <a:custGeom>
            <a:avLst/>
            <a:gdLst>
              <a:gd name="connsiteX0" fmla="*/ 0 w 12191998"/>
              <a:gd name="connsiteY0" fmla="*/ 0 h 4841999"/>
              <a:gd name="connsiteX1" fmla="*/ 12191998 w 12191998"/>
              <a:gd name="connsiteY1" fmla="*/ 0 h 4841999"/>
              <a:gd name="connsiteX2" fmla="*/ 12191998 w 12191998"/>
              <a:gd name="connsiteY2" fmla="*/ 4841999 h 4841999"/>
              <a:gd name="connsiteX3" fmla="*/ 0 w 12191998"/>
              <a:gd name="connsiteY3" fmla="*/ 4841999 h 4841999"/>
            </a:gdLst>
            <a:ahLst/>
            <a:cxnLst>
              <a:cxn ang="0">
                <a:pos x="connsiteX0" y="connsiteY0"/>
              </a:cxn>
              <a:cxn ang="0">
                <a:pos x="connsiteX1" y="connsiteY1"/>
              </a:cxn>
              <a:cxn ang="0">
                <a:pos x="connsiteX2" y="connsiteY2"/>
              </a:cxn>
              <a:cxn ang="0">
                <a:pos x="connsiteX3" y="connsiteY3"/>
              </a:cxn>
            </a:cxnLst>
            <a:rect l="l" t="t" r="r" b="b"/>
            <a:pathLst>
              <a:path w="12191998" h="4841999">
                <a:moveTo>
                  <a:pt x="0" y="0"/>
                </a:moveTo>
                <a:lnTo>
                  <a:pt x="12191998" y="0"/>
                </a:lnTo>
                <a:lnTo>
                  <a:pt x="12191998" y="4841999"/>
                </a:lnTo>
                <a:lnTo>
                  <a:pt x="0" y="4841999"/>
                </a:lnTo>
                <a:close/>
              </a:path>
            </a:pathLst>
          </a:custGeom>
        </p:spPr>
      </p:pic>
      <p:sp>
        <p:nvSpPr>
          <p:cNvPr id="26" name="Rectangle 25"/>
          <p:cNvSpPr/>
          <p:nvPr userDrawn="1"/>
        </p:nvSpPr>
        <p:spPr>
          <a:xfrm>
            <a:off x="0" y="6750000"/>
            <a:ext cx="12192000" cy="108000"/>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6" name="Title 1"/>
          <p:cNvSpPr>
            <a:spLocks noGrp="1"/>
          </p:cNvSpPr>
          <p:nvPr userDrawn="1">
            <p:ph type="title"/>
          </p:nvPr>
        </p:nvSpPr>
        <p:spPr>
          <a:xfrm>
            <a:off x="2476399" y="5293488"/>
            <a:ext cx="7205332" cy="1113023"/>
          </a:xfrm>
          <a:prstGeom prst="rect">
            <a:avLst/>
          </a:prstGeom>
        </p:spPr>
        <p:txBody>
          <a:bodyPr anchor="ctr" anchorCtr="1">
            <a:normAutofit/>
          </a:bodyPr>
          <a:lstStyle>
            <a:lvl1pPr algn="ctr">
              <a:lnSpc>
                <a:spcPct val="100000"/>
              </a:lnSpc>
              <a:defRPr lang="en-NZ" sz="2400" b="1" kern="1200" spc="100" baseline="0" dirty="0">
                <a:solidFill>
                  <a:srgbClr val="0D436F"/>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NZ" dirty="0"/>
          </a:p>
        </p:txBody>
      </p:sp>
      <p:sp>
        <p:nvSpPr>
          <p:cNvPr id="10" name="Rectangle 9"/>
          <p:cNvSpPr/>
          <p:nvPr userDrawn="1"/>
        </p:nvSpPr>
        <p:spPr>
          <a:xfrm>
            <a:off x="0" y="4842000"/>
            <a:ext cx="12192000" cy="108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Freeform 20"/>
          <p:cNvSpPr>
            <a:spLocks noChangeAspect="1" noEditPoints="1"/>
          </p:cNvSpPr>
          <p:nvPr userDrawn="1"/>
        </p:nvSpPr>
        <p:spPr bwMode="auto">
          <a:xfrm>
            <a:off x="10076507" y="433388"/>
            <a:ext cx="1611518" cy="742642"/>
          </a:xfrm>
          <a:custGeom>
            <a:avLst/>
            <a:gdLst>
              <a:gd name="T0" fmla="*/ 229 w 413"/>
              <a:gd name="T1" fmla="*/ 32 h 189"/>
              <a:gd name="T2" fmla="*/ 211 w 413"/>
              <a:gd name="T3" fmla="*/ 14 h 189"/>
              <a:gd name="T4" fmla="*/ 173 w 413"/>
              <a:gd name="T5" fmla="*/ 18 h 189"/>
              <a:gd name="T6" fmla="*/ 127 w 413"/>
              <a:gd name="T7" fmla="*/ 23 h 189"/>
              <a:gd name="T8" fmla="*/ 129 w 413"/>
              <a:gd name="T9" fmla="*/ 28 h 189"/>
              <a:gd name="T10" fmla="*/ 139 w 413"/>
              <a:gd name="T11" fmla="*/ 41 h 189"/>
              <a:gd name="T12" fmla="*/ 156 w 413"/>
              <a:gd name="T13" fmla="*/ 31 h 189"/>
              <a:gd name="T14" fmla="*/ 200 w 413"/>
              <a:gd name="T15" fmla="*/ 28 h 189"/>
              <a:gd name="T16" fmla="*/ 202 w 413"/>
              <a:gd name="T17" fmla="*/ 27 h 189"/>
              <a:gd name="T18" fmla="*/ 214 w 413"/>
              <a:gd name="T19" fmla="*/ 68 h 189"/>
              <a:gd name="T20" fmla="*/ 264 w 413"/>
              <a:gd name="T21" fmla="*/ 31 h 189"/>
              <a:gd name="T22" fmla="*/ 84 w 413"/>
              <a:gd name="T23" fmla="*/ 44 h 189"/>
              <a:gd name="T24" fmla="*/ 138 w 413"/>
              <a:gd name="T25" fmla="*/ 49 h 189"/>
              <a:gd name="T26" fmla="*/ 287 w 413"/>
              <a:gd name="T27" fmla="*/ 45 h 189"/>
              <a:gd name="T28" fmla="*/ 183 w 413"/>
              <a:gd name="T29" fmla="*/ 45 h 189"/>
              <a:gd name="T30" fmla="*/ 122 w 413"/>
              <a:gd name="T31" fmla="*/ 23 h 189"/>
              <a:gd name="T32" fmla="*/ 159 w 413"/>
              <a:gd name="T33" fmla="*/ 10 h 189"/>
              <a:gd name="T34" fmla="*/ 238 w 413"/>
              <a:gd name="T35" fmla="*/ 29 h 189"/>
              <a:gd name="T36" fmla="*/ 122 w 413"/>
              <a:gd name="T37" fmla="*/ 49 h 189"/>
              <a:gd name="T38" fmla="*/ 164 w 413"/>
              <a:gd name="T39" fmla="*/ 45 h 189"/>
              <a:gd name="T40" fmla="*/ 221 w 413"/>
              <a:gd name="T41" fmla="*/ 49 h 189"/>
              <a:gd name="T42" fmla="*/ 56 w 413"/>
              <a:gd name="T43" fmla="*/ 97 h 189"/>
              <a:gd name="T44" fmla="*/ 103 w 413"/>
              <a:gd name="T45" fmla="*/ 122 h 189"/>
              <a:gd name="T46" fmla="*/ 170 w 413"/>
              <a:gd name="T47" fmla="*/ 126 h 189"/>
              <a:gd name="T48" fmla="*/ 185 w 413"/>
              <a:gd name="T49" fmla="*/ 126 h 189"/>
              <a:gd name="T50" fmla="*/ 276 w 413"/>
              <a:gd name="T51" fmla="*/ 90 h 189"/>
              <a:gd name="T52" fmla="*/ 326 w 413"/>
              <a:gd name="T53" fmla="*/ 102 h 189"/>
              <a:gd name="T54" fmla="*/ 370 w 413"/>
              <a:gd name="T55" fmla="*/ 118 h 189"/>
              <a:gd name="T56" fmla="*/ 396 w 413"/>
              <a:gd name="T57" fmla="*/ 75 h 189"/>
              <a:gd name="T58" fmla="*/ 122 w 413"/>
              <a:gd name="T59" fmla="*/ 159 h 189"/>
              <a:gd name="T60" fmla="*/ 145 w 413"/>
              <a:gd name="T61" fmla="*/ 152 h 189"/>
              <a:gd name="T62" fmla="*/ 175 w 413"/>
              <a:gd name="T63" fmla="*/ 144 h 189"/>
              <a:gd name="T64" fmla="*/ 209 w 413"/>
              <a:gd name="T65" fmla="*/ 139 h 189"/>
              <a:gd name="T66" fmla="*/ 258 w 413"/>
              <a:gd name="T67" fmla="*/ 139 h 189"/>
              <a:gd name="T68" fmla="*/ 283 w 413"/>
              <a:gd name="T69" fmla="*/ 157 h 189"/>
              <a:gd name="T70" fmla="*/ 303 w 413"/>
              <a:gd name="T71" fmla="*/ 145 h 189"/>
              <a:gd name="T72" fmla="*/ 343 w 413"/>
              <a:gd name="T73" fmla="*/ 149 h 189"/>
              <a:gd name="T74" fmla="*/ 386 w 413"/>
              <a:gd name="T75" fmla="*/ 165 h 189"/>
              <a:gd name="T76" fmla="*/ 118 w 413"/>
              <a:gd name="T77" fmla="*/ 175 h 189"/>
              <a:gd name="T78" fmla="*/ 142 w 413"/>
              <a:gd name="T79" fmla="*/ 186 h 189"/>
              <a:gd name="T80" fmla="*/ 147 w 413"/>
              <a:gd name="T81" fmla="*/ 178 h 189"/>
              <a:gd name="T82" fmla="*/ 163 w 413"/>
              <a:gd name="T83" fmla="*/ 186 h 189"/>
              <a:gd name="T84" fmla="*/ 182 w 413"/>
              <a:gd name="T85" fmla="*/ 186 h 189"/>
              <a:gd name="T86" fmla="*/ 196 w 413"/>
              <a:gd name="T87" fmla="*/ 180 h 189"/>
              <a:gd name="T88" fmla="*/ 206 w 413"/>
              <a:gd name="T89" fmla="*/ 186 h 189"/>
              <a:gd name="T90" fmla="*/ 213 w 413"/>
              <a:gd name="T91" fmla="*/ 186 h 189"/>
              <a:gd name="T92" fmla="*/ 224 w 413"/>
              <a:gd name="T93" fmla="*/ 186 h 189"/>
              <a:gd name="T94" fmla="*/ 236 w 413"/>
              <a:gd name="T95" fmla="*/ 183 h 189"/>
              <a:gd name="T96" fmla="*/ 255 w 413"/>
              <a:gd name="T97" fmla="*/ 186 h 189"/>
              <a:gd name="T98" fmla="*/ 273 w 413"/>
              <a:gd name="T99" fmla="*/ 175 h 189"/>
              <a:gd name="T100" fmla="*/ 281 w 413"/>
              <a:gd name="T101" fmla="*/ 183 h 189"/>
              <a:gd name="T102" fmla="*/ 299 w 413"/>
              <a:gd name="T103" fmla="*/ 175 h 189"/>
              <a:gd name="T104" fmla="*/ 306 w 413"/>
              <a:gd name="T105" fmla="*/ 186 h 189"/>
              <a:gd name="T106" fmla="*/ 317 w 413"/>
              <a:gd name="T107" fmla="*/ 178 h 189"/>
              <a:gd name="T108" fmla="*/ 325 w 413"/>
              <a:gd name="T109" fmla="*/ 182 h 189"/>
              <a:gd name="T110" fmla="*/ 349 w 413"/>
              <a:gd name="T111" fmla="*/ 175 h 189"/>
              <a:gd name="T112" fmla="*/ 359 w 413"/>
              <a:gd name="T113" fmla="*/ 178 h 189"/>
              <a:gd name="T114" fmla="*/ 368 w 413"/>
              <a:gd name="T115" fmla="*/ 183 h 189"/>
              <a:gd name="T116" fmla="*/ 375 w 413"/>
              <a:gd name="T117" fmla="*/ 184 h 189"/>
              <a:gd name="T118" fmla="*/ 390 w 413"/>
              <a:gd name="T119" fmla="*/ 181 h 189"/>
              <a:gd name="T120" fmla="*/ 413 w 413"/>
              <a:gd name="T121" fmla="*/ 181 h 189"/>
              <a:gd name="T122" fmla="*/ 58 w 413"/>
              <a:gd name="T123" fmla="*/ 77 h 189"/>
              <a:gd name="T124" fmla="*/ 188 w 413"/>
              <a:gd name="T125" fmla="*/ 7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3" h="189">
                <a:moveTo>
                  <a:pt x="272" y="49"/>
                </a:moveTo>
                <a:cubicBezTo>
                  <a:pt x="262" y="49"/>
                  <a:pt x="262" y="49"/>
                  <a:pt x="262" y="49"/>
                </a:cubicBezTo>
                <a:cubicBezTo>
                  <a:pt x="261" y="46"/>
                  <a:pt x="261" y="46"/>
                  <a:pt x="261" y="46"/>
                </a:cubicBezTo>
                <a:cubicBezTo>
                  <a:pt x="260" y="49"/>
                  <a:pt x="260" y="49"/>
                  <a:pt x="260" y="49"/>
                </a:cubicBezTo>
                <a:cubicBezTo>
                  <a:pt x="260" y="49"/>
                  <a:pt x="260" y="49"/>
                  <a:pt x="260" y="49"/>
                </a:cubicBezTo>
                <a:cubicBezTo>
                  <a:pt x="259" y="46"/>
                  <a:pt x="259" y="46"/>
                  <a:pt x="259" y="46"/>
                </a:cubicBezTo>
                <a:cubicBezTo>
                  <a:pt x="258" y="49"/>
                  <a:pt x="258" y="49"/>
                  <a:pt x="258" y="49"/>
                </a:cubicBezTo>
                <a:cubicBezTo>
                  <a:pt x="258" y="49"/>
                  <a:pt x="258" y="49"/>
                  <a:pt x="258" y="49"/>
                </a:cubicBezTo>
                <a:cubicBezTo>
                  <a:pt x="257" y="46"/>
                  <a:pt x="257" y="46"/>
                  <a:pt x="257" y="46"/>
                </a:cubicBezTo>
                <a:cubicBezTo>
                  <a:pt x="256" y="49"/>
                  <a:pt x="256" y="49"/>
                  <a:pt x="256" y="49"/>
                </a:cubicBezTo>
                <a:cubicBezTo>
                  <a:pt x="249" y="49"/>
                  <a:pt x="249" y="49"/>
                  <a:pt x="249" y="49"/>
                </a:cubicBezTo>
                <a:cubicBezTo>
                  <a:pt x="249" y="49"/>
                  <a:pt x="252" y="47"/>
                  <a:pt x="254" y="43"/>
                </a:cubicBezTo>
                <a:cubicBezTo>
                  <a:pt x="255" y="43"/>
                  <a:pt x="256" y="43"/>
                  <a:pt x="256" y="43"/>
                </a:cubicBezTo>
                <a:cubicBezTo>
                  <a:pt x="260" y="43"/>
                  <a:pt x="266" y="45"/>
                  <a:pt x="266" y="45"/>
                </a:cubicBezTo>
                <a:cubicBezTo>
                  <a:pt x="266" y="45"/>
                  <a:pt x="262" y="41"/>
                  <a:pt x="257" y="40"/>
                </a:cubicBezTo>
                <a:cubicBezTo>
                  <a:pt x="256" y="40"/>
                  <a:pt x="255" y="40"/>
                  <a:pt x="254" y="39"/>
                </a:cubicBezTo>
                <a:cubicBezTo>
                  <a:pt x="255" y="38"/>
                  <a:pt x="254" y="36"/>
                  <a:pt x="254" y="36"/>
                </a:cubicBezTo>
                <a:cubicBezTo>
                  <a:pt x="254" y="36"/>
                  <a:pt x="260" y="38"/>
                  <a:pt x="264" y="40"/>
                </a:cubicBezTo>
                <a:cubicBezTo>
                  <a:pt x="270" y="44"/>
                  <a:pt x="272" y="49"/>
                  <a:pt x="272" y="49"/>
                </a:cubicBezTo>
                <a:moveTo>
                  <a:pt x="229" y="32"/>
                </a:moveTo>
                <a:cubicBezTo>
                  <a:pt x="230" y="33"/>
                  <a:pt x="231" y="33"/>
                  <a:pt x="232" y="34"/>
                </a:cubicBezTo>
                <a:cubicBezTo>
                  <a:pt x="233" y="32"/>
                  <a:pt x="233" y="30"/>
                  <a:pt x="233" y="30"/>
                </a:cubicBezTo>
                <a:cubicBezTo>
                  <a:pt x="233" y="30"/>
                  <a:pt x="230" y="28"/>
                  <a:pt x="229" y="27"/>
                </a:cubicBezTo>
                <a:cubicBezTo>
                  <a:pt x="229" y="27"/>
                  <a:pt x="228" y="26"/>
                  <a:pt x="228" y="26"/>
                </a:cubicBezTo>
                <a:cubicBezTo>
                  <a:pt x="224" y="28"/>
                  <a:pt x="224" y="28"/>
                  <a:pt x="224" y="28"/>
                </a:cubicBezTo>
                <a:cubicBezTo>
                  <a:pt x="226" y="24"/>
                  <a:pt x="226" y="24"/>
                  <a:pt x="226" y="24"/>
                </a:cubicBezTo>
                <a:cubicBezTo>
                  <a:pt x="226" y="24"/>
                  <a:pt x="225" y="24"/>
                  <a:pt x="225" y="24"/>
                </a:cubicBezTo>
                <a:cubicBezTo>
                  <a:pt x="222" y="26"/>
                  <a:pt x="222" y="26"/>
                  <a:pt x="222" y="26"/>
                </a:cubicBezTo>
                <a:cubicBezTo>
                  <a:pt x="223" y="22"/>
                  <a:pt x="223" y="22"/>
                  <a:pt x="223" y="22"/>
                </a:cubicBezTo>
                <a:cubicBezTo>
                  <a:pt x="223" y="22"/>
                  <a:pt x="223" y="22"/>
                  <a:pt x="223" y="22"/>
                </a:cubicBezTo>
                <a:cubicBezTo>
                  <a:pt x="220" y="24"/>
                  <a:pt x="220" y="24"/>
                  <a:pt x="220" y="24"/>
                </a:cubicBezTo>
                <a:cubicBezTo>
                  <a:pt x="221" y="20"/>
                  <a:pt x="221" y="20"/>
                  <a:pt x="221" y="20"/>
                </a:cubicBezTo>
                <a:cubicBezTo>
                  <a:pt x="220" y="19"/>
                  <a:pt x="219" y="19"/>
                  <a:pt x="218" y="18"/>
                </a:cubicBezTo>
                <a:cubicBezTo>
                  <a:pt x="217" y="18"/>
                  <a:pt x="217" y="17"/>
                  <a:pt x="216" y="17"/>
                </a:cubicBezTo>
                <a:cubicBezTo>
                  <a:pt x="213" y="19"/>
                  <a:pt x="213" y="19"/>
                  <a:pt x="213" y="19"/>
                </a:cubicBezTo>
                <a:cubicBezTo>
                  <a:pt x="214" y="15"/>
                  <a:pt x="214" y="15"/>
                  <a:pt x="214" y="15"/>
                </a:cubicBezTo>
                <a:cubicBezTo>
                  <a:pt x="214" y="15"/>
                  <a:pt x="214" y="15"/>
                  <a:pt x="214" y="15"/>
                </a:cubicBezTo>
                <a:cubicBezTo>
                  <a:pt x="211" y="18"/>
                  <a:pt x="211" y="18"/>
                  <a:pt x="211" y="18"/>
                </a:cubicBezTo>
                <a:cubicBezTo>
                  <a:pt x="211" y="14"/>
                  <a:pt x="211" y="14"/>
                  <a:pt x="211" y="14"/>
                </a:cubicBezTo>
                <a:cubicBezTo>
                  <a:pt x="211" y="14"/>
                  <a:pt x="211" y="14"/>
                  <a:pt x="211" y="14"/>
                </a:cubicBezTo>
                <a:cubicBezTo>
                  <a:pt x="208" y="17"/>
                  <a:pt x="208" y="17"/>
                  <a:pt x="208" y="17"/>
                </a:cubicBezTo>
                <a:cubicBezTo>
                  <a:pt x="208" y="13"/>
                  <a:pt x="208" y="13"/>
                  <a:pt x="208" y="13"/>
                </a:cubicBezTo>
                <a:cubicBezTo>
                  <a:pt x="202" y="10"/>
                  <a:pt x="197" y="8"/>
                  <a:pt x="197" y="8"/>
                </a:cubicBezTo>
                <a:cubicBezTo>
                  <a:pt x="197" y="8"/>
                  <a:pt x="202" y="11"/>
                  <a:pt x="211" y="22"/>
                </a:cubicBezTo>
                <a:cubicBezTo>
                  <a:pt x="215" y="21"/>
                  <a:pt x="215" y="21"/>
                  <a:pt x="215" y="21"/>
                </a:cubicBezTo>
                <a:cubicBezTo>
                  <a:pt x="213" y="24"/>
                  <a:pt x="213" y="24"/>
                  <a:pt x="213" y="24"/>
                </a:cubicBezTo>
                <a:cubicBezTo>
                  <a:pt x="213" y="25"/>
                  <a:pt x="213" y="25"/>
                  <a:pt x="213" y="25"/>
                </a:cubicBezTo>
                <a:cubicBezTo>
                  <a:pt x="216" y="23"/>
                  <a:pt x="216" y="23"/>
                  <a:pt x="216" y="23"/>
                </a:cubicBezTo>
                <a:cubicBezTo>
                  <a:pt x="214" y="27"/>
                  <a:pt x="214" y="27"/>
                  <a:pt x="214" y="27"/>
                </a:cubicBezTo>
                <a:cubicBezTo>
                  <a:pt x="214" y="27"/>
                  <a:pt x="214" y="27"/>
                  <a:pt x="214" y="27"/>
                </a:cubicBezTo>
                <a:cubicBezTo>
                  <a:pt x="218" y="26"/>
                  <a:pt x="218" y="26"/>
                  <a:pt x="218" y="26"/>
                </a:cubicBezTo>
                <a:cubicBezTo>
                  <a:pt x="216" y="29"/>
                  <a:pt x="216" y="29"/>
                  <a:pt x="216" y="29"/>
                </a:cubicBezTo>
                <a:cubicBezTo>
                  <a:pt x="225" y="39"/>
                  <a:pt x="234" y="41"/>
                  <a:pt x="234" y="41"/>
                </a:cubicBezTo>
                <a:cubicBezTo>
                  <a:pt x="234" y="41"/>
                  <a:pt x="233" y="40"/>
                  <a:pt x="232" y="39"/>
                </a:cubicBezTo>
                <a:cubicBezTo>
                  <a:pt x="231" y="38"/>
                  <a:pt x="229" y="36"/>
                  <a:pt x="227" y="35"/>
                </a:cubicBezTo>
                <a:cubicBezTo>
                  <a:pt x="223" y="32"/>
                  <a:pt x="220" y="26"/>
                  <a:pt x="220" y="26"/>
                </a:cubicBezTo>
                <a:cubicBezTo>
                  <a:pt x="220" y="26"/>
                  <a:pt x="225" y="31"/>
                  <a:pt x="229" y="32"/>
                </a:cubicBezTo>
                <a:moveTo>
                  <a:pt x="173" y="18"/>
                </a:moveTo>
                <a:cubicBezTo>
                  <a:pt x="173" y="18"/>
                  <a:pt x="173" y="18"/>
                  <a:pt x="173" y="18"/>
                </a:cubicBezTo>
                <a:cubicBezTo>
                  <a:pt x="173" y="18"/>
                  <a:pt x="173" y="18"/>
                  <a:pt x="173" y="18"/>
                </a:cubicBezTo>
                <a:moveTo>
                  <a:pt x="185" y="34"/>
                </a:moveTo>
                <a:cubicBezTo>
                  <a:pt x="182" y="33"/>
                  <a:pt x="179" y="31"/>
                  <a:pt x="179" y="31"/>
                </a:cubicBezTo>
                <a:cubicBezTo>
                  <a:pt x="179" y="31"/>
                  <a:pt x="181" y="33"/>
                  <a:pt x="184" y="35"/>
                </a:cubicBezTo>
                <a:cubicBezTo>
                  <a:pt x="184" y="36"/>
                  <a:pt x="184" y="37"/>
                  <a:pt x="184" y="37"/>
                </a:cubicBezTo>
                <a:cubicBezTo>
                  <a:pt x="184" y="37"/>
                  <a:pt x="181" y="35"/>
                  <a:pt x="179" y="32"/>
                </a:cubicBezTo>
                <a:cubicBezTo>
                  <a:pt x="175" y="29"/>
                  <a:pt x="171" y="25"/>
                  <a:pt x="171" y="25"/>
                </a:cubicBezTo>
                <a:cubicBezTo>
                  <a:pt x="171" y="25"/>
                  <a:pt x="173" y="26"/>
                  <a:pt x="176" y="27"/>
                </a:cubicBezTo>
                <a:cubicBezTo>
                  <a:pt x="176" y="29"/>
                  <a:pt x="176" y="29"/>
                  <a:pt x="176" y="29"/>
                </a:cubicBezTo>
                <a:cubicBezTo>
                  <a:pt x="177" y="28"/>
                  <a:pt x="177" y="28"/>
                  <a:pt x="177" y="28"/>
                </a:cubicBezTo>
                <a:cubicBezTo>
                  <a:pt x="177" y="28"/>
                  <a:pt x="177" y="28"/>
                  <a:pt x="177" y="28"/>
                </a:cubicBezTo>
                <a:cubicBezTo>
                  <a:pt x="177" y="30"/>
                  <a:pt x="177" y="30"/>
                  <a:pt x="177" y="30"/>
                </a:cubicBezTo>
                <a:cubicBezTo>
                  <a:pt x="179" y="29"/>
                  <a:pt x="179" y="29"/>
                  <a:pt x="179" y="29"/>
                </a:cubicBezTo>
                <a:cubicBezTo>
                  <a:pt x="179" y="29"/>
                  <a:pt x="179" y="29"/>
                  <a:pt x="179" y="29"/>
                </a:cubicBezTo>
                <a:cubicBezTo>
                  <a:pt x="179" y="31"/>
                  <a:pt x="179" y="31"/>
                  <a:pt x="179" y="31"/>
                </a:cubicBezTo>
                <a:cubicBezTo>
                  <a:pt x="180" y="29"/>
                  <a:pt x="180" y="29"/>
                  <a:pt x="180" y="29"/>
                </a:cubicBezTo>
                <a:cubicBezTo>
                  <a:pt x="184" y="32"/>
                  <a:pt x="186" y="33"/>
                  <a:pt x="186" y="33"/>
                </a:cubicBezTo>
                <a:cubicBezTo>
                  <a:pt x="186" y="33"/>
                  <a:pt x="185" y="33"/>
                  <a:pt x="185" y="34"/>
                </a:cubicBezTo>
                <a:moveTo>
                  <a:pt x="128" y="25"/>
                </a:moveTo>
                <a:cubicBezTo>
                  <a:pt x="128" y="24"/>
                  <a:pt x="129" y="23"/>
                  <a:pt x="129" y="23"/>
                </a:cubicBezTo>
                <a:cubicBezTo>
                  <a:pt x="129" y="23"/>
                  <a:pt x="128" y="23"/>
                  <a:pt x="127" y="23"/>
                </a:cubicBezTo>
                <a:cubicBezTo>
                  <a:pt x="127" y="25"/>
                  <a:pt x="127" y="25"/>
                  <a:pt x="127" y="25"/>
                </a:cubicBezTo>
                <a:cubicBezTo>
                  <a:pt x="126" y="24"/>
                  <a:pt x="126" y="24"/>
                  <a:pt x="126" y="24"/>
                </a:cubicBezTo>
                <a:cubicBezTo>
                  <a:pt x="126" y="24"/>
                  <a:pt x="126" y="24"/>
                  <a:pt x="126" y="24"/>
                </a:cubicBezTo>
                <a:cubicBezTo>
                  <a:pt x="126" y="25"/>
                  <a:pt x="126" y="25"/>
                  <a:pt x="126" y="25"/>
                </a:cubicBezTo>
                <a:cubicBezTo>
                  <a:pt x="125" y="24"/>
                  <a:pt x="125" y="24"/>
                  <a:pt x="125" y="24"/>
                </a:cubicBezTo>
                <a:cubicBezTo>
                  <a:pt x="125" y="24"/>
                  <a:pt x="125" y="24"/>
                  <a:pt x="125" y="24"/>
                </a:cubicBezTo>
                <a:cubicBezTo>
                  <a:pt x="125" y="25"/>
                  <a:pt x="125" y="25"/>
                  <a:pt x="125" y="25"/>
                </a:cubicBezTo>
                <a:cubicBezTo>
                  <a:pt x="124" y="25"/>
                  <a:pt x="124" y="25"/>
                  <a:pt x="124" y="25"/>
                </a:cubicBezTo>
                <a:cubicBezTo>
                  <a:pt x="124" y="25"/>
                  <a:pt x="124" y="25"/>
                  <a:pt x="123" y="25"/>
                </a:cubicBezTo>
                <a:cubicBezTo>
                  <a:pt x="121" y="25"/>
                  <a:pt x="119" y="26"/>
                  <a:pt x="119" y="26"/>
                </a:cubicBezTo>
                <a:cubicBezTo>
                  <a:pt x="121" y="27"/>
                  <a:pt x="121" y="27"/>
                  <a:pt x="121" y="27"/>
                </a:cubicBezTo>
                <a:cubicBezTo>
                  <a:pt x="122" y="26"/>
                  <a:pt x="122" y="26"/>
                  <a:pt x="122" y="26"/>
                </a:cubicBezTo>
                <a:cubicBezTo>
                  <a:pt x="122" y="27"/>
                  <a:pt x="122" y="27"/>
                  <a:pt x="122" y="27"/>
                </a:cubicBezTo>
                <a:cubicBezTo>
                  <a:pt x="122" y="27"/>
                  <a:pt x="122" y="27"/>
                  <a:pt x="122" y="27"/>
                </a:cubicBezTo>
                <a:cubicBezTo>
                  <a:pt x="123" y="26"/>
                  <a:pt x="123" y="26"/>
                  <a:pt x="123" y="26"/>
                </a:cubicBezTo>
                <a:cubicBezTo>
                  <a:pt x="124" y="27"/>
                  <a:pt x="124" y="27"/>
                  <a:pt x="124" y="27"/>
                </a:cubicBezTo>
                <a:cubicBezTo>
                  <a:pt x="124" y="27"/>
                  <a:pt x="124" y="27"/>
                  <a:pt x="124" y="27"/>
                </a:cubicBezTo>
                <a:cubicBezTo>
                  <a:pt x="124" y="26"/>
                  <a:pt x="124" y="26"/>
                  <a:pt x="124" y="26"/>
                </a:cubicBezTo>
                <a:cubicBezTo>
                  <a:pt x="125" y="27"/>
                  <a:pt x="125" y="27"/>
                  <a:pt x="125" y="27"/>
                </a:cubicBezTo>
                <a:cubicBezTo>
                  <a:pt x="129" y="28"/>
                  <a:pt x="129" y="28"/>
                  <a:pt x="129" y="28"/>
                </a:cubicBezTo>
                <a:cubicBezTo>
                  <a:pt x="129" y="28"/>
                  <a:pt x="129" y="27"/>
                  <a:pt x="128" y="26"/>
                </a:cubicBezTo>
                <a:cubicBezTo>
                  <a:pt x="126" y="26"/>
                  <a:pt x="124" y="26"/>
                  <a:pt x="124" y="26"/>
                </a:cubicBezTo>
                <a:cubicBezTo>
                  <a:pt x="124" y="26"/>
                  <a:pt x="127" y="25"/>
                  <a:pt x="128" y="25"/>
                </a:cubicBezTo>
                <a:moveTo>
                  <a:pt x="137" y="32"/>
                </a:moveTo>
                <a:cubicBezTo>
                  <a:pt x="137" y="32"/>
                  <a:pt x="136" y="32"/>
                  <a:pt x="136" y="32"/>
                </a:cubicBezTo>
                <a:cubicBezTo>
                  <a:pt x="136" y="32"/>
                  <a:pt x="137" y="32"/>
                  <a:pt x="137" y="32"/>
                </a:cubicBezTo>
                <a:moveTo>
                  <a:pt x="133" y="38"/>
                </a:moveTo>
                <a:cubicBezTo>
                  <a:pt x="128" y="36"/>
                  <a:pt x="126" y="36"/>
                  <a:pt x="126" y="36"/>
                </a:cubicBezTo>
                <a:cubicBezTo>
                  <a:pt x="126" y="36"/>
                  <a:pt x="128" y="37"/>
                  <a:pt x="130" y="38"/>
                </a:cubicBezTo>
                <a:cubicBezTo>
                  <a:pt x="131" y="37"/>
                  <a:pt x="131" y="37"/>
                  <a:pt x="131" y="37"/>
                </a:cubicBezTo>
                <a:cubicBezTo>
                  <a:pt x="131" y="38"/>
                  <a:pt x="131" y="38"/>
                  <a:pt x="131" y="38"/>
                </a:cubicBezTo>
                <a:cubicBezTo>
                  <a:pt x="131" y="38"/>
                  <a:pt x="131" y="38"/>
                  <a:pt x="131" y="39"/>
                </a:cubicBezTo>
                <a:cubicBezTo>
                  <a:pt x="132" y="38"/>
                  <a:pt x="132" y="38"/>
                  <a:pt x="132" y="38"/>
                </a:cubicBezTo>
                <a:cubicBezTo>
                  <a:pt x="132" y="39"/>
                  <a:pt x="132" y="39"/>
                  <a:pt x="132" y="39"/>
                </a:cubicBezTo>
                <a:cubicBezTo>
                  <a:pt x="132" y="39"/>
                  <a:pt x="132" y="39"/>
                  <a:pt x="132" y="39"/>
                </a:cubicBezTo>
                <a:cubicBezTo>
                  <a:pt x="133" y="38"/>
                  <a:pt x="133" y="38"/>
                  <a:pt x="133" y="38"/>
                </a:cubicBezTo>
                <a:cubicBezTo>
                  <a:pt x="133" y="40"/>
                  <a:pt x="133" y="40"/>
                  <a:pt x="133" y="40"/>
                </a:cubicBezTo>
                <a:cubicBezTo>
                  <a:pt x="134" y="40"/>
                  <a:pt x="135" y="40"/>
                  <a:pt x="135" y="41"/>
                </a:cubicBezTo>
                <a:cubicBezTo>
                  <a:pt x="138" y="42"/>
                  <a:pt x="139" y="43"/>
                  <a:pt x="139" y="43"/>
                </a:cubicBezTo>
                <a:cubicBezTo>
                  <a:pt x="139" y="43"/>
                  <a:pt x="139" y="42"/>
                  <a:pt x="139" y="41"/>
                </a:cubicBezTo>
                <a:cubicBezTo>
                  <a:pt x="138" y="41"/>
                  <a:pt x="138" y="41"/>
                  <a:pt x="138" y="41"/>
                </a:cubicBezTo>
                <a:cubicBezTo>
                  <a:pt x="136" y="40"/>
                  <a:pt x="134" y="39"/>
                  <a:pt x="134" y="39"/>
                </a:cubicBezTo>
                <a:cubicBezTo>
                  <a:pt x="134" y="39"/>
                  <a:pt x="135" y="39"/>
                  <a:pt x="138" y="39"/>
                </a:cubicBezTo>
                <a:cubicBezTo>
                  <a:pt x="138" y="39"/>
                  <a:pt x="139" y="40"/>
                  <a:pt x="139" y="40"/>
                </a:cubicBezTo>
                <a:cubicBezTo>
                  <a:pt x="139" y="39"/>
                  <a:pt x="140" y="39"/>
                  <a:pt x="140" y="39"/>
                </a:cubicBezTo>
                <a:cubicBezTo>
                  <a:pt x="140" y="39"/>
                  <a:pt x="138" y="39"/>
                  <a:pt x="133" y="38"/>
                </a:cubicBezTo>
                <a:moveTo>
                  <a:pt x="162" y="29"/>
                </a:moveTo>
                <a:cubicBezTo>
                  <a:pt x="160" y="31"/>
                  <a:pt x="160" y="31"/>
                  <a:pt x="160" y="31"/>
                </a:cubicBezTo>
                <a:cubicBezTo>
                  <a:pt x="160" y="28"/>
                  <a:pt x="160" y="28"/>
                  <a:pt x="160" y="28"/>
                </a:cubicBezTo>
                <a:cubicBezTo>
                  <a:pt x="160" y="28"/>
                  <a:pt x="160" y="28"/>
                  <a:pt x="160" y="28"/>
                </a:cubicBezTo>
                <a:cubicBezTo>
                  <a:pt x="158" y="30"/>
                  <a:pt x="158" y="30"/>
                  <a:pt x="158" y="30"/>
                </a:cubicBezTo>
                <a:cubicBezTo>
                  <a:pt x="159" y="27"/>
                  <a:pt x="159" y="27"/>
                  <a:pt x="159" y="27"/>
                </a:cubicBezTo>
                <a:cubicBezTo>
                  <a:pt x="159" y="27"/>
                  <a:pt x="159" y="27"/>
                  <a:pt x="159" y="27"/>
                </a:cubicBezTo>
                <a:cubicBezTo>
                  <a:pt x="156" y="29"/>
                  <a:pt x="156" y="29"/>
                  <a:pt x="156" y="29"/>
                </a:cubicBezTo>
                <a:cubicBezTo>
                  <a:pt x="157" y="26"/>
                  <a:pt x="157" y="26"/>
                  <a:pt x="157" y="26"/>
                </a:cubicBezTo>
                <a:cubicBezTo>
                  <a:pt x="156" y="26"/>
                  <a:pt x="155" y="25"/>
                  <a:pt x="155" y="25"/>
                </a:cubicBezTo>
                <a:cubicBezTo>
                  <a:pt x="155" y="25"/>
                  <a:pt x="155" y="27"/>
                  <a:pt x="155" y="29"/>
                </a:cubicBezTo>
                <a:cubicBezTo>
                  <a:pt x="155" y="29"/>
                  <a:pt x="156" y="30"/>
                  <a:pt x="157" y="30"/>
                </a:cubicBezTo>
                <a:cubicBezTo>
                  <a:pt x="160" y="32"/>
                  <a:pt x="164" y="33"/>
                  <a:pt x="164" y="33"/>
                </a:cubicBezTo>
                <a:cubicBezTo>
                  <a:pt x="164" y="33"/>
                  <a:pt x="160" y="33"/>
                  <a:pt x="156" y="31"/>
                </a:cubicBezTo>
                <a:cubicBezTo>
                  <a:pt x="155" y="31"/>
                  <a:pt x="155" y="31"/>
                  <a:pt x="154" y="31"/>
                </a:cubicBezTo>
                <a:cubicBezTo>
                  <a:pt x="154" y="32"/>
                  <a:pt x="152" y="33"/>
                  <a:pt x="152" y="33"/>
                </a:cubicBezTo>
                <a:cubicBezTo>
                  <a:pt x="152" y="33"/>
                  <a:pt x="156" y="33"/>
                  <a:pt x="161" y="35"/>
                </a:cubicBezTo>
                <a:cubicBezTo>
                  <a:pt x="161" y="35"/>
                  <a:pt x="161" y="35"/>
                  <a:pt x="161" y="35"/>
                </a:cubicBezTo>
                <a:cubicBezTo>
                  <a:pt x="163" y="33"/>
                  <a:pt x="163" y="33"/>
                  <a:pt x="163" y="33"/>
                </a:cubicBezTo>
                <a:cubicBezTo>
                  <a:pt x="163" y="36"/>
                  <a:pt x="163" y="36"/>
                  <a:pt x="163" y="36"/>
                </a:cubicBezTo>
                <a:cubicBezTo>
                  <a:pt x="163" y="36"/>
                  <a:pt x="163" y="36"/>
                  <a:pt x="163" y="36"/>
                </a:cubicBezTo>
                <a:cubicBezTo>
                  <a:pt x="165" y="34"/>
                  <a:pt x="165" y="34"/>
                  <a:pt x="165" y="34"/>
                </a:cubicBezTo>
                <a:cubicBezTo>
                  <a:pt x="165" y="36"/>
                  <a:pt x="165" y="36"/>
                  <a:pt x="165" y="36"/>
                </a:cubicBezTo>
                <a:cubicBezTo>
                  <a:pt x="165" y="36"/>
                  <a:pt x="165" y="36"/>
                  <a:pt x="165" y="36"/>
                </a:cubicBezTo>
                <a:cubicBezTo>
                  <a:pt x="166" y="34"/>
                  <a:pt x="166" y="34"/>
                  <a:pt x="166" y="34"/>
                </a:cubicBezTo>
                <a:cubicBezTo>
                  <a:pt x="166" y="37"/>
                  <a:pt x="166" y="37"/>
                  <a:pt x="166" y="37"/>
                </a:cubicBezTo>
                <a:cubicBezTo>
                  <a:pt x="170" y="38"/>
                  <a:pt x="172" y="39"/>
                  <a:pt x="172" y="39"/>
                </a:cubicBezTo>
                <a:cubicBezTo>
                  <a:pt x="172" y="39"/>
                  <a:pt x="165" y="32"/>
                  <a:pt x="162" y="29"/>
                </a:cubicBezTo>
                <a:moveTo>
                  <a:pt x="207" y="33"/>
                </a:moveTo>
                <a:cubicBezTo>
                  <a:pt x="207" y="33"/>
                  <a:pt x="204" y="31"/>
                  <a:pt x="201" y="30"/>
                </a:cubicBezTo>
                <a:cubicBezTo>
                  <a:pt x="201" y="28"/>
                  <a:pt x="201" y="28"/>
                  <a:pt x="201" y="28"/>
                </a:cubicBezTo>
                <a:cubicBezTo>
                  <a:pt x="200" y="29"/>
                  <a:pt x="200" y="29"/>
                  <a:pt x="200" y="29"/>
                </a:cubicBezTo>
                <a:cubicBezTo>
                  <a:pt x="200" y="29"/>
                  <a:pt x="200" y="29"/>
                  <a:pt x="200" y="29"/>
                </a:cubicBezTo>
                <a:cubicBezTo>
                  <a:pt x="200" y="28"/>
                  <a:pt x="200" y="28"/>
                  <a:pt x="200" y="28"/>
                </a:cubicBezTo>
                <a:cubicBezTo>
                  <a:pt x="198" y="28"/>
                  <a:pt x="198" y="28"/>
                  <a:pt x="198" y="28"/>
                </a:cubicBezTo>
                <a:cubicBezTo>
                  <a:pt x="198" y="28"/>
                  <a:pt x="198" y="28"/>
                  <a:pt x="198" y="28"/>
                </a:cubicBezTo>
                <a:cubicBezTo>
                  <a:pt x="198" y="27"/>
                  <a:pt x="198" y="27"/>
                  <a:pt x="198" y="27"/>
                </a:cubicBezTo>
                <a:cubicBezTo>
                  <a:pt x="197" y="28"/>
                  <a:pt x="197" y="28"/>
                  <a:pt x="197" y="28"/>
                </a:cubicBezTo>
                <a:cubicBezTo>
                  <a:pt x="197" y="28"/>
                  <a:pt x="197" y="28"/>
                  <a:pt x="197" y="28"/>
                </a:cubicBezTo>
                <a:cubicBezTo>
                  <a:pt x="195" y="27"/>
                  <a:pt x="189" y="24"/>
                  <a:pt x="189" y="24"/>
                </a:cubicBezTo>
                <a:cubicBezTo>
                  <a:pt x="189" y="24"/>
                  <a:pt x="190" y="23"/>
                  <a:pt x="191" y="22"/>
                </a:cubicBezTo>
                <a:cubicBezTo>
                  <a:pt x="191" y="22"/>
                  <a:pt x="192" y="23"/>
                  <a:pt x="193" y="24"/>
                </a:cubicBezTo>
                <a:cubicBezTo>
                  <a:pt x="196" y="26"/>
                  <a:pt x="200" y="26"/>
                  <a:pt x="200" y="26"/>
                </a:cubicBezTo>
                <a:cubicBezTo>
                  <a:pt x="200" y="26"/>
                  <a:pt x="197" y="25"/>
                  <a:pt x="196" y="24"/>
                </a:cubicBezTo>
                <a:cubicBezTo>
                  <a:pt x="194" y="23"/>
                  <a:pt x="193" y="21"/>
                  <a:pt x="192" y="20"/>
                </a:cubicBezTo>
                <a:cubicBezTo>
                  <a:pt x="192" y="19"/>
                  <a:pt x="193" y="17"/>
                  <a:pt x="193" y="17"/>
                </a:cubicBezTo>
                <a:cubicBezTo>
                  <a:pt x="193" y="17"/>
                  <a:pt x="193" y="18"/>
                  <a:pt x="194" y="18"/>
                </a:cubicBezTo>
                <a:cubicBezTo>
                  <a:pt x="194" y="20"/>
                  <a:pt x="194" y="20"/>
                  <a:pt x="194" y="20"/>
                </a:cubicBezTo>
                <a:cubicBezTo>
                  <a:pt x="195" y="19"/>
                  <a:pt x="195" y="19"/>
                  <a:pt x="195" y="19"/>
                </a:cubicBezTo>
                <a:cubicBezTo>
                  <a:pt x="195" y="21"/>
                  <a:pt x="195" y="21"/>
                  <a:pt x="195" y="21"/>
                </a:cubicBezTo>
                <a:cubicBezTo>
                  <a:pt x="197" y="21"/>
                  <a:pt x="197" y="21"/>
                  <a:pt x="197" y="21"/>
                </a:cubicBezTo>
                <a:cubicBezTo>
                  <a:pt x="196" y="23"/>
                  <a:pt x="196" y="23"/>
                  <a:pt x="196" y="23"/>
                </a:cubicBezTo>
                <a:cubicBezTo>
                  <a:pt x="198" y="22"/>
                  <a:pt x="198" y="22"/>
                  <a:pt x="198" y="22"/>
                </a:cubicBezTo>
                <a:cubicBezTo>
                  <a:pt x="199" y="23"/>
                  <a:pt x="201" y="25"/>
                  <a:pt x="202" y="27"/>
                </a:cubicBezTo>
                <a:cubicBezTo>
                  <a:pt x="201" y="28"/>
                  <a:pt x="201" y="28"/>
                  <a:pt x="201" y="28"/>
                </a:cubicBezTo>
                <a:cubicBezTo>
                  <a:pt x="203" y="28"/>
                  <a:pt x="203" y="28"/>
                  <a:pt x="203" y="28"/>
                </a:cubicBezTo>
                <a:cubicBezTo>
                  <a:pt x="203" y="28"/>
                  <a:pt x="203" y="28"/>
                  <a:pt x="203" y="28"/>
                </a:cubicBezTo>
                <a:cubicBezTo>
                  <a:pt x="203" y="29"/>
                  <a:pt x="203" y="29"/>
                  <a:pt x="203" y="29"/>
                </a:cubicBezTo>
                <a:cubicBezTo>
                  <a:pt x="204" y="29"/>
                  <a:pt x="204" y="29"/>
                  <a:pt x="204" y="29"/>
                </a:cubicBezTo>
                <a:cubicBezTo>
                  <a:pt x="204" y="29"/>
                  <a:pt x="204" y="29"/>
                  <a:pt x="204" y="29"/>
                </a:cubicBezTo>
                <a:cubicBezTo>
                  <a:pt x="204" y="31"/>
                  <a:pt x="204" y="31"/>
                  <a:pt x="204" y="31"/>
                </a:cubicBezTo>
                <a:cubicBezTo>
                  <a:pt x="205" y="30"/>
                  <a:pt x="205" y="30"/>
                  <a:pt x="205" y="30"/>
                </a:cubicBezTo>
                <a:cubicBezTo>
                  <a:pt x="206" y="32"/>
                  <a:pt x="207" y="33"/>
                  <a:pt x="207" y="33"/>
                </a:cubicBezTo>
                <a:moveTo>
                  <a:pt x="65" y="48"/>
                </a:moveTo>
                <a:cubicBezTo>
                  <a:pt x="65" y="46"/>
                  <a:pt x="66" y="44"/>
                  <a:pt x="68" y="44"/>
                </a:cubicBezTo>
                <a:cubicBezTo>
                  <a:pt x="69" y="44"/>
                  <a:pt x="70" y="45"/>
                  <a:pt x="70" y="46"/>
                </a:cubicBezTo>
                <a:cubicBezTo>
                  <a:pt x="70" y="47"/>
                  <a:pt x="68" y="48"/>
                  <a:pt x="68" y="48"/>
                </a:cubicBezTo>
                <a:cubicBezTo>
                  <a:pt x="68" y="48"/>
                  <a:pt x="71" y="48"/>
                  <a:pt x="71" y="45"/>
                </a:cubicBezTo>
                <a:cubicBezTo>
                  <a:pt x="71" y="44"/>
                  <a:pt x="69" y="42"/>
                  <a:pt x="67" y="42"/>
                </a:cubicBezTo>
                <a:cubicBezTo>
                  <a:pt x="62" y="42"/>
                  <a:pt x="59" y="46"/>
                  <a:pt x="59" y="50"/>
                </a:cubicBezTo>
                <a:cubicBezTo>
                  <a:pt x="59" y="54"/>
                  <a:pt x="67" y="68"/>
                  <a:pt x="104" y="68"/>
                </a:cubicBezTo>
                <a:cubicBezTo>
                  <a:pt x="140" y="68"/>
                  <a:pt x="168" y="57"/>
                  <a:pt x="190" y="57"/>
                </a:cubicBezTo>
                <a:cubicBezTo>
                  <a:pt x="213" y="57"/>
                  <a:pt x="217" y="63"/>
                  <a:pt x="217" y="65"/>
                </a:cubicBezTo>
                <a:cubicBezTo>
                  <a:pt x="217" y="67"/>
                  <a:pt x="216" y="68"/>
                  <a:pt x="214" y="68"/>
                </a:cubicBezTo>
                <a:cubicBezTo>
                  <a:pt x="213" y="68"/>
                  <a:pt x="212" y="67"/>
                  <a:pt x="212" y="66"/>
                </a:cubicBezTo>
                <a:cubicBezTo>
                  <a:pt x="212" y="64"/>
                  <a:pt x="213" y="64"/>
                  <a:pt x="213" y="64"/>
                </a:cubicBezTo>
                <a:cubicBezTo>
                  <a:pt x="213" y="64"/>
                  <a:pt x="211" y="64"/>
                  <a:pt x="211" y="66"/>
                </a:cubicBezTo>
                <a:cubicBezTo>
                  <a:pt x="211" y="67"/>
                  <a:pt x="212" y="68"/>
                  <a:pt x="214" y="68"/>
                </a:cubicBezTo>
                <a:cubicBezTo>
                  <a:pt x="219" y="68"/>
                  <a:pt x="219" y="65"/>
                  <a:pt x="219" y="64"/>
                </a:cubicBezTo>
                <a:cubicBezTo>
                  <a:pt x="219" y="57"/>
                  <a:pt x="205" y="50"/>
                  <a:pt x="185" y="50"/>
                </a:cubicBezTo>
                <a:cubicBezTo>
                  <a:pt x="165" y="50"/>
                  <a:pt x="128" y="60"/>
                  <a:pt x="101" y="60"/>
                </a:cubicBezTo>
                <a:cubicBezTo>
                  <a:pt x="73" y="60"/>
                  <a:pt x="65" y="54"/>
                  <a:pt x="65" y="48"/>
                </a:cubicBezTo>
                <a:moveTo>
                  <a:pt x="304" y="49"/>
                </a:moveTo>
                <a:cubicBezTo>
                  <a:pt x="303" y="48"/>
                  <a:pt x="299" y="40"/>
                  <a:pt x="290" y="40"/>
                </a:cubicBezTo>
                <a:cubicBezTo>
                  <a:pt x="281" y="40"/>
                  <a:pt x="280" y="46"/>
                  <a:pt x="280" y="46"/>
                </a:cubicBezTo>
                <a:cubicBezTo>
                  <a:pt x="280" y="46"/>
                  <a:pt x="280" y="46"/>
                  <a:pt x="279" y="44"/>
                </a:cubicBezTo>
                <a:cubicBezTo>
                  <a:pt x="279" y="44"/>
                  <a:pt x="279" y="44"/>
                  <a:pt x="279" y="44"/>
                </a:cubicBezTo>
                <a:cubicBezTo>
                  <a:pt x="279" y="44"/>
                  <a:pt x="279" y="44"/>
                  <a:pt x="279" y="44"/>
                </a:cubicBezTo>
                <a:cubicBezTo>
                  <a:pt x="279" y="44"/>
                  <a:pt x="279" y="44"/>
                  <a:pt x="279" y="44"/>
                </a:cubicBezTo>
                <a:cubicBezTo>
                  <a:pt x="279" y="44"/>
                  <a:pt x="279" y="44"/>
                  <a:pt x="279" y="44"/>
                </a:cubicBezTo>
                <a:cubicBezTo>
                  <a:pt x="279" y="44"/>
                  <a:pt x="278" y="43"/>
                  <a:pt x="277" y="42"/>
                </a:cubicBezTo>
                <a:cubicBezTo>
                  <a:pt x="276" y="40"/>
                  <a:pt x="275" y="39"/>
                  <a:pt x="275" y="39"/>
                </a:cubicBezTo>
                <a:cubicBezTo>
                  <a:pt x="275" y="39"/>
                  <a:pt x="275" y="39"/>
                  <a:pt x="275" y="39"/>
                </a:cubicBezTo>
                <a:cubicBezTo>
                  <a:pt x="270" y="34"/>
                  <a:pt x="264" y="31"/>
                  <a:pt x="264" y="31"/>
                </a:cubicBezTo>
                <a:cubicBezTo>
                  <a:pt x="264" y="31"/>
                  <a:pt x="264" y="31"/>
                  <a:pt x="264" y="31"/>
                </a:cubicBezTo>
                <a:cubicBezTo>
                  <a:pt x="258" y="28"/>
                  <a:pt x="251" y="27"/>
                  <a:pt x="246" y="27"/>
                </a:cubicBezTo>
                <a:cubicBezTo>
                  <a:pt x="246" y="26"/>
                  <a:pt x="245" y="26"/>
                  <a:pt x="245" y="26"/>
                </a:cubicBezTo>
                <a:cubicBezTo>
                  <a:pt x="237" y="24"/>
                  <a:pt x="230" y="17"/>
                  <a:pt x="224" y="13"/>
                </a:cubicBezTo>
                <a:cubicBezTo>
                  <a:pt x="216" y="7"/>
                  <a:pt x="206" y="3"/>
                  <a:pt x="206" y="3"/>
                </a:cubicBezTo>
                <a:cubicBezTo>
                  <a:pt x="206" y="3"/>
                  <a:pt x="206" y="3"/>
                  <a:pt x="206" y="3"/>
                </a:cubicBezTo>
                <a:cubicBezTo>
                  <a:pt x="197" y="0"/>
                  <a:pt x="190" y="0"/>
                  <a:pt x="187" y="0"/>
                </a:cubicBezTo>
                <a:cubicBezTo>
                  <a:pt x="180" y="0"/>
                  <a:pt x="171" y="5"/>
                  <a:pt x="166" y="9"/>
                </a:cubicBezTo>
                <a:cubicBezTo>
                  <a:pt x="163" y="8"/>
                  <a:pt x="161" y="8"/>
                  <a:pt x="158" y="8"/>
                </a:cubicBezTo>
                <a:cubicBezTo>
                  <a:pt x="155" y="8"/>
                  <a:pt x="151" y="9"/>
                  <a:pt x="146" y="11"/>
                </a:cubicBezTo>
                <a:cubicBezTo>
                  <a:pt x="144" y="11"/>
                  <a:pt x="142" y="12"/>
                  <a:pt x="139" y="13"/>
                </a:cubicBezTo>
                <a:cubicBezTo>
                  <a:pt x="138" y="13"/>
                  <a:pt x="136" y="14"/>
                  <a:pt x="135" y="15"/>
                </a:cubicBezTo>
                <a:cubicBezTo>
                  <a:pt x="128" y="18"/>
                  <a:pt x="122" y="21"/>
                  <a:pt x="120" y="21"/>
                </a:cubicBezTo>
                <a:cubicBezTo>
                  <a:pt x="115" y="23"/>
                  <a:pt x="111" y="24"/>
                  <a:pt x="101" y="27"/>
                </a:cubicBezTo>
                <a:cubicBezTo>
                  <a:pt x="98" y="27"/>
                  <a:pt x="94" y="29"/>
                  <a:pt x="92" y="33"/>
                </a:cubicBezTo>
                <a:cubicBezTo>
                  <a:pt x="91" y="34"/>
                  <a:pt x="89" y="37"/>
                  <a:pt x="87" y="38"/>
                </a:cubicBezTo>
                <a:cubicBezTo>
                  <a:pt x="84" y="40"/>
                  <a:pt x="81" y="42"/>
                  <a:pt x="80" y="42"/>
                </a:cubicBezTo>
                <a:cubicBezTo>
                  <a:pt x="76" y="43"/>
                  <a:pt x="74" y="47"/>
                  <a:pt x="73" y="49"/>
                </a:cubicBezTo>
                <a:cubicBezTo>
                  <a:pt x="78" y="49"/>
                  <a:pt x="78" y="49"/>
                  <a:pt x="78" y="49"/>
                </a:cubicBezTo>
                <a:cubicBezTo>
                  <a:pt x="79" y="47"/>
                  <a:pt x="80" y="44"/>
                  <a:pt x="84" y="44"/>
                </a:cubicBezTo>
                <a:cubicBezTo>
                  <a:pt x="86" y="44"/>
                  <a:pt x="87" y="45"/>
                  <a:pt x="87" y="45"/>
                </a:cubicBezTo>
                <a:cubicBezTo>
                  <a:pt x="87" y="45"/>
                  <a:pt x="86" y="45"/>
                  <a:pt x="85" y="45"/>
                </a:cubicBezTo>
                <a:cubicBezTo>
                  <a:pt x="82" y="45"/>
                  <a:pt x="82" y="46"/>
                  <a:pt x="82" y="47"/>
                </a:cubicBezTo>
                <a:cubicBezTo>
                  <a:pt x="82" y="48"/>
                  <a:pt x="82" y="48"/>
                  <a:pt x="82" y="49"/>
                </a:cubicBezTo>
                <a:cubicBezTo>
                  <a:pt x="89" y="49"/>
                  <a:pt x="89" y="49"/>
                  <a:pt x="89" y="49"/>
                </a:cubicBezTo>
                <a:cubicBezTo>
                  <a:pt x="90" y="48"/>
                  <a:pt x="90" y="46"/>
                  <a:pt x="90" y="46"/>
                </a:cubicBezTo>
                <a:cubicBezTo>
                  <a:pt x="90" y="44"/>
                  <a:pt x="89" y="42"/>
                  <a:pt x="87" y="42"/>
                </a:cubicBezTo>
                <a:cubicBezTo>
                  <a:pt x="87" y="41"/>
                  <a:pt x="88" y="41"/>
                  <a:pt x="89" y="40"/>
                </a:cubicBezTo>
                <a:cubicBezTo>
                  <a:pt x="89" y="39"/>
                  <a:pt x="90" y="39"/>
                  <a:pt x="90" y="38"/>
                </a:cubicBezTo>
                <a:cubicBezTo>
                  <a:pt x="90" y="39"/>
                  <a:pt x="91" y="39"/>
                  <a:pt x="91" y="40"/>
                </a:cubicBezTo>
                <a:cubicBezTo>
                  <a:pt x="91" y="40"/>
                  <a:pt x="91" y="40"/>
                  <a:pt x="91" y="40"/>
                </a:cubicBezTo>
                <a:cubicBezTo>
                  <a:pt x="91" y="40"/>
                  <a:pt x="91" y="40"/>
                  <a:pt x="91" y="40"/>
                </a:cubicBezTo>
                <a:cubicBezTo>
                  <a:pt x="91" y="46"/>
                  <a:pt x="95" y="48"/>
                  <a:pt x="99" y="49"/>
                </a:cubicBezTo>
                <a:cubicBezTo>
                  <a:pt x="106" y="49"/>
                  <a:pt x="106" y="49"/>
                  <a:pt x="106" y="49"/>
                </a:cubicBezTo>
                <a:cubicBezTo>
                  <a:pt x="110" y="48"/>
                  <a:pt x="112" y="45"/>
                  <a:pt x="112" y="42"/>
                </a:cubicBezTo>
                <a:cubicBezTo>
                  <a:pt x="112" y="40"/>
                  <a:pt x="110" y="38"/>
                  <a:pt x="108" y="38"/>
                </a:cubicBezTo>
                <a:cubicBezTo>
                  <a:pt x="106" y="38"/>
                  <a:pt x="105" y="40"/>
                  <a:pt x="105" y="40"/>
                </a:cubicBezTo>
                <a:cubicBezTo>
                  <a:pt x="105" y="40"/>
                  <a:pt x="106" y="36"/>
                  <a:pt x="110" y="37"/>
                </a:cubicBezTo>
                <a:cubicBezTo>
                  <a:pt x="115" y="38"/>
                  <a:pt x="121" y="40"/>
                  <a:pt x="127" y="44"/>
                </a:cubicBezTo>
                <a:cubicBezTo>
                  <a:pt x="131" y="46"/>
                  <a:pt x="134" y="48"/>
                  <a:pt x="138" y="49"/>
                </a:cubicBezTo>
                <a:cubicBezTo>
                  <a:pt x="150" y="49"/>
                  <a:pt x="150" y="49"/>
                  <a:pt x="150" y="49"/>
                </a:cubicBezTo>
                <a:cubicBezTo>
                  <a:pt x="153" y="48"/>
                  <a:pt x="154" y="45"/>
                  <a:pt x="154" y="44"/>
                </a:cubicBezTo>
                <a:cubicBezTo>
                  <a:pt x="154" y="40"/>
                  <a:pt x="151" y="39"/>
                  <a:pt x="151" y="39"/>
                </a:cubicBezTo>
                <a:cubicBezTo>
                  <a:pt x="151" y="39"/>
                  <a:pt x="157" y="41"/>
                  <a:pt x="166" y="43"/>
                </a:cubicBezTo>
                <a:cubicBezTo>
                  <a:pt x="173" y="45"/>
                  <a:pt x="177" y="47"/>
                  <a:pt x="181" y="49"/>
                </a:cubicBezTo>
                <a:cubicBezTo>
                  <a:pt x="192" y="49"/>
                  <a:pt x="192" y="49"/>
                  <a:pt x="192" y="49"/>
                </a:cubicBezTo>
                <a:cubicBezTo>
                  <a:pt x="197" y="49"/>
                  <a:pt x="200" y="44"/>
                  <a:pt x="200" y="42"/>
                </a:cubicBezTo>
                <a:cubicBezTo>
                  <a:pt x="200" y="37"/>
                  <a:pt x="197" y="36"/>
                  <a:pt x="197" y="36"/>
                </a:cubicBezTo>
                <a:cubicBezTo>
                  <a:pt x="197" y="36"/>
                  <a:pt x="204" y="39"/>
                  <a:pt x="211" y="42"/>
                </a:cubicBezTo>
                <a:cubicBezTo>
                  <a:pt x="216" y="44"/>
                  <a:pt x="221" y="47"/>
                  <a:pt x="229" y="49"/>
                </a:cubicBezTo>
                <a:cubicBezTo>
                  <a:pt x="242" y="49"/>
                  <a:pt x="242" y="49"/>
                  <a:pt x="242" y="49"/>
                </a:cubicBezTo>
                <a:cubicBezTo>
                  <a:pt x="250" y="47"/>
                  <a:pt x="252" y="42"/>
                  <a:pt x="252" y="39"/>
                </a:cubicBezTo>
                <a:cubicBezTo>
                  <a:pt x="252" y="36"/>
                  <a:pt x="249" y="33"/>
                  <a:pt x="246" y="33"/>
                </a:cubicBezTo>
                <a:cubicBezTo>
                  <a:pt x="241" y="33"/>
                  <a:pt x="241" y="37"/>
                  <a:pt x="241" y="37"/>
                </a:cubicBezTo>
                <a:cubicBezTo>
                  <a:pt x="241" y="37"/>
                  <a:pt x="239" y="32"/>
                  <a:pt x="246" y="32"/>
                </a:cubicBezTo>
                <a:cubicBezTo>
                  <a:pt x="249" y="32"/>
                  <a:pt x="254" y="33"/>
                  <a:pt x="261" y="36"/>
                </a:cubicBezTo>
                <a:cubicBezTo>
                  <a:pt x="271" y="41"/>
                  <a:pt x="275" y="49"/>
                  <a:pt x="275" y="49"/>
                </a:cubicBezTo>
                <a:cubicBezTo>
                  <a:pt x="289" y="49"/>
                  <a:pt x="289" y="49"/>
                  <a:pt x="289" y="49"/>
                </a:cubicBezTo>
                <a:cubicBezTo>
                  <a:pt x="290" y="49"/>
                  <a:pt x="290" y="48"/>
                  <a:pt x="290" y="47"/>
                </a:cubicBezTo>
                <a:cubicBezTo>
                  <a:pt x="290" y="46"/>
                  <a:pt x="289" y="45"/>
                  <a:pt x="287" y="45"/>
                </a:cubicBezTo>
                <a:cubicBezTo>
                  <a:pt x="285" y="45"/>
                  <a:pt x="284" y="46"/>
                  <a:pt x="284" y="46"/>
                </a:cubicBezTo>
                <a:cubicBezTo>
                  <a:pt x="284" y="46"/>
                  <a:pt x="285" y="44"/>
                  <a:pt x="288" y="44"/>
                </a:cubicBezTo>
                <a:cubicBezTo>
                  <a:pt x="296" y="44"/>
                  <a:pt x="298" y="49"/>
                  <a:pt x="298" y="49"/>
                </a:cubicBezTo>
                <a:lnTo>
                  <a:pt x="304" y="49"/>
                </a:lnTo>
                <a:close/>
                <a:moveTo>
                  <a:pt x="195" y="29"/>
                </a:moveTo>
                <a:cubicBezTo>
                  <a:pt x="186" y="24"/>
                  <a:pt x="181" y="22"/>
                  <a:pt x="181" y="22"/>
                </a:cubicBezTo>
                <a:cubicBezTo>
                  <a:pt x="181" y="22"/>
                  <a:pt x="189" y="23"/>
                  <a:pt x="190" y="18"/>
                </a:cubicBezTo>
                <a:cubicBezTo>
                  <a:pt x="191" y="17"/>
                  <a:pt x="190" y="13"/>
                  <a:pt x="187" y="13"/>
                </a:cubicBezTo>
                <a:cubicBezTo>
                  <a:pt x="184" y="13"/>
                  <a:pt x="183" y="14"/>
                  <a:pt x="183" y="14"/>
                </a:cubicBezTo>
                <a:cubicBezTo>
                  <a:pt x="183" y="14"/>
                  <a:pt x="183" y="11"/>
                  <a:pt x="187" y="11"/>
                </a:cubicBezTo>
                <a:cubicBezTo>
                  <a:pt x="190" y="11"/>
                  <a:pt x="195" y="14"/>
                  <a:pt x="201" y="22"/>
                </a:cubicBezTo>
                <a:cubicBezTo>
                  <a:pt x="210" y="34"/>
                  <a:pt x="215" y="38"/>
                  <a:pt x="215" y="38"/>
                </a:cubicBezTo>
                <a:cubicBezTo>
                  <a:pt x="215" y="38"/>
                  <a:pt x="205" y="35"/>
                  <a:pt x="195" y="29"/>
                </a:cubicBezTo>
                <a:moveTo>
                  <a:pt x="145" y="33"/>
                </a:moveTo>
                <a:cubicBezTo>
                  <a:pt x="145" y="33"/>
                  <a:pt x="152" y="32"/>
                  <a:pt x="152" y="27"/>
                </a:cubicBezTo>
                <a:cubicBezTo>
                  <a:pt x="152" y="25"/>
                  <a:pt x="151" y="22"/>
                  <a:pt x="148" y="22"/>
                </a:cubicBezTo>
                <a:cubicBezTo>
                  <a:pt x="145" y="22"/>
                  <a:pt x="143" y="25"/>
                  <a:pt x="143" y="25"/>
                </a:cubicBezTo>
                <a:cubicBezTo>
                  <a:pt x="143" y="25"/>
                  <a:pt x="143" y="21"/>
                  <a:pt x="149" y="21"/>
                </a:cubicBezTo>
                <a:cubicBezTo>
                  <a:pt x="153" y="21"/>
                  <a:pt x="160" y="24"/>
                  <a:pt x="168" y="31"/>
                </a:cubicBezTo>
                <a:cubicBezTo>
                  <a:pt x="177" y="40"/>
                  <a:pt x="183" y="45"/>
                  <a:pt x="183" y="45"/>
                </a:cubicBezTo>
                <a:cubicBezTo>
                  <a:pt x="183" y="45"/>
                  <a:pt x="177" y="42"/>
                  <a:pt x="165" y="38"/>
                </a:cubicBezTo>
                <a:cubicBezTo>
                  <a:pt x="157" y="36"/>
                  <a:pt x="145" y="33"/>
                  <a:pt x="145" y="33"/>
                </a:cubicBezTo>
                <a:moveTo>
                  <a:pt x="109" y="30"/>
                </a:moveTo>
                <a:cubicBezTo>
                  <a:pt x="116" y="30"/>
                  <a:pt x="145" y="38"/>
                  <a:pt x="145" y="38"/>
                </a:cubicBezTo>
                <a:cubicBezTo>
                  <a:pt x="145" y="38"/>
                  <a:pt x="140" y="38"/>
                  <a:pt x="140" y="42"/>
                </a:cubicBezTo>
                <a:cubicBezTo>
                  <a:pt x="140" y="44"/>
                  <a:pt x="142" y="46"/>
                  <a:pt x="145" y="46"/>
                </a:cubicBezTo>
                <a:cubicBezTo>
                  <a:pt x="147" y="46"/>
                  <a:pt x="148" y="45"/>
                  <a:pt x="148" y="44"/>
                </a:cubicBezTo>
                <a:cubicBezTo>
                  <a:pt x="148" y="43"/>
                  <a:pt x="147" y="42"/>
                  <a:pt x="147" y="42"/>
                </a:cubicBezTo>
                <a:cubicBezTo>
                  <a:pt x="147" y="42"/>
                  <a:pt x="149" y="43"/>
                  <a:pt x="149" y="44"/>
                </a:cubicBezTo>
                <a:cubicBezTo>
                  <a:pt x="149" y="45"/>
                  <a:pt x="148" y="47"/>
                  <a:pt x="144" y="47"/>
                </a:cubicBezTo>
                <a:cubicBezTo>
                  <a:pt x="142" y="47"/>
                  <a:pt x="137" y="44"/>
                  <a:pt x="128" y="39"/>
                </a:cubicBezTo>
                <a:cubicBezTo>
                  <a:pt x="123" y="36"/>
                  <a:pt x="115" y="32"/>
                  <a:pt x="107" y="32"/>
                </a:cubicBezTo>
                <a:cubicBezTo>
                  <a:pt x="100" y="32"/>
                  <a:pt x="98" y="36"/>
                  <a:pt x="98" y="38"/>
                </a:cubicBezTo>
                <a:cubicBezTo>
                  <a:pt x="98" y="40"/>
                  <a:pt x="100" y="41"/>
                  <a:pt x="100" y="41"/>
                </a:cubicBezTo>
                <a:cubicBezTo>
                  <a:pt x="100" y="41"/>
                  <a:pt x="96" y="40"/>
                  <a:pt x="96" y="38"/>
                </a:cubicBezTo>
                <a:cubicBezTo>
                  <a:pt x="96" y="37"/>
                  <a:pt x="97" y="30"/>
                  <a:pt x="109" y="30"/>
                </a:cubicBezTo>
                <a:moveTo>
                  <a:pt x="136" y="32"/>
                </a:moveTo>
                <a:cubicBezTo>
                  <a:pt x="135" y="31"/>
                  <a:pt x="128" y="30"/>
                  <a:pt x="121" y="28"/>
                </a:cubicBezTo>
                <a:cubicBezTo>
                  <a:pt x="118" y="28"/>
                  <a:pt x="115" y="27"/>
                  <a:pt x="111" y="26"/>
                </a:cubicBezTo>
                <a:cubicBezTo>
                  <a:pt x="111" y="26"/>
                  <a:pt x="116" y="25"/>
                  <a:pt x="122" y="23"/>
                </a:cubicBezTo>
                <a:cubicBezTo>
                  <a:pt x="127" y="21"/>
                  <a:pt x="132" y="19"/>
                  <a:pt x="132" y="19"/>
                </a:cubicBezTo>
                <a:cubicBezTo>
                  <a:pt x="131" y="21"/>
                  <a:pt x="130" y="23"/>
                  <a:pt x="130" y="25"/>
                </a:cubicBezTo>
                <a:cubicBezTo>
                  <a:pt x="130" y="30"/>
                  <a:pt x="135" y="32"/>
                  <a:pt x="136" y="32"/>
                </a:cubicBezTo>
                <a:moveTo>
                  <a:pt x="149" y="15"/>
                </a:moveTo>
                <a:cubicBezTo>
                  <a:pt x="162" y="15"/>
                  <a:pt x="193" y="34"/>
                  <a:pt x="193" y="34"/>
                </a:cubicBezTo>
                <a:cubicBezTo>
                  <a:pt x="193" y="34"/>
                  <a:pt x="186" y="32"/>
                  <a:pt x="186" y="38"/>
                </a:cubicBezTo>
                <a:cubicBezTo>
                  <a:pt x="186" y="41"/>
                  <a:pt x="188" y="43"/>
                  <a:pt x="191" y="43"/>
                </a:cubicBezTo>
                <a:cubicBezTo>
                  <a:pt x="193" y="43"/>
                  <a:pt x="193" y="42"/>
                  <a:pt x="193" y="41"/>
                </a:cubicBezTo>
                <a:cubicBezTo>
                  <a:pt x="193" y="40"/>
                  <a:pt x="193" y="39"/>
                  <a:pt x="193" y="39"/>
                </a:cubicBezTo>
                <a:cubicBezTo>
                  <a:pt x="193" y="39"/>
                  <a:pt x="194" y="40"/>
                  <a:pt x="194" y="41"/>
                </a:cubicBezTo>
                <a:cubicBezTo>
                  <a:pt x="194" y="42"/>
                  <a:pt x="193" y="44"/>
                  <a:pt x="191" y="44"/>
                </a:cubicBezTo>
                <a:cubicBezTo>
                  <a:pt x="186" y="44"/>
                  <a:pt x="177" y="34"/>
                  <a:pt x="169" y="26"/>
                </a:cubicBezTo>
                <a:cubicBezTo>
                  <a:pt x="163" y="21"/>
                  <a:pt x="156" y="17"/>
                  <a:pt x="149" y="17"/>
                </a:cubicBezTo>
                <a:cubicBezTo>
                  <a:pt x="137" y="17"/>
                  <a:pt x="137" y="22"/>
                  <a:pt x="137" y="24"/>
                </a:cubicBezTo>
                <a:cubicBezTo>
                  <a:pt x="137" y="26"/>
                  <a:pt x="139" y="27"/>
                  <a:pt x="139" y="27"/>
                </a:cubicBezTo>
                <a:cubicBezTo>
                  <a:pt x="139" y="27"/>
                  <a:pt x="136" y="26"/>
                  <a:pt x="136" y="23"/>
                </a:cubicBezTo>
                <a:cubicBezTo>
                  <a:pt x="136" y="21"/>
                  <a:pt x="137" y="15"/>
                  <a:pt x="149" y="15"/>
                </a:cubicBezTo>
                <a:moveTo>
                  <a:pt x="173" y="18"/>
                </a:moveTo>
                <a:cubicBezTo>
                  <a:pt x="172" y="18"/>
                  <a:pt x="162" y="13"/>
                  <a:pt x="152" y="12"/>
                </a:cubicBezTo>
                <a:cubicBezTo>
                  <a:pt x="152" y="12"/>
                  <a:pt x="157" y="10"/>
                  <a:pt x="159" y="10"/>
                </a:cubicBezTo>
                <a:cubicBezTo>
                  <a:pt x="163" y="10"/>
                  <a:pt x="167" y="12"/>
                  <a:pt x="167" y="12"/>
                </a:cubicBezTo>
                <a:cubicBezTo>
                  <a:pt x="167" y="12"/>
                  <a:pt x="168" y="11"/>
                  <a:pt x="171" y="8"/>
                </a:cubicBezTo>
                <a:cubicBezTo>
                  <a:pt x="171" y="8"/>
                  <a:pt x="170" y="10"/>
                  <a:pt x="170" y="13"/>
                </a:cubicBezTo>
                <a:cubicBezTo>
                  <a:pt x="170" y="16"/>
                  <a:pt x="173" y="18"/>
                  <a:pt x="173" y="18"/>
                </a:cubicBezTo>
                <a:moveTo>
                  <a:pt x="238" y="29"/>
                </a:moveTo>
                <a:cubicBezTo>
                  <a:pt x="237" y="30"/>
                  <a:pt x="235" y="32"/>
                  <a:pt x="235" y="36"/>
                </a:cubicBezTo>
                <a:cubicBezTo>
                  <a:pt x="235" y="41"/>
                  <a:pt x="239" y="42"/>
                  <a:pt x="242" y="42"/>
                </a:cubicBezTo>
                <a:cubicBezTo>
                  <a:pt x="244" y="42"/>
                  <a:pt x="246" y="41"/>
                  <a:pt x="246" y="38"/>
                </a:cubicBezTo>
                <a:cubicBezTo>
                  <a:pt x="246" y="38"/>
                  <a:pt x="246" y="38"/>
                  <a:pt x="246" y="38"/>
                </a:cubicBezTo>
                <a:cubicBezTo>
                  <a:pt x="246" y="38"/>
                  <a:pt x="247" y="38"/>
                  <a:pt x="247" y="39"/>
                </a:cubicBezTo>
                <a:cubicBezTo>
                  <a:pt x="247" y="42"/>
                  <a:pt x="245" y="44"/>
                  <a:pt x="239" y="44"/>
                </a:cubicBezTo>
                <a:cubicBezTo>
                  <a:pt x="230" y="44"/>
                  <a:pt x="221" y="39"/>
                  <a:pt x="210" y="25"/>
                </a:cubicBezTo>
                <a:cubicBezTo>
                  <a:pt x="203" y="16"/>
                  <a:pt x="194" y="6"/>
                  <a:pt x="186" y="6"/>
                </a:cubicBezTo>
                <a:cubicBezTo>
                  <a:pt x="180" y="6"/>
                  <a:pt x="176" y="9"/>
                  <a:pt x="176" y="12"/>
                </a:cubicBezTo>
                <a:cubicBezTo>
                  <a:pt x="176" y="14"/>
                  <a:pt x="178" y="15"/>
                  <a:pt x="178" y="15"/>
                </a:cubicBezTo>
                <a:cubicBezTo>
                  <a:pt x="178" y="15"/>
                  <a:pt x="175" y="14"/>
                  <a:pt x="175" y="12"/>
                </a:cubicBezTo>
                <a:cubicBezTo>
                  <a:pt x="175" y="8"/>
                  <a:pt x="181" y="5"/>
                  <a:pt x="186" y="5"/>
                </a:cubicBezTo>
                <a:cubicBezTo>
                  <a:pt x="191" y="5"/>
                  <a:pt x="198" y="6"/>
                  <a:pt x="210" y="11"/>
                </a:cubicBezTo>
                <a:cubicBezTo>
                  <a:pt x="218" y="15"/>
                  <a:pt x="225" y="20"/>
                  <a:pt x="230" y="24"/>
                </a:cubicBezTo>
                <a:cubicBezTo>
                  <a:pt x="233" y="27"/>
                  <a:pt x="236" y="29"/>
                  <a:pt x="238" y="29"/>
                </a:cubicBezTo>
                <a:moveTo>
                  <a:pt x="122" y="43"/>
                </a:moveTo>
                <a:cubicBezTo>
                  <a:pt x="121" y="43"/>
                  <a:pt x="121" y="43"/>
                  <a:pt x="121" y="43"/>
                </a:cubicBezTo>
                <a:cubicBezTo>
                  <a:pt x="119" y="45"/>
                  <a:pt x="119" y="45"/>
                  <a:pt x="119" y="45"/>
                </a:cubicBezTo>
                <a:cubicBezTo>
                  <a:pt x="119" y="42"/>
                  <a:pt x="119" y="42"/>
                  <a:pt x="119" y="42"/>
                </a:cubicBezTo>
                <a:cubicBezTo>
                  <a:pt x="119" y="42"/>
                  <a:pt x="119" y="42"/>
                  <a:pt x="119" y="42"/>
                </a:cubicBezTo>
                <a:cubicBezTo>
                  <a:pt x="118" y="44"/>
                  <a:pt x="118" y="44"/>
                  <a:pt x="118" y="44"/>
                </a:cubicBezTo>
                <a:cubicBezTo>
                  <a:pt x="117" y="42"/>
                  <a:pt x="117" y="42"/>
                  <a:pt x="117" y="42"/>
                </a:cubicBezTo>
                <a:cubicBezTo>
                  <a:pt x="117" y="42"/>
                  <a:pt x="117" y="41"/>
                  <a:pt x="117" y="41"/>
                </a:cubicBezTo>
                <a:cubicBezTo>
                  <a:pt x="116" y="43"/>
                  <a:pt x="116" y="43"/>
                  <a:pt x="116" y="43"/>
                </a:cubicBezTo>
                <a:cubicBezTo>
                  <a:pt x="116" y="41"/>
                  <a:pt x="116" y="41"/>
                  <a:pt x="116" y="41"/>
                </a:cubicBezTo>
                <a:cubicBezTo>
                  <a:pt x="115" y="40"/>
                  <a:pt x="114" y="40"/>
                  <a:pt x="114" y="40"/>
                </a:cubicBezTo>
                <a:cubicBezTo>
                  <a:pt x="114" y="40"/>
                  <a:pt x="115" y="42"/>
                  <a:pt x="114" y="44"/>
                </a:cubicBezTo>
                <a:cubicBezTo>
                  <a:pt x="114" y="44"/>
                  <a:pt x="116" y="45"/>
                  <a:pt x="116" y="45"/>
                </a:cubicBezTo>
                <a:cubicBezTo>
                  <a:pt x="118" y="46"/>
                  <a:pt x="120" y="46"/>
                  <a:pt x="120" y="46"/>
                </a:cubicBezTo>
                <a:cubicBezTo>
                  <a:pt x="120" y="46"/>
                  <a:pt x="116" y="46"/>
                  <a:pt x="113" y="46"/>
                </a:cubicBezTo>
                <a:cubicBezTo>
                  <a:pt x="112" y="47"/>
                  <a:pt x="110" y="49"/>
                  <a:pt x="110" y="49"/>
                </a:cubicBezTo>
                <a:cubicBezTo>
                  <a:pt x="120" y="49"/>
                  <a:pt x="120" y="49"/>
                  <a:pt x="120" y="49"/>
                </a:cubicBezTo>
                <a:cubicBezTo>
                  <a:pt x="121" y="47"/>
                  <a:pt x="121" y="47"/>
                  <a:pt x="121" y="47"/>
                </a:cubicBezTo>
                <a:cubicBezTo>
                  <a:pt x="122" y="49"/>
                  <a:pt x="122" y="49"/>
                  <a:pt x="122" y="49"/>
                </a:cubicBezTo>
                <a:cubicBezTo>
                  <a:pt x="122" y="49"/>
                  <a:pt x="122" y="49"/>
                  <a:pt x="122" y="49"/>
                </a:cubicBezTo>
                <a:cubicBezTo>
                  <a:pt x="123" y="47"/>
                  <a:pt x="123" y="47"/>
                  <a:pt x="123" y="47"/>
                </a:cubicBezTo>
                <a:cubicBezTo>
                  <a:pt x="124" y="49"/>
                  <a:pt x="124" y="49"/>
                  <a:pt x="124" y="49"/>
                </a:cubicBezTo>
                <a:cubicBezTo>
                  <a:pt x="124" y="49"/>
                  <a:pt x="124" y="49"/>
                  <a:pt x="124" y="49"/>
                </a:cubicBezTo>
                <a:cubicBezTo>
                  <a:pt x="125" y="47"/>
                  <a:pt x="125" y="47"/>
                  <a:pt x="125" y="47"/>
                </a:cubicBezTo>
                <a:cubicBezTo>
                  <a:pt x="126" y="49"/>
                  <a:pt x="126" y="49"/>
                  <a:pt x="126" y="49"/>
                </a:cubicBezTo>
                <a:cubicBezTo>
                  <a:pt x="133" y="49"/>
                  <a:pt x="133" y="49"/>
                  <a:pt x="133" y="49"/>
                </a:cubicBezTo>
                <a:cubicBezTo>
                  <a:pt x="133" y="49"/>
                  <a:pt x="124" y="45"/>
                  <a:pt x="122" y="43"/>
                </a:cubicBezTo>
                <a:moveTo>
                  <a:pt x="166" y="45"/>
                </a:moveTo>
                <a:cubicBezTo>
                  <a:pt x="172" y="47"/>
                  <a:pt x="177" y="49"/>
                  <a:pt x="177" y="49"/>
                </a:cubicBezTo>
                <a:cubicBezTo>
                  <a:pt x="154" y="49"/>
                  <a:pt x="154" y="49"/>
                  <a:pt x="154" y="49"/>
                </a:cubicBezTo>
                <a:cubicBezTo>
                  <a:pt x="154" y="49"/>
                  <a:pt x="155" y="48"/>
                  <a:pt x="155" y="46"/>
                </a:cubicBezTo>
                <a:cubicBezTo>
                  <a:pt x="155" y="46"/>
                  <a:pt x="156" y="46"/>
                  <a:pt x="157" y="46"/>
                </a:cubicBezTo>
                <a:cubicBezTo>
                  <a:pt x="159" y="46"/>
                  <a:pt x="162" y="47"/>
                  <a:pt x="162" y="47"/>
                </a:cubicBezTo>
                <a:cubicBezTo>
                  <a:pt x="162" y="47"/>
                  <a:pt x="160" y="46"/>
                  <a:pt x="159" y="46"/>
                </a:cubicBezTo>
                <a:cubicBezTo>
                  <a:pt x="157" y="45"/>
                  <a:pt x="156" y="45"/>
                  <a:pt x="156" y="45"/>
                </a:cubicBezTo>
                <a:cubicBezTo>
                  <a:pt x="156" y="44"/>
                  <a:pt x="156" y="43"/>
                  <a:pt x="156" y="43"/>
                </a:cubicBezTo>
                <a:cubicBezTo>
                  <a:pt x="156" y="43"/>
                  <a:pt x="160" y="43"/>
                  <a:pt x="163" y="44"/>
                </a:cubicBezTo>
                <a:cubicBezTo>
                  <a:pt x="163" y="46"/>
                  <a:pt x="163" y="46"/>
                  <a:pt x="163" y="46"/>
                </a:cubicBezTo>
                <a:cubicBezTo>
                  <a:pt x="164" y="45"/>
                  <a:pt x="164" y="45"/>
                  <a:pt x="164" y="45"/>
                </a:cubicBezTo>
                <a:cubicBezTo>
                  <a:pt x="164" y="45"/>
                  <a:pt x="164" y="45"/>
                  <a:pt x="164" y="45"/>
                </a:cubicBezTo>
                <a:cubicBezTo>
                  <a:pt x="164" y="46"/>
                  <a:pt x="164" y="46"/>
                  <a:pt x="164" y="46"/>
                </a:cubicBezTo>
                <a:cubicBezTo>
                  <a:pt x="165" y="45"/>
                  <a:pt x="165" y="45"/>
                  <a:pt x="165" y="45"/>
                </a:cubicBezTo>
                <a:cubicBezTo>
                  <a:pt x="165" y="45"/>
                  <a:pt x="165" y="45"/>
                  <a:pt x="165" y="45"/>
                </a:cubicBezTo>
                <a:cubicBezTo>
                  <a:pt x="166" y="46"/>
                  <a:pt x="166" y="46"/>
                  <a:pt x="166" y="46"/>
                </a:cubicBezTo>
                <a:lnTo>
                  <a:pt x="166" y="45"/>
                </a:lnTo>
                <a:close/>
                <a:moveTo>
                  <a:pt x="208" y="43"/>
                </a:moveTo>
                <a:cubicBezTo>
                  <a:pt x="207" y="45"/>
                  <a:pt x="207" y="45"/>
                  <a:pt x="207" y="45"/>
                </a:cubicBezTo>
                <a:cubicBezTo>
                  <a:pt x="207" y="43"/>
                  <a:pt x="207" y="43"/>
                  <a:pt x="207" y="43"/>
                </a:cubicBezTo>
                <a:cubicBezTo>
                  <a:pt x="207" y="43"/>
                  <a:pt x="207" y="43"/>
                  <a:pt x="207" y="43"/>
                </a:cubicBezTo>
                <a:cubicBezTo>
                  <a:pt x="205" y="44"/>
                  <a:pt x="205" y="44"/>
                  <a:pt x="205" y="44"/>
                </a:cubicBezTo>
                <a:cubicBezTo>
                  <a:pt x="205" y="42"/>
                  <a:pt x="205" y="42"/>
                  <a:pt x="205" y="42"/>
                </a:cubicBezTo>
                <a:cubicBezTo>
                  <a:pt x="205" y="42"/>
                  <a:pt x="205" y="42"/>
                  <a:pt x="205" y="42"/>
                </a:cubicBezTo>
                <a:cubicBezTo>
                  <a:pt x="204" y="43"/>
                  <a:pt x="204" y="43"/>
                  <a:pt x="204" y="43"/>
                </a:cubicBezTo>
                <a:cubicBezTo>
                  <a:pt x="203" y="41"/>
                  <a:pt x="203" y="41"/>
                  <a:pt x="203" y="41"/>
                </a:cubicBezTo>
                <a:cubicBezTo>
                  <a:pt x="202" y="41"/>
                  <a:pt x="202" y="41"/>
                  <a:pt x="202" y="41"/>
                </a:cubicBezTo>
                <a:cubicBezTo>
                  <a:pt x="202" y="41"/>
                  <a:pt x="202" y="43"/>
                  <a:pt x="201" y="45"/>
                </a:cubicBezTo>
                <a:cubicBezTo>
                  <a:pt x="204" y="46"/>
                  <a:pt x="208" y="46"/>
                  <a:pt x="208" y="46"/>
                </a:cubicBezTo>
                <a:cubicBezTo>
                  <a:pt x="208" y="46"/>
                  <a:pt x="204" y="47"/>
                  <a:pt x="201" y="46"/>
                </a:cubicBezTo>
                <a:cubicBezTo>
                  <a:pt x="200" y="47"/>
                  <a:pt x="198" y="49"/>
                  <a:pt x="198" y="49"/>
                </a:cubicBezTo>
                <a:cubicBezTo>
                  <a:pt x="221" y="49"/>
                  <a:pt x="221" y="49"/>
                  <a:pt x="221" y="49"/>
                </a:cubicBezTo>
                <a:cubicBezTo>
                  <a:pt x="221" y="49"/>
                  <a:pt x="218" y="48"/>
                  <a:pt x="215" y="46"/>
                </a:cubicBezTo>
                <a:cubicBezTo>
                  <a:pt x="212" y="45"/>
                  <a:pt x="208" y="43"/>
                  <a:pt x="208" y="43"/>
                </a:cubicBezTo>
                <a:moveTo>
                  <a:pt x="32" y="126"/>
                </a:moveTo>
                <a:cubicBezTo>
                  <a:pt x="18" y="101"/>
                  <a:pt x="18" y="101"/>
                  <a:pt x="18" y="101"/>
                </a:cubicBezTo>
                <a:cubicBezTo>
                  <a:pt x="11" y="109"/>
                  <a:pt x="11" y="109"/>
                  <a:pt x="11" y="109"/>
                </a:cubicBezTo>
                <a:cubicBezTo>
                  <a:pt x="11" y="126"/>
                  <a:pt x="11" y="126"/>
                  <a:pt x="11" y="126"/>
                </a:cubicBezTo>
                <a:cubicBezTo>
                  <a:pt x="0" y="126"/>
                  <a:pt x="0" y="126"/>
                  <a:pt x="0" y="126"/>
                </a:cubicBezTo>
                <a:cubicBezTo>
                  <a:pt x="0" y="71"/>
                  <a:pt x="0" y="71"/>
                  <a:pt x="0" y="71"/>
                </a:cubicBezTo>
                <a:cubicBezTo>
                  <a:pt x="11" y="71"/>
                  <a:pt x="11" y="71"/>
                  <a:pt x="11" y="71"/>
                </a:cubicBezTo>
                <a:cubicBezTo>
                  <a:pt x="11" y="95"/>
                  <a:pt x="11" y="95"/>
                  <a:pt x="11" y="95"/>
                </a:cubicBezTo>
                <a:cubicBezTo>
                  <a:pt x="31" y="71"/>
                  <a:pt x="31" y="71"/>
                  <a:pt x="31" y="71"/>
                </a:cubicBezTo>
                <a:cubicBezTo>
                  <a:pt x="44" y="71"/>
                  <a:pt x="44" y="71"/>
                  <a:pt x="44" y="71"/>
                </a:cubicBezTo>
                <a:cubicBezTo>
                  <a:pt x="25" y="93"/>
                  <a:pt x="25" y="93"/>
                  <a:pt x="25" y="93"/>
                </a:cubicBezTo>
                <a:cubicBezTo>
                  <a:pt x="45" y="126"/>
                  <a:pt x="45" y="126"/>
                  <a:pt x="45" y="126"/>
                </a:cubicBezTo>
                <a:lnTo>
                  <a:pt x="32" y="126"/>
                </a:lnTo>
                <a:close/>
                <a:moveTo>
                  <a:pt x="82" y="126"/>
                </a:moveTo>
                <a:cubicBezTo>
                  <a:pt x="82" y="99"/>
                  <a:pt x="82" y="99"/>
                  <a:pt x="82" y="99"/>
                </a:cubicBezTo>
                <a:cubicBezTo>
                  <a:pt x="82" y="90"/>
                  <a:pt x="76" y="85"/>
                  <a:pt x="65" y="85"/>
                </a:cubicBezTo>
                <a:cubicBezTo>
                  <a:pt x="58" y="85"/>
                  <a:pt x="54" y="86"/>
                  <a:pt x="50" y="91"/>
                </a:cubicBezTo>
                <a:cubicBezTo>
                  <a:pt x="56" y="97"/>
                  <a:pt x="56" y="97"/>
                  <a:pt x="56" y="97"/>
                </a:cubicBezTo>
                <a:cubicBezTo>
                  <a:pt x="59" y="94"/>
                  <a:pt x="61" y="93"/>
                  <a:pt x="64" y="93"/>
                </a:cubicBezTo>
                <a:cubicBezTo>
                  <a:pt x="70" y="93"/>
                  <a:pt x="72" y="95"/>
                  <a:pt x="72" y="100"/>
                </a:cubicBezTo>
                <a:cubicBezTo>
                  <a:pt x="72" y="102"/>
                  <a:pt x="72" y="102"/>
                  <a:pt x="72" y="102"/>
                </a:cubicBezTo>
                <a:cubicBezTo>
                  <a:pt x="62" y="102"/>
                  <a:pt x="62" y="102"/>
                  <a:pt x="62" y="102"/>
                </a:cubicBezTo>
                <a:cubicBezTo>
                  <a:pt x="53" y="102"/>
                  <a:pt x="48" y="107"/>
                  <a:pt x="48" y="114"/>
                </a:cubicBezTo>
                <a:cubicBezTo>
                  <a:pt x="48" y="117"/>
                  <a:pt x="49" y="121"/>
                  <a:pt x="52" y="123"/>
                </a:cubicBezTo>
                <a:cubicBezTo>
                  <a:pt x="54" y="125"/>
                  <a:pt x="57" y="126"/>
                  <a:pt x="62" y="126"/>
                </a:cubicBezTo>
                <a:cubicBezTo>
                  <a:pt x="67" y="126"/>
                  <a:pt x="69" y="125"/>
                  <a:pt x="72" y="122"/>
                </a:cubicBezTo>
                <a:cubicBezTo>
                  <a:pt x="72" y="126"/>
                  <a:pt x="72" y="126"/>
                  <a:pt x="72" y="126"/>
                </a:cubicBezTo>
                <a:lnTo>
                  <a:pt x="82" y="126"/>
                </a:lnTo>
                <a:close/>
                <a:moveTo>
                  <a:pt x="72" y="111"/>
                </a:moveTo>
                <a:cubicBezTo>
                  <a:pt x="72" y="114"/>
                  <a:pt x="71" y="115"/>
                  <a:pt x="70" y="116"/>
                </a:cubicBezTo>
                <a:cubicBezTo>
                  <a:pt x="68" y="118"/>
                  <a:pt x="67" y="118"/>
                  <a:pt x="64" y="118"/>
                </a:cubicBezTo>
                <a:cubicBezTo>
                  <a:pt x="60" y="118"/>
                  <a:pt x="58" y="116"/>
                  <a:pt x="58" y="114"/>
                </a:cubicBezTo>
                <a:cubicBezTo>
                  <a:pt x="58" y="110"/>
                  <a:pt x="60" y="109"/>
                  <a:pt x="64" y="109"/>
                </a:cubicBezTo>
                <a:cubicBezTo>
                  <a:pt x="72" y="109"/>
                  <a:pt x="72" y="109"/>
                  <a:pt x="72" y="109"/>
                </a:cubicBezTo>
                <a:lnTo>
                  <a:pt x="72" y="111"/>
                </a:lnTo>
                <a:close/>
                <a:moveTo>
                  <a:pt x="123" y="123"/>
                </a:moveTo>
                <a:cubicBezTo>
                  <a:pt x="120" y="125"/>
                  <a:pt x="117" y="126"/>
                  <a:pt x="113" y="126"/>
                </a:cubicBezTo>
                <a:cubicBezTo>
                  <a:pt x="109" y="126"/>
                  <a:pt x="105" y="125"/>
                  <a:pt x="103" y="122"/>
                </a:cubicBezTo>
                <a:cubicBezTo>
                  <a:pt x="103" y="141"/>
                  <a:pt x="103" y="141"/>
                  <a:pt x="103" y="141"/>
                </a:cubicBezTo>
                <a:cubicBezTo>
                  <a:pt x="93" y="141"/>
                  <a:pt x="93" y="141"/>
                  <a:pt x="93" y="141"/>
                </a:cubicBezTo>
                <a:cubicBezTo>
                  <a:pt x="93" y="85"/>
                  <a:pt x="93" y="85"/>
                  <a:pt x="93" y="85"/>
                </a:cubicBezTo>
                <a:cubicBezTo>
                  <a:pt x="103" y="85"/>
                  <a:pt x="103" y="85"/>
                  <a:pt x="103" y="85"/>
                </a:cubicBezTo>
                <a:cubicBezTo>
                  <a:pt x="103" y="89"/>
                  <a:pt x="103" y="89"/>
                  <a:pt x="103" y="89"/>
                </a:cubicBezTo>
                <a:cubicBezTo>
                  <a:pt x="105" y="86"/>
                  <a:pt x="108" y="85"/>
                  <a:pt x="113" y="85"/>
                </a:cubicBezTo>
                <a:cubicBezTo>
                  <a:pt x="117" y="85"/>
                  <a:pt x="120" y="86"/>
                  <a:pt x="123" y="89"/>
                </a:cubicBezTo>
                <a:cubicBezTo>
                  <a:pt x="126" y="93"/>
                  <a:pt x="127" y="99"/>
                  <a:pt x="127" y="106"/>
                </a:cubicBezTo>
                <a:cubicBezTo>
                  <a:pt x="127" y="112"/>
                  <a:pt x="126" y="119"/>
                  <a:pt x="123" y="123"/>
                </a:cubicBezTo>
                <a:moveTo>
                  <a:pt x="110" y="94"/>
                </a:moveTo>
                <a:cubicBezTo>
                  <a:pt x="104" y="94"/>
                  <a:pt x="103" y="99"/>
                  <a:pt x="103" y="106"/>
                </a:cubicBezTo>
                <a:cubicBezTo>
                  <a:pt x="103" y="112"/>
                  <a:pt x="104" y="117"/>
                  <a:pt x="110" y="117"/>
                </a:cubicBezTo>
                <a:cubicBezTo>
                  <a:pt x="116" y="117"/>
                  <a:pt x="117" y="112"/>
                  <a:pt x="117" y="106"/>
                </a:cubicBezTo>
                <a:cubicBezTo>
                  <a:pt x="117" y="99"/>
                  <a:pt x="116" y="94"/>
                  <a:pt x="110" y="94"/>
                </a:cubicBezTo>
                <a:moveTo>
                  <a:pt x="136" y="87"/>
                </a:moveTo>
                <a:cubicBezTo>
                  <a:pt x="146" y="87"/>
                  <a:pt x="146" y="87"/>
                  <a:pt x="146" y="87"/>
                </a:cubicBezTo>
                <a:cubicBezTo>
                  <a:pt x="146" y="126"/>
                  <a:pt x="146" y="126"/>
                  <a:pt x="146" y="126"/>
                </a:cubicBezTo>
                <a:cubicBezTo>
                  <a:pt x="136" y="126"/>
                  <a:pt x="136" y="126"/>
                  <a:pt x="136" y="126"/>
                </a:cubicBezTo>
                <a:lnTo>
                  <a:pt x="136" y="87"/>
                </a:lnTo>
                <a:close/>
                <a:moveTo>
                  <a:pt x="170" y="126"/>
                </a:moveTo>
                <a:cubicBezTo>
                  <a:pt x="162" y="126"/>
                  <a:pt x="159" y="120"/>
                  <a:pt x="159" y="114"/>
                </a:cubicBezTo>
                <a:cubicBezTo>
                  <a:pt x="159" y="94"/>
                  <a:pt x="159" y="94"/>
                  <a:pt x="159" y="94"/>
                </a:cubicBezTo>
                <a:cubicBezTo>
                  <a:pt x="154" y="94"/>
                  <a:pt x="154" y="94"/>
                  <a:pt x="154" y="94"/>
                </a:cubicBezTo>
                <a:cubicBezTo>
                  <a:pt x="154" y="87"/>
                  <a:pt x="154" y="87"/>
                  <a:pt x="154" y="87"/>
                </a:cubicBezTo>
                <a:cubicBezTo>
                  <a:pt x="159" y="87"/>
                  <a:pt x="159" y="87"/>
                  <a:pt x="159" y="87"/>
                </a:cubicBezTo>
                <a:cubicBezTo>
                  <a:pt x="159" y="75"/>
                  <a:pt x="159" y="75"/>
                  <a:pt x="159" y="75"/>
                </a:cubicBezTo>
                <a:cubicBezTo>
                  <a:pt x="169" y="75"/>
                  <a:pt x="169" y="75"/>
                  <a:pt x="169" y="75"/>
                </a:cubicBezTo>
                <a:cubicBezTo>
                  <a:pt x="169" y="87"/>
                  <a:pt x="169" y="87"/>
                  <a:pt x="169" y="87"/>
                </a:cubicBezTo>
                <a:cubicBezTo>
                  <a:pt x="176" y="87"/>
                  <a:pt x="176" y="87"/>
                  <a:pt x="176" y="87"/>
                </a:cubicBezTo>
                <a:cubicBezTo>
                  <a:pt x="176" y="94"/>
                  <a:pt x="176" y="94"/>
                  <a:pt x="176" y="94"/>
                </a:cubicBezTo>
                <a:cubicBezTo>
                  <a:pt x="169" y="94"/>
                  <a:pt x="169" y="94"/>
                  <a:pt x="169" y="94"/>
                </a:cubicBezTo>
                <a:cubicBezTo>
                  <a:pt x="169" y="114"/>
                  <a:pt x="169" y="114"/>
                  <a:pt x="169" y="114"/>
                </a:cubicBezTo>
                <a:cubicBezTo>
                  <a:pt x="169" y="116"/>
                  <a:pt x="170" y="117"/>
                  <a:pt x="172" y="117"/>
                </a:cubicBezTo>
                <a:cubicBezTo>
                  <a:pt x="176" y="117"/>
                  <a:pt x="176" y="117"/>
                  <a:pt x="176" y="117"/>
                </a:cubicBezTo>
                <a:cubicBezTo>
                  <a:pt x="176" y="126"/>
                  <a:pt x="176" y="126"/>
                  <a:pt x="176" y="126"/>
                </a:cubicBezTo>
                <a:lnTo>
                  <a:pt x="170" y="126"/>
                </a:lnTo>
                <a:close/>
                <a:moveTo>
                  <a:pt x="185" y="87"/>
                </a:moveTo>
                <a:cubicBezTo>
                  <a:pt x="195" y="87"/>
                  <a:pt x="195" y="87"/>
                  <a:pt x="195" y="87"/>
                </a:cubicBezTo>
                <a:cubicBezTo>
                  <a:pt x="195" y="126"/>
                  <a:pt x="195" y="126"/>
                  <a:pt x="195" y="126"/>
                </a:cubicBezTo>
                <a:cubicBezTo>
                  <a:pt x="185" y="126"/>
                  <a:pt x="185" y="126"/>
                  <a:pt x="185" y="126"/>
                </a:cubicBezTo>
                <a:lnTo>
                  <a:pt x="185" y="87"/>
                </a:lnTo>
                <a:close/>
                <a:moveTo>
                  <a:pt x="244" y="126"/>
                </a:moveTo>
                <a:cubicBezTo>
                  <a:pt x="238" y="126"/>
                  <a:pt x="233" y="124"/>
                  <a:pt x="229" y="121"/>
                </a:cubicBezTo>
                <a:cubicBezTo>
                  <a:pt x="224" y="115"/>
                  <a:pt x="224" y="109"/>
                  <a:pt x="224" y="98"/>
                </a:cubicBezTo>
                <a:cubicBezTo>
                  <a:pt x="224" y="88"/>
                  <a:pt x="224" y="81"/>
                  <a:pt x="229" y="76"/>
                </a:cubicBezTo>
                <a:cubicBezTo>
                  <a:pt x="233" y="72"/>
                  <a:pt x="238" y="70"/>
                  <a:pt x="244" y="70"/>
                </a:cubicBezTo>
                <a:cubicBezTo>
                  <a:pt x="254" y="70"/>
                  <a:pt x="262" y="76"/>
                  <a:pt x="264" y="88"/>
                </a:cubicBezTo>
                <a:cubicBezTo>
                  <a:pt x="253" y="88"/>
                  <a:pt x="253" y="88"/>
                  <a:pt x="253" y="88"/>
                </a:cubicBezTo>
                <a:cubicBezTo>
                  <a:pt x="252" y="83"/>
                  <a:pt x="249" y="80"/>
                  <a:pt x="244" y="80"/>
                </a:cubicBezTo>
                <a:cubicBezTo>
                  <a:pt x="241" y="80"/>
                  <a:pt x="239" y="81"/>
                  <a:pt x="237" y="83"/>
                </a:cubicBezTo>
                <a:cubicBezTo>
                  <a:pt x="235" y="85"/>
                  <a:pt x="234" y="88"/>
                  <a:pt x="234" y="98"/>
                </a:cubicBezTo>
                <a:cubicBezTo>
                  <a:pt x="234" y="109"/>
                  <a:pt x="235" y="112"/>
                  <a:pt x="237" y="114"/>
                </a:cubicBezTo>
                <a:cubicBezTo>
                  <a:pt x="239" y="116"/>
                  <a:pt x="241" y="117"/>
                  <a:pt x="244" y="117"/>
                </a:cubicBezTo>
                <a:cubicBezTo>
                  <a:pt x="249" y="117"/>
                  <a:pt x="252" y="113"/>
                  <a:pt x="253" y="109"/>
                </a:cubicBezTo>
                <a:cubicBezTo>
                  <a:pt x="264" y="109"/>
                  <a:pt x="264" y="109"/>
                  <a:pt x="264" y="109"/>
                </a:cubicBezTo>
                <a:cubicBezTo>
                  <a:pt x="262" y="121"/>
                  <a:pt x="254" y="126"/>
                  <a:pt x="244" y="126"/>
                </a:cubicBezTo>
                <a:moveTo>
                  <a:pt x="306" y="106"/>
                </a:moveTo>
                <a:cubicBezTo>
                  <a:pt x="306" y="98"/>
                  <a:pt x="305" y="94"/>
                  <a:pt x="301" y="90"/>
                </a:cubicBezTo>
                <a:cubicBezTo>
                  <a:pt x="298" y="87"/>
                  <a:pt x="294" y="85"/>
                  <a:pt x="288" y="85"/>
                </a:cubicBezTo>
                <a:cubicBezTo>
                  <a:pt x="282" y="85"/>
                  <a:pt x="278" y="87"/>
                  <a:pt x="276" y="90"/>
                </a:cubicBezTo>
                <a:cubicBezTo>
                  <a:pt x="272" y="94"/>
                  <a:pt x="271" y="98"/>
                  <a:pt x="271" y="106"/>
                </a:cubicBezTo>
                <a:cubicBezTo>
                  <a:pt x="271" y="113"/>
                  <a:pt x="272" y="118"/>
                  <a:pt x="276" y="121"/>
                </a:cubicBezTo>
                <a:cubicBezTo>
                  <a:pt x="278" y="124"/>
                  <a:pt x="282" y="126"/>
                  <a:pt x="288" y="126"/>
                </a:cubicBezTo>
                <a:cubicBezTo>
                  <a:pt x="294" y="126"/>
                  <a:pt x="298" y="124"/>
                  <a:pt x="301" y="121"/>
                </a:cubicBezTo>
                <a:cubicBezTo>
                  <a:pt x="305" y="118"/>
                  <a:pt x="306" y="113"/>
                  <a:pt x="306" y="106"/>
                </a:cubicBezTo>
                <a:moveTo>
                  <a:pt x="296" y="106"/>
                </a:moveTo>
                <a:cubicBezTo>
                  <a:pt x="296" y="110"/>
                  <a:pt x="295" y="114"/>
                  <a:pt x="293" y="116"/>
                </a:cubicBezTo>
                <a:cubicBezTo>
                  <a:pt x="292" y="117"/>
                  <a:pt x="290" y="117"/>
                  <a:pt x="288" y="117"/>
                </a:cubicBezTo>
                <a:cubicBezTo>
                  <a:pt x="286" y="117"/>
                  <a:pt x="285" y="117"/>
                  <a:pt x="284" y="116"/>
                </a:cubicBezTo>
                <a:cubicBezTo>
                  <a:pt x="282" y="114"/>
                  <a:pt x="281" y="110"/>
                  <a:pt x="281" y="106"/>
                </a:cubicBezTo>
                <a:cubicBezTo>
                  <a:pt x="281" y="102"/>
                  <a:pt x="282" y="98"/>
                  <a:pt x="284" y="96"/>
                </a:cubicBezTo>
                <a:cubicBezTo>
                  <a:pt x="285" y="95"/>
                  <a:pt x="286" y="94"/>
                  <a:pt x="288" y="94"/>
                </a:cubicBezTo>
                <a:cubicBezTo>
                  <a:pt x="290" y="94"/>
                  <a:pt x="292" y="95"/>
                  <a:pt x="293" y="96"/>
                </a:cubicBezTo>
                <a:cubicBezTo>
                  <a:pt x="295" y="98"/>
                  <a:pt x="296" y="102"/>
                  <a:pt x="296" y="106"/>
                </a:cubicBezTo>
                <a:moveTo>
                  <a:pt x="336" y="126"/>
                </a:moveTo>
                <a:cubicBezTo>
                  <a:pt x="336" y="122"/>
                  <a:pt x="336" y="122"/>
                  <a:pt x="336" y="122"/>
                </a:cubicBezTo>
                <a:cubicBezTo>
                  <a:pt x="333" y="125"/>
                  <a:pt x="331" y="126"/>
                  <a:pt x="326" y="126"/>
                </a:cubicBezTo>
                <a:cubicBezTo>
                  <a:pt x="322" y="126"/>
                  <a:pt x="318" y="125"/>
                  <a:pt x="316" y="123"/>
                </a:cubicBezTo>
                <a:cubicBezTo>
                  <a:pt x="314" y="121"/>
                  <a:pt x="312" y="117"/>
                  <a:pt x="312" y="114"/>
                </a:cubicBezTo>
                <a:cubicBezTo>
                  <a:pt x="312" y="107"/>
                  <a:pt x="317" y="102"/>
                  <a:pt x="326" y="102"/>
                </a:cubicBezTo>
                <a:cubicBezTo>
                  <a:pt x="336" y="102"/>
                  <a:pt x="336" y="102"/>
                  <a:pt x="336" y="102"/>
                </a:cubicBezTo>
                <a:cubicBezTo>
                  <a:pt x="336" y="100"/>
                  <a:pt x="336" y="100"/>
                  <a:pt x="336" y="100"/>
                </a:cubicBezTo>
                <a:cubicBezTo>
                  <a:pt x="336" y="95"/>
                  <a:pt x="334" y="93"/>
                  <a:pt x="328" y="93"/>
                </a:cubicBezTo>
                <a:cubicBezTo>
                  <a:pt x="325" y="93"/>
                  <a:pt x="323" y="94"/>
                  <a:pt x="321" y="97"/>
                </a:cubicBezTo>
                <a:cubicBezTo>
                  <a:pt x="314" y="91"/>
                  <a:pt x="314" y="91"/>
                  <a:pt x="314" y="91"/>
                </a:cubicBezTo>
                <a:cubicBezTo>
                  <a:pt x="318" y="86"/>
                  <a:pt x="322" y="85"/>
                  <a:pt x="329" y="85"/>
                </a:cubicBezTo>
                <a:cubicBezTo>
                  <a:pt x="340" y="85"/>
                  <a:pt x="346" y="90"/>
                  <a:pt x="346" y="99"/>
                </a:cubicBezTo>
                <a:cubicBezTo>
                  <a:pt x="346" y="126"/>
                  <a:pt x="346" y="126"/>
                  <a:pt x="346" y="126"/>
                </a:cubicBezTo>
                <a:lnTo>
                  <a:pt x="336" y="126"/>
                </a:lnTo>
                <a:close/>
                <a:moveTo>
                  <a:pt x="336" y="109"/>
                </a:moveTo>
                <a:cubicBezTo>
                  <a:pt x="328" y="109"/>
                  <a:pt x="328" y="109"/>
                  <a:pt x="328" y="109"/>
                </a:cubicBezTo>
                <a:cubicBezTo>
                  <a:pt x="324" y="109"/>
                  <a:pt x="322" y="110"/>
                  <a:pt x="322" y="114"/>
                </a:cubicBezTo>
                <a:cubicBezTo>
                  <a:pt x="322" y="116"/>
                  <a:pt x="324" y="118"/>
                  <a:pt x="328" y="118"/>
                </a:cubicBezTo>
                <a:cubicBezTo>
                  <a:pt x="331" y="118"/>
                  <a:pt x="333" y="118"/>
                  <a:pt x="334" y="116"/>
                </a:cubicBezTo>
                <a:cubicBezTo>
                  <a:pt x="335" y="115"/>
                  <a:pt x="336" y="114"/>
                  <a:pt x="336" y="111"/>
                </a:cubicBezTo>
                <a:lnTo>
                  <a:pt x="336" y="109"/>
                </a:lnTo>
                <a:close/>
                <a:moveTo>
                  <a:pt x="370" y="126"/>
                </a:moveTo>
                <a:cubicBezTo>
                  <a:pt x="364" y="126"/>
                  <a:pt x="358" y="126"/>
                  <a:pt x="353" y="121"/>
                </a:cubicBezTo>
                <a:cubicBezTo>
                  <a:pt x="360" y="114"/>
                  <a:pt x="360" y="114"/>
                  <a:pt x="360" y="114"/>
                </a:cubicBezTo>
                <a:cubicBezTo>
                  <a:pt x="363" y="117"/>
                  <a:pt x="367" y="118"/>
                  <a:pt x="370" y="118"/>
                </a:cubicBezTo>
                <a:cubicBezTo>
                  <a:pt x="374" y="118"/>
                  <a:pt x="378" y="117"/>
                  <a:pt x="378" y="114"/>
                </a:cubicBezTo>
                <a:cubicBezTo>
                  <a:pt x="378" y="112"/>
                  <a:pt x="377" y="110"/>
                  <a:pt x="373" y="110"/>
                </a:cubicBezTo>
                <a:cubicBezTo>
                  <a:pt x="367" y="109"/>
                  <a:pt x="367" y="109"/>
                  <a:pt x="367" y="109"/>
                </a:cubicBezTo>
                <a:cubicBezTo>
                  <a:pt x="360" y="109"/>
                  <a:pt x="355" y="105"/>
                  <a:pt x="355" y="98"/>
                </a:cubicBezTo>
                <a:cubicBezTo>
                  <a:pt x="355" y="89"/>
                  <a:pt x="362" y="85"/>
                  <a:pt x="371" y="85"/>
                </a:cubicBezTo>
                <a:cubicBezTo>
                  <a:pt x="377" y="85"/>
                  <a:pt x="382" y="86"/>
                  <a:pt x="386" y="90"/>
                </a:cubicBezTo>
                <a:cubicBezTo>
                  <a:pt x="380" y="96"/>
                  <a:pt x="380" y="96"/>
                  <a:pt x="380" y="96"/>
                </a:cubicBezTo>
                <a:cubicBezTo>
                  <a:pt x="378" y="94"/>
                  <a:pt x="374" y="93"/>
                  <a:pt x="371" y="93"/>
                </a:cubicBezTo>
                <a:cubicBezTo>
                  <a:pt x="366" y="93"/>
                  <a:pt x="365" y="95"/>
                  <a:pt x="365" y="97"/>
                </a:cubicBezTo>
                <a:cubicBezTo>
                  <a:pt x="365" y="99"/>
                  <a:pt x="366" y="100"/>
                  <a:pt x="369" y="101"/>
                </a:cubicBezTo>
                <a:cubicBezTo>
                  <a:pt x="375" y="101"/>
                  <a:pt x="375" y="101"/>
                  <a:pt x="375" y="101"/>
                </a:cubicBezTo>
                <a:cubicBezTo>
                  <a:pt x="383" y="102"/>
                  <a:pt x="387" y="106"/>
                  <a:pt x="387" y="113"/>
                </a:cubicBezTo>
                <a:cubicBezTo>
                  <a:pt x="387" y="122"/>
                  <a:pt x="380" y="126"/>
                  <a:pt x="370" y="126"/>
                </a:cubicBezTo>
                <a:moveTo>
                  <a:pt x="408" y="126"/>
                </a:moveTo>
                <a:cubicBezTo>
                  <a:pt x="400" y="126"/>
                  <a:pt x="396" y="120"/>
                  <a:pt x="396" y="114"/>
                </a:cubicBezTo>
                <a:cubicBezTo>
                  <a:pt x="396" y="94"/>
                  <a:pt x="396" y="94"/>
                  <a:pt x="396" y="94"/>
                </a:cubicBezTo>
                <a:cubicBezTo>
                  <a:pt x="392" y="94"/>
                  <a:pt x="392" y="94"/>
                  <a:pt x="392" y="94"/>
                </a:cubicBezTo>
                <a:cubicBezTo>
                  <a:pt x="392" y="87"/>
                  <a:pt x="392" y="87"/>
                  <a:pt x="392" y="87"/>
                </a:cubicBezTo>
                <a:cubicBezTo>
                  <a:pt x="396" y="87"/>
                  <a:pt x="396" y="87"/>
                  <a:pt x="396" y="87"/>
                </a:cubicBezTo>
                <a:cubicBezTo>
                  <a:pt x="396" y="75"/>
                  <a:pt x="396" y="75"/>
                  <a:pt x="396" y="75"/>
                </a:cubicBezTo>
                <a:cubicBezTo>
                  <a:pt x="406" y="75"/>
                  <a:pt x="406" y="75"/>
                  <a:pt x="406" y="75"/>
                </a:cubicBezTo>
                <a:cubicBezTo>
                  <a:pt x="406" y="87"/>
                  <a:pt x="406" y="87"/>
                  <a:pt x="406" y="87"/>
                </a:cubicBezTo>
                <a:cubicBezTo>
                  <a:pt x="413" y="87"/>
                  <a:pt x="413" y="87"/>
                  <a:pt x="413" y="87"/>
                </a:cubicBezTo>
                <a:cubicBezTo>
                  <a:pt x="413" y="94"/>
                  <a:pt x="413" y="94"/>
                  <a:pt x="413" y="94"/>
                </a:cubicBezTo>
                <a:cubicBezTo>
                  <a:pt x="406" y="94"/>
                  <a:pt x="406" y="94"/>
                  <a:pt x="406" y="94"/>
                </a:cubicBezTo>
                <a:cubicBezTo>
                  <a:pt x="406" y="114"/>
                  <a:pt x="406" y="114"/>
                  <a:pt x="406" y="114"/>
                </a:cubicBezTo>
                <a:cubicBezTo>
                  <a:pt x="406" y="116"/>
                  <a:pt x="407" y="117"/>
                  <a:pt x="410" y="117"/>
                </a:cubicBezTo>
                <a:cubicBezTo>
                  <a:pt x="413" y="117"/>
                  <a:pt x="413" y="117"/>
                  <a:pt x="413" y="117"/>
                </a:cubicBezTo>
                <a:cubicBezTo>
                  <a:pt x="413" y="126"/>
                  <a:pt x="413" y="126"/>
                  <a:pt x="413" y="126"/>
                </a:cubicBezTo>
                <a:lnTo>
                  <a:pt x="408" y="126"/>
                </a:lnTo>
                <a:close/>
                <a:moveTo>
                  <a:pt x="128" y="152"/>
                </a:moveTo>
                <a:cubicBezTo>
                  <a:pt x="128" y="148"/>
                  <a:pt x="128" y="145"/>
                  <a:pt x="126" y="143"/>
                </a:cubicBezTo>
                <a:cubicBezTo>
                  <a:pt x="125" y="141"/>
                  <a:pt x="122" y="139"/>
                  <a:pt x="119" y="139"/>
                </a:cubicBezTo>
                <a:cubicBezTo>
                  <a:pt x="110" y="139"/>
                  <a:pt x="110" y="139"/>
                  <a:pt x="110" y="139"/>
                </a:cubicBezTo>
                <a:cubicBezTo>
                  <a:pt x="110" y="165"/>
                  <a:pt x="110" y="165"/>
                  <a:pt x="110" y="165"/>
                </a:cubicBezTo>
                <a:cubicBezTo>
                  <a:pt x="119" y="165"/>
                  <a:pt x="119" y="165"/>
                  <a:pt x="119" y="165"/>
                </a:cubicBezTo>
                <a:cubicBezTo>
                  <a:pt x="122" y="165"/>
                  <a:pt x="125" y="164"/>
                  <a:pt x="126" y="161"/>
                </a:cubicBezTo>
                <a:cubicBezTo>
                  <a:pt x="128" y="159"/>
                  <a:pt x="128" y="156"/>
                  <a:pt x="128" y="152"/>
                </a:cubicBezTo>
                <a:moveTo>
                  <a:pt x="123" y="152"/>
                </a:moveTo>
                <a:cubicBezTo>
                  <a:pt x="123" y="156"/>
                  <a:pt x="123" y="158"/>
                  <a:pt x="122" y="159"/>
                </a:cubicBezTo>
                <a:cubicBezTo>
                  <a:pt x="121" y="160"/>
                  <a:pt x="120" y="160"/>
                  <a:pt x="118" y="160"/>
                </a:cubicBezTo>
                <a:cubicBezTo>
                  <a:pt x="115" y="160"/>
                  <a:pt x="115" y="160"/>
                  <a:pt x="115" y="160"/>
                </a:cubicBezTo>
                <a:cubicBezTo>
                  <a:pt x="115" y="144"/>
                  <a:pt x="115" y="144"/>
                  <a:pt x="115" y="144"/>
                </a:cubicBezTo>
                <a:cubicBezTo>
                  <a:pt x="118" y="144"/>
                  <a:pt x="118" y="144"/>
                  <a:pt x="118" y="144"/>
                </a:cubicBezTo>
                <a:cubicBezTo>
                  <a:pt x="120" y="144"/>
                  <a:pt x="121" y="144"/>
                  <a:pt x="122" y="145"/>
                </a:cubicBezTo>
                <a:cubicBezTo>
                  <a:pt x="123" y="147"/>
                  <a:pt x="123" y="148"/>
                  <a:pt x="123" y="152"/>
                </a:cubicBezTo>
                <a:moveTo>
                  <a:pt x="138" y="139"/>
                </a:moveTo>
                <a:cubicBezTo>
                  <a:pt x="133" y="139"/>
                  <a:pt x="133" y="139"/>
                  <a:pt x="133" y="139"/>
                </a:cubicBezTo>
                <a:cubicBezTo>
                  <a:pt x="133" y="165"/>
                  <a:pt x="133" y="165"/>
                  <a:pt x="133" y="165"/>
                </a:cubicBezTo>
                <a:cubicBezTo>
                  <a:pt x="138" y="165"/>
                  <a:pt x="138" y="165"/>
                  <a:pt x="138" y="165"/>
                </a:cubicBezTo>
                <a:lnTo>
                  <a:pt x="138" y="139"/>
                </a:lnTo>
                <a:close/>
                <a:moveTo>
                  <a:pt x="151" y="165"/>
                </a:moveTo>
                <a:cubicBezTo>
                  <a:pt x="147" y="165"/>
                  <a:pt x="144" y="164"/>
                  <a:pt x="142" y="162"/>
                </a:cubicBezTo>
                <a:cubicBezTo>
                  <a:pt x="145" y="159"/>
                  <a:pt x="145" y="159"/>
                  <a:pt x="145" y="159"/>
                </a:cubicBezTo>
                <a:cubicBezTo>
                  <a:pt x="147" y="160"/>
                  <a:pt x="149" y="161"/>
                  <a:pt x="151" y="161"/>
                </a:cubicBezTo>
                <a:cubicBezTo>
                  <a:pt x="154" y="161"/>
                  <a:pt x="156" y="160"/>
                  <a:pt x="156" y="158"/>
                </a:cubicBezTo>
                <a:cubicBezTo>
                  <a:pt x="156" y="157"/>
                  <a:pt x="155" y="156"/>
                  <a:pt x="155" y="155"/>
                </a:cubicBezTo>
                <a:cubicBezTo>
                  <a:pt x="154" y="155"/>
                  <a:pt x="154" y="155"/>
                  <a:pt x="152" y="155"/>
                </a:cubicBezTo>
                <a:cubicBezTo>
                  <a:pt x="149" y="154"/>
                  <a:pt x="149" y="154"/>
                  <a:pt x="149" y="154"/>
                </a:cubicBezTo>
                <a:cubicBezTo>
                  <a:pt x="147" y="154"/>
                  <a:pt x="146" y="153"/>
                  <a:pt x="145" y="152"/>
                </a:cubicBezTo>
                <a:cubicBezTo>
                  <a:pt x="143" y="151"/>
                  <a:pt x="143" y="149"/>
                  <a:pt x="143" y="147"/>
                </a:cubicBezTo>
                <a:cubicBezTo>
                  <a:pt x="143" y="142"/>
                  <a:pt x="146" y="139"/>
                  <a:pt x="152" y="139"/>
                </a:cubicBezTo>
                <a:cubicBezTo>
                  <a:pt x="155" y="139"/>
                  <a:pt x="158" y="140"/>
                  <a:pt x="160" y="142"/>
                </a:cubicBezTo>
                <a:cubicBezTo>
                  <a:pt x="157" y="145"/>
                  <a:pt x="157" y="145"/>
                  <a:pt x="157" y="145"/>
                </a:cubicBezTo>
                <a:cubicBezTo>
                  <a:pt x="155" y="144"/>
                  <a:pt x="153" y="144"/>
                  <a:pt x="151" y="144"/>
                </a:cubicBezTo>
                <a:cubicBezTo>
                  <a:pt x="149" y="144"/>
                  <a:pt x="148" y="145"/>
                  <a:pt x="148" y="147"/>
                </a:cubicBezTo>
                <a:cubicBezTo>
                  <a:pt x="148" y="147"/>
                  <a:pt x="148" y="148"/>
                  <a:pt x="148" y="149"/>
                </a:cubicBezTo>
                <a:cubicBezTo>
                  <a:pt x="149" y="149"/>
                  <a:pt x="149" y="149"/>
                  <a:pt x="151" y="150"/>
                </a:cubicBezTo>
                <a:cubicBezTo>
                  <a:pt x="154" y="150"/>
                  <a:pt x="154" y="150"/>
                  <a:pt x="154" y="150"/>
                </a:cubicBezTo>
                <a:cubicBezTo>
                  <a:pt x="156" y="150"/>
                  <a:pt x="157" y="151"/>
                  <a:pt x="158" y="152"/>
                </a:cubicBezTo>
                <a:cubicBezTo>
                  <a:pt x="160" y="153"/>
                  <a:pt x="160" y="155"/>
                  <a:pt x="160" y="157"/>
                </a:cubicBezTo>
                <a:cubicBezTo>
                  <a:pt x="160" y="162"/>
                  <a:pt x="156" y="165"/>
                  <a:pt x="151" y="165"/>
                </a:cubicBezTo>
                <a:moveTo>
                  <a:pt x="181" y="144"/>
                </a:moveTo>
                <a:cubicBezTo>
                  <a:pt x="181" y="139"/>
                  <a:pt x="181" y="139"/>
                  <a:pt x="181" y="139"/>
                </a:cubicBezTo>
                <a:cubicBezTo>
                  <a:pt x="163" y="139"/>
                  <a:pt x="163" y="139"/>
                  <a:pt x="163" y="139"/>
                </a:cubicBezTo>
                <a:cubicBezTo>
                  <a:pt x="163" y="144"/>
                  <a:pt x="163" y="144"/>
                  <a:pt x="163" y="144"/>
                </a:cubicBezTo>
                <a:cubicBezTo>
                  <a:pt x="170" y="144"/>
                  <a:pt x="170" y="144"/>
                  <a:pt x="170" y="144"/>
                </a:cubicBezTo>
                <a:cubicBezTo>
                  <a:pt x="170" y="165"/>
                  <a:pt x="170" y="165"/>
                  <a:pt x="170" y="165"/>
                </a:cubicBezTo>
                <a:cubicBezTo>
                  <a:pt x="175" y="165"/>
                  <a:pt x="175" y="165"/>
                  <a:pt x="175" y="165"/>
                </a:cubicBezTo>
                <a:cubicBezTo>
                  <a:pt x="175" y="144"/>
                  <a:pt x="175" y="144"/>
                  <a:pt x="175" y="144"/>
                </a:cubicBezTo>
                <a:lnTo>
                  <a:pt x="181" y="144"/>
                </a:lnTo>
                <a:close/>
                <a:moveTo>
                  <a:pt x="204" y="147"/>
                </a:moveTo>
                <a:cubicBezTo>
                  <a:pt x="204" y="143"/>
                  <a:pt x="201" y="139"/>
                  <a:pt x="195" y="139"/>
                </a:cubicBezTo>
                <a:cubicBezTo>
                  <a:pt x="185" y="139"/>
                  <a:pt x="185" y="139"/>
                  <a:pt x="185" y="139"/>
                </a:cubicBezTo>
                <a:cubicBezTo>
                  <a:pt x="185" y="165"/>
                  <a:pt x="185" y="165"/>
                  <a:pt x="185" y="165"/>
                </a:cubicBezTo>
                <a:cubicBezTo>
                  <a:pt x="190" y="165"/>
                  <a:pt x="190" y="165"/>
                  <a:pt x="190" y="165"/>
                </a:cubicBezTo>
                <a:cubicBezTo>
                  <a:pt x="190" y="155"/>
                  <a:pt x="190" y="155"/>
                  <a:pt x="190" y="155"/>
                </a:cubicBezTo>
                <a:cubicBezTo>
                  <a:pt x="194" y="155"/>
                  <a:pt x="194" y="155"/>
                  <a:pt x="194" y="155"/>
                </a:cubicBezTo>
                <a:cubicBezTo>
                  <a:pt x="199" y="165"/>
                  <a:pt x="199" y="165"/>
                  <a:pt x="199" y="165"/>
                </a:cubicBezTo>
                <a:cubicBezTo>
                  <a:pt x="205" y="165"/>
                  <a:pt x="205" y="165"/>
                  <a:pt x="205" y="165"/>
                </a:cubicBezTo>
                <a:cubicBezTo>
                  <a:pt x="199" y="154"/>
                  <a:pt x="199" y="154"/>
                  <a:pt x="199" y="154"/>
                </a:cubicBezTo>
                <a:cubicBezTo>
                  <a:pt x="201" y="153"/>
                  <a:pt x="204" y="151"/>
                  <a:pt x="204" y="147"/>
                </a:cubicBezTo>
                <a:moveTo>
                  <a:pt x="199" y="147"/>
                </a:moveTo>
                <a:cubicBezTo>
                  <a:pt x="199" y="149"/>
                  <a:pt x="197" y="151"/>
                  <a:pt x="195" y="151"/>
                </a:cubicBezTo>
                <a:cubicBezTo>
                  <a:pt x="190" y="151"/>
                  <a:pt x="190" y="151"/>
                  <a:pt x="190" y="151"/>
                </a:cubicBezTo>
                <a:cubicBezTo>
                  <a:pt x="190" y="144"/>
                  <a:pt x="190" y="144"/>
                  <a:pt x="190" y="144"/>
                </a:cubicBezTo>
                <a:cubicBezTo>
                  <a:pt x="195" y="144"/>
                  <a:pt x="195" y="144"/>
                  <a:pt x="195" y="144"/>
                </a:cubicBezTo>
                <a:cubicBezTo>
                  <a:pt x="197" y="144"/>
                  <a:pt x="199" y="145"/>
                  <a:pt x="199" y="147"/>
                </a:cubicBezTo>
                <a:moveTo>
                  <a:pt x="214" y="139"/>
                </a:moveTo>
                <a:cubicBezTo>
                  <a:pt x="209" y="139"/>
                  <a:pt x="209" y="139"/>
                  <a:pt x="209" y="139"/>
                </a:cubicBezTo>
                <a:cubicBezTo>
                  <a:pt x="209" y="165"/>
                  <a:pt x="209" y="165"/>
                  <a:pt x="209" y="165"/>
                </a:cubicBezTo>
                <a:cubicBezTo>
                  <a:pt x="214" y="165"/>
                  <a:pt x="214" y="165"/>
                  <a:pt x="214" y="165"/>
                </a:cubicBezTo>
                <a:lnTo>
                  <a:pt x="214" y="139"/>
                </a:lnTo>
                <a:close/>
                <a:moveTo>
                  <a:pt x="228" y="165"/>
                </a:moveTo>
                <a:cubicBezTo>
                  <a:pt x="225" y="165"/>
                  <a:pt x="223" y="164"/>
                  <a:pt x="221" y="162"/>
                </a:cubicBezTo>
                <a:cubicBezTo>
                  <a:pt x="219" y="160"/>
                  <a:pt x="219" y="157"/>
                  <a:pt x="219" y="152"/>
                </a:cubicBezTo>
                <a:cubicBezTo>
                  <a:pt x="219" y="147"/>
                  <a:pt x="219" y="144"/>
                  <a:pt x="221" y="142"/>
                </a:cubicBezTo>
                <a:cubicBezTo>
                  <a:pt x="223" y="140"/>
                  <a:pt x="225" y="139"/>
                  <a:pt x="228" y="139"/>
                </a:cubicBezTo>
                <a:cubicBezTo>
                  <a:pt x="233" y="139"/>
                  <a:pt x="237" y="142"/>
                  <a:pt x="237" y="147"/>
                </a:cubicBezTo>
                <a:cubicBezTo>
                  <a:pt x="232" y="147"/>
                  <a:pt x="232" y="147"/>
                  <a:pt x="232" y="147"/>
                </a:cubicBezTo>
                <a:cubicBezTo>
                  <a:pt x="232" y="145"/>
                  <a:pt x="231" y="144"/>
                  <a:pt x="228" y="144"/>
                </a:cubicBezTo>
                <a:cubicBezTo>
                  <a:pt x="227" y="144"/>
                  <a:pt x="226" y="144"/>
                  <a:pt x="225" y="145"/>
                </a:cubicBezTo>
                <a:cubicBezTo>
                  <a:pt x="224" y="146"/>
                  <a:pt x="224" y="147"/>
                  <a:pt x="224" y="152"/>
                </a:cubicBezTo>
                <a:cubicBezTo>
                  <a:pt x="224" y="157"/>
                  <a:pt x="224" y="158"/>
                  <a:pt x="225" y="159"/>
                </a:cubicBezTo>
                <a:cubicBezTo>
                  <a:pt x="226" y="160"/>
                  <a:pt x="227" y="161"/>
                  <a:pt x="228" y="161"/>
                </a:cubicBezTo>
                <a:cubicBezTo>
                  <a:pt x="231" y="161"/>
                  <a:pt x="232" y="159"/>
                  <a:pt x="232" y="157"/>
                </a:cubicBezTo>
                <a:cubicBezTo>
                  <a:pt x="237" y="157"/>
                  <a:pt x="237" y="157"/>
                  <a:pt x="237" y="157"/>
                </a:cubicBezTo>
                <a:cubicBezTo>
                  <a:pt x="237" y="162"/>
                  <a:pt x="233" y="165"/>
                  <a:pt x="228" y="165"/>
                </a:cubicBezTo>
                <a:moveTo>
                  <a:pt x="258" y="144"/>
                </a:moveTo>
                <a:cubicBezTo>
                  <a:pt x="258" y="139"/>
                  <a:pt x="258" y="139"/>
                  <a:pt x="258" y="139"/>
                </a:cubicBezTo>
                <a:cubicBezTo>
                  <a:pt x="239" y="139"/>
                  <a:pt x="239" y="139"/>
                  <a:pt x="239" y="139"/>
                </a:cubicBezTo>
                <a:cubicBezTo>
                  <a:pt x="239" y="144"/>
                  <a:pt x="239" y="144"/>
                  <a:pt x="239" y="144"/>
                </a:cubicBezTo>
                <a:cubicBezTo>
                  <a:pt x="246" y="144"/>
                  <a:pt x="246" y="144"/>
                  <a:pt x="246" y="144"/>
                </a:cubicBezTo>
                <a:cubicBezTo>
                  <a:pt x="246" y="165"/>
                  <a:pt x="246" y="165"/>
                  <a:pt x="246" y="165"/>
                </a:cubicBezTo>
                <a:cubicBezTo>
                  <a:pt x="251" y="165"/>
                  <a:pt x="251" y="165"/>
                  <a:pt x="251" y="165"/>
                </a:cubicBezTo>
                <a:cubicBezTo>
                  <a:pt x="251" y="144"/>
                  <a:pt x="251" y="144"/>
                  <a:pt x="251" y="144"/>
                </a:cubicBezTo>
                <a:lnTo>
                  <a:pt x="258" y="144"/>
                </a:lnTo>
                <a:close/>
                <a:moveTo>
                  <a:pt x="279" y="165"/>
                </a:moveTo>
                <a:cubicBezTo>
                  <a:pt x="276" y="165"/>
                  <a:pt x="273" y="164"/>
                  <a:pt x="272" y="162"/>
                </a:cubicBezTo>
                <a:cubicBezTo>
                  <a:pt x="269" y="160"/>
                  <a:pt x="269" y="157"/>
                  <a:pt x="269" y="152"/>
                </a:cubicBezTo>
                <a:cubicBezTo>
                  <a:pt x="269" y="147"/>
                  <a:pt x="269" y="144"/>
                  <a:pt x="272" y="142"/>
                </a:cubicBezTo>
                <a:cubicBezTo>
                  <a:pt x="273" y="140"/>
                  <a:pt x="276" y="139"/>
                  <a:pt x="279" y="139"/>
                </a:cubicBezTo>
                <a:cubicBezTo>
                  <a:pt x="283" y="139"/>
                  <a:pt x="287" y="142"/>
                  <a:pt x="288" y="147"/>
                </a:cubicBezTo>
                <a:cubicBezTo>
                  <a:pt x="283" y="147"/>
                  <a:pt x="283" y="147"/>
                  <a:pt x="283" y="147"/>
                </a:cubicBezTo>
                <a:cubicBezTo>
                  <a:pt x="282" y="145"/>
                  <a:pt x="281" y="144"/>
                  <a:pt x="279" y="144"/>
                </a:cubicBezTo>
                <a:cubicBezTo>
                  <a:pt x="277" y="144"/>
                  <a:pt x="276" y="144"/>
                  <a:pt x="275" y="145"/>
                </a:cubicBezTo>
                <a:cubicBezTo>
                  <a:pt x="274" y="146"/>
                  <a:pt x="274" y="147"/>
                  <a:pt x="274" y="152"/>
                </a:cubicBezTo>
                <a:cubicBezTo>
                  <a:pt x="274" y="157"/>
                  <a:pt x="274" y="158"/>
                  <a:pt x="275" y="159"/>
                </a:cubicBezTo>
                <a:cubicBezTo>
                  <a:pt x="276" y="160"/>
                  <a:pt x="277" y="161"/>
                  <a:pt x="279" y="161"/>
                </a:cubicBezTo>
                <a:cubicBezTo>
                  <a:pt x="281" y="161"/>
                  <a:pt x="282" y="159"/>
                  <a:pt x="283" y="157"/>
                </a:cubicBezTo>
                <a:cubicBezTo>
                  <a:pt x="288" y="157"/>
                  <a:pt x="288" y="157"/>
                  <a:pt x="288" y="157"/>
                </a:cubicBezTo>
                <a:cubicBezTo>
                  <a:pt x="287" y="162"/>
                  <a:pt x="283" y="165"/>
                  <a:pt x="279" y="165"/>
                </a:cubicBezTo>
                <a:moveTo>
                  <a:pt x="307" y="162"/>
                </a:moveTo>
                <a:cubicBezTo>
                  <a:pt x="305" y="164"/>
                  <a:pt x="303" y="165"/>
                  <a:pt x="300" y="165"/>
                </a:cubicBezTo>
                <a:cubicBezTo>
                  <a:pt x="297" y="165"/>
                  <a:pt x="295" y="164"/>
                  <a:pt x="293" y="162"/>
                </a:cubicBezTo>
                <a:cubicBezTo>
                  <a:pt x="291" y="160"/>
                  <a:pt x="291" y="157"/>
                  <a:pt x="291" y="152"/>
                </a:cubicBezTo>
                <a:cubicBezTo>
                  <a:pt x="291" y="147"/>
                  <a:pt x="291" y="144"/>
                  <a:pt x="293" y="142"/>
                </a:cubicBezTo>
                <a:cubicBezTo>
                  <a:pt x="295" y="140"/>
                  <a:pt x="297" y="139"/>
                  <a:pt x="300" y="139"/>
                </a:cubicBezTo>
                <a:cubicBezTo>
                  <a:pt x="303" y="139"/>
                  <a:pt x="305" y="140"/>
                  <a:pt x="307" y="142"/>
                </a:cubicBezTo>
                <a:cubicBezTo>
                  <a:pt x="310" y="144"/>
                  <a:pt x="310" y="147"/>
                  <a:pt x="310" y="152"/>
                </a:cubicBezTo>
                <a:cubicBezTo>
                  <a:pt x="310" y="157"/>
                  <a:pt x="310" y="160"/>
                  <a:pt x="307" y="162"/>
                </a:cubicBezTo>
                <a:moveTo>
                  <a:pt x="303" y="145"/>
                </a:moveTo>
                <a:cubicBezTo>
                  <a:pt x="303" y="144"/>
                  <a:pt x="302" y="144"/>
                  <a:pt x="300" y="144"/>
                </a:cubicBezTo>
                <a:cubicBezTo>
                  <a:pt x="299" y="144"/>
                  <a:pt x="298" y="144"/>
                  <a:pt x="297" y="145"/>
                </a:cubicBezTo>
                <a:cubicBezTo>
                  <a:pt x="296" y="146"/>
                  <a:pt x="296" y="147"/>
                  <a:pt x="296" y="152"/>
                </a:cubicBezTo>
                <a:cubicBezTo>
                  <a:pt x="296" y="157"/>
                  <a:pt x="296" y="158"/>
                  <a:pt x="297" y="159"/>
                </a:cubicBezTo>
                <a:cubicBezTo>
                  <a:pt x="298" y="160"/>
                  <a:pt x="299" y="161"/>
                  <a:pt x="300" y="161"/>
                </a:cubicBezTo>
                <a:cubicBezTo>
                  <a:pt x="302" y="161"/>
                  <a:pt x="303" y="160"/>
                  <a:pt x="303" y="159"/>
                </a:cubicBezTo>
                <a:cubicBezTo>
                  <a:pt x="304" y="158"/>
                  <a:pt x="305" y="157"/>
                  <a:pt x="305" y="152"/>
                </a:cubicBezTo>
                <a:cubicBezTo>
                  <a:pt x="305" y="147"/>
                  <a:pt x="304" y="146"/>
                  <a:pt x="303" y="145"/>
                </a:cubicBezTo>
                <a:moveTo>
                  <a:pt x="324" y="165"/>
                </a:moveTo>
                <a:cubicBezTo>
                  <a:pt x="318" y="165"/>
                  <a:pt x="314" y="162"/>
                  <a:pt x="314" y="156"/>
                </a:cubicBezTo>
                <a:cubicBezTo>
                  <a:pt x="314" y="139"/>
                  <a:pt x="314" y="139"/>
                  <a:pt x="314" y="139"/>
                </a:cubicBezTo>
                <a:cubicBezTo>
                  <a:pt x="319" y="139"/>
                  <a:pt x="319" y="139"/>
                  <a:pt x="319" y="139"/>
                </a:cubicBezTo>
                <a:cubicBezTo>
                  <a:pt x="319" y="156"/>
                  <a:pt x="319" y="156"/>
                  <a:pt x="319" y="156"/>
                </a:cubicBezTo>
                <a:cubicBezTo>
                  <a:pt x="319" y="159"/>
                  <a:pt x="321" y="161"/>
                  <a:pt x="324" y="161"/>
                </a:cubicBezTo>
                <a:cubicBezTo>
                  <a:pt x="326" y="161"/>
                  <a:pt x="328" y="159"/>
                  <a:pt x="328" y="156"/>
                </a:cubicBezTo>
                <a:cubicBezTo>
                  <a:pt x="328" y="139"/>
                  <a:pt x="328" y="139"/>
                  <a:pt x="328" y="139"/>
                </a:cubicBezTo>
                <a:cubicBezTo>
                  <a:pt x="333" y="139"/>
                  <a:pt x="333" y="139"/>
                  <a:pt x="333" y="139"/>
                </a:cubicBezTo>
                <a:cubicBezTo>
                  <a:pt x="333" y="156"/>
                  <a:pt x="333" y="156"/>
                  <a:pt x="333" y="156"/>
                </a:cubicBezTo>
                <a:cubicBezTo>
                  <a:pt x="333" y="162"/>
                  <a:pt x="329" y="165"/>
                  <a:pt x="324" y="165"/>
                </a:cubicBezTo>
                <a:moveTo>
                  <a:pt x="358" y="165"/>
                </a:moveTo>
                <a:cubicBezTo>
                  <a:pt x="358" y="139"/>
                  <a:pt x="358" y="139"/>
                  <a:pt x="358" y="139"/>
                </a:cubicBezTo>
                <a:cubicBezTo>
                  <a:pt x="353" y="139"/>
                  <a:pt x="353" y="139"/>
                  <a:pt x="353" y="139"/>
                </a:cubicBezTo>
                <a:cubicBezTo>
                  <a:pt x="353" y="155"/>
                  <a:pt x="353" y="155"/>
                  <a:pt x="353" y="155"/>
                </a:cubicBezTo>
                <a:cubicBezTo>
                  <a:pt x="343" y="139"/>
                  <a:pt x="343" y="139"/>
                  <a:pt x="343" y="139"/>
                </a:cubicBezTo>
                <a:cubicBezTo>
                  <a:pt x="339" y="139"/>
                  <a:pt x="339" y="139"/>
                  <a:pt x="339" y="139"/>
                </a:cubicBezTo>
                <a:cubicBezTo>
                  <a:pt x="339" y="165"/>
                  <a:pt x="339" y="165"/>
                  <a:pt x="339" y="165"/>
                </a:cubicBezTo>
                <a:cubicBezTo>
                  <a:pt x="343" y="165"/>
                  <a:pt x="343" y="165"/>
                  <a:pt x="343" y="165"/>
                </a:cubicBezTo>
                <a:cubicBezTo>
                  <a:pt x="343" y="149"/>
                  <a:pt x="343" y="149"/>
                  <a:pt x="343" y="149"/>
                </a:cubicBezTo>
                <a:cubicBezTo>
                  <a:pt x="354" y="165"/>
                  <a:pt x="354" y="165"/>
                  <a:pt x="354" y="165"/>
                </a:cubicBezTo>
                <a:lnTo>
                  <a:pt x="358" y="165"/>
                </a:lnTo>
                <a:close/>
                <a:moveTo>
                  <a:pt x="372" y="165"/>
                </a:moveTo>
                <a:cubicBezTo>
                  <a:pt x="369" y="165"/>
                  <a:pt x="367" y="164"/>
                  <a:pt x="366" y="162"/>
                </a:cubicBezTo>
                <a:cubicBezTo>
                  <a:pt x="363" y="160"/>
                  <a:pt x="363" y="157"/>
                  <a:pt x="363" y="152"/>
                </a:cubicBezTo>
                <a:cubicBezTo>
                  <a:pt x="363" y="147"/>
                  <a:pt x="363" y="144"/>
                  <a:pt x="366" y="142"/>
                </a:cubicBezTo>
                <a:cubicBezTo>
                  <a:pt x="367" y="140"/>
                  <a:pt x="369" y="139"/>
                  <a:pt x="372" y="139"/>
                </a:cubicBezTo>
                <a:cubicBezTo>
                  <a:pt x="377" y="139"/>
                  <a:pt x="381" y="142"/>
                  <a:pt x="382" y="147"/>
                </a:cubicBezTo>
                <a:cubicBezTo>
                  <a:pt x="377" y="147"/>
                  <a:pt x="377" y="147"/>
                  <a:pt x="377" y="147"/>
                </a:cubicBezTo>
                <a:cubicBezTo>
                  <a:pt x="376" y="145"/>
                  <a:pt x="375" y="144"/>
                  <a:pt x="372" y="144"/>
                </a:cubicBezTo>
                <a:cubicBezTo>
                  <a:pt x="371" y="144"/>
                  <a:pt x="370" y="144"/>
                  <a:pt x="369" y="145"/>
                </a:cubicBezTo>
                <a:cubicBezTo>
                  <a:pt x="368" y="146"/>
                  <a:pt x="368" y="147"/>
                  <a:pt x="368" y="152"/>
                </a:cubicBezTo>
                <a:cubicBezTo>
                  <a:pt x="368" y="157"/>
                  <a:pt x="368" y="158"/>
                  <a:pt x="369" y="159"/>
                </a:cubicBezTo>
                <a:cubicBezTo>
                  <a:pt x="370" y="160"/>
                  <a:pt x="371" y="161"/>
                  <a:pt x="372" y="161"/>
                </a:cubicBezTo>
                <a:cubicBezTo>
                  <a:pt x="375" y="161"/>
                  <a:pt x="376" y="159"/>
                  <a:pt x="377" y="157"/>
                </a:cubicBezTo>
                <a:cubicBezTo>
                  <a:pt x="382" y="157"/>
                  <a:pt x="382" y="157"/>
                  <a:pt x="382" y="157"/>
                </a:cubicBezTo>
                <a:cubicBezTo>
                  <a:pt x="381" y="162"/>
                  <a:pt x="377" y="165"/>
                  <a:pt x="372" y="165"/>
                </a:cubicBezTo>
                <a:moveTo>
                  <a:pt x="391" y="139"/>
                </a:moveTo>
                <a:cubicBezTo>
                  <a:pt x="386" y="139"/>
                  <a:pt x="386" y="139"/>
                  <a:pt x="386" y="139"/>
                </a:cubicBezTo>
                <a:cubicBezTo>
                  <a:pt x="386" y="165"/>
                  <a:pt x="386" y="165"/>
                  <a:pt x="386" y="165"/>
                </a:cubicBezTo>
                <a:cubicBezTo>
                  <a:pt x="391" y="165"/>
                  <a:pt x="391" y="165"/>
                  <a:pt x="391" y="165"/>
                </a:cubicBezTo>
                <a:lnTo>
                  <a:pt x="391" y="139"/>
                </a:lnTo>
                <a:close/>
                <a:moveTo>
                  <a:pt x="397" y="165"/>
                </a:moveTo>
                <a:cubicBezTo>
                  <a:pt x="397" y="139"/>
                  <a:pt x="397" y="139"/>
                  <a:pt x="397" y="139"/>
                </a:cubicBezTo>
                <a:cubicBezTo>
                  <a:pt x="402" y="139"/>
                  <a:pt x="402" y="139"/>
                  <a:pt x="402" y="139"/>
                </a:cubicBezTo>
                <a:cubicBezTo>
                  <a:pt x="402" y="160"/>
                  <a:pt x="402" y="160"/>
                  <a:pt x="402" y="160"/>
                </a:cubicBezTo>
                <a:cubicBezTo>
                  <a:pt x="413" y="160"/>
                  <a:pt x="413" y="160"/>
                  <a:pt x="413" y="160"/>
                </a:cubicBezTo>
                <a:cubicBezTo>
                  <a:pt x="413" y="165"/>
                  <a:pt x="413" y="165"/>
                  <a:pt x="413" y="165"/>
                </a:cubicBezTo>
                <a:lnTo>
                  <a:pt x="397" y="165"/>
                </a:lnTo>
                <a:close/>
                <a:moveTo>
                  <a:pt x="118" y="186"/>
                </a:moveTo>
                <a:cubicBezTo>
                  <a:pt x="118" y="179"/>
                  <a:pt x="118" y="179"/>
                  <a:pt x="118" y="179"/>
                </a:cubicBezTo>
                <a:cubicBezTo>
                  <a:pt x="115" y="184"/>
                  <a:pt x="115" y="184"/>
                  <a:pt x="115" y="184"/>
                </a:cubicBezTo>
                <a:cubicBezTo>
                  <a:pt x="114" y="184"/>
                  <a:pt x="114" y="184"/>
                  <a:pt x="114" y="184"/>
                </a:cubicBezTo>
                <a:cubicBezTo>
                  <a:pt x="111" y="179"/>
                  <a:pt x="111" y="179"/>
                  <a:pt x="111" y="179"/>
                </a:cubicBezTo>
                <a:cubicBezTo>
                  <a:pt x="111" y="186"/>
                  <a:pt x="111" y="186"/>
                  <a:pt x="111" y="186"/>
                </a:cubicBezTo>
                <a:cubicBezTo>
                  <a:pt x="109" y="186"/>
                  <a:pt x="109" y="186"/>
                  <a:pt x="109" y="186"/>
                </a:cubicBezTo>
                <a:cubicBezTo>
                  <a:pt x="109" y="175"/>
                  <a:pt x="109" y="175"/>
                  <a:pt x="109" y="175"/>
                </a:cubicBezTo>
                <a:cubicBezTo>
                  <a:pt x="111" y="175"/>
                  <a:pt x="111" y="175"/>
                  <a:pt x="111" y="175"/>
                </a:cubicBezTo>
                <a:cubicBezTo>
                  <a:pt x="115" y="182"/>
                  <a:pt x="115" y="182"/>
                  <a:pt x="115" y="182"/>
                </a:cubicBezTo>
                <a:cubicBezTo>
                  <a:pt x="118" y="175"/>
                  <a:pt x="118" y="175"/>
                  <a:pt x="118" y="175"/>
                </a:cubicBezTo>
                <a:cubicBezTo>
                  <a:pt x="120" y="175"/>
                  <a:pt x="120" y="175"/>
                  <a:pt x="120" y="175"/>
                </a:cubicBezTo>
                <a:cubicBezTo>
                  <a:pt x="120" y="186"/>
                  <a:pt x="120" y="186"/>
                  <a:pt x="120" y="186"/>
                </a:cubicBezTo>
                <a:lnTo>
                  <a:pt x="118" y="186"/>
                </a:lnTo>
                <a:close/>
                <a:moveTo>
                  <a:pt x="129" y="183"/>
                </a:moveTo>
                <a:cubicBezTo>
                  <a:pt x="129" y="182"/>
                  <a:pt x="129" y="182"/>
                  <a:pt x="129" y="182"/>
                </a:cubicBezTo>
                <a:cubicBezTo>
                  <a:pt x="129" y="180"/>
                  <a:pt x="128" y="178"/>
                  <a:pt x="126" y="178"/>
                </a:cubicBezTo>
                <a:cubicBezTo>
                  <a:pt x="124" y="178"/>
                  <a:pt x="122" y="179"/>
                  <a:pt x="122" y="182"/>
                </a:cubicBezTo>
                <a:cubicBezTo>
                  <a:pt x="122" y="185"/>
                  <a:pt x="124" y="187"/>
                  <a:pt x="126" y="187"/>
                </a:cubicBezTo>
                <a:cubicBezTo>
                  <a:pt x="127" y="187"/>
                  <a:pt x="128" y="186"/>
                  <a:pt x="129" y="185"/>
                </a:cubicBezTo>
                <a:cubicBezTo>
                  <a:pt x="128" y="184"/>
                  <a:pt x="128" y="184"/>
                  <a:pt x="128" y="184"/>
                </a:cubicBezTo>
                <a:cubicBezTo>
                  <a:pt x="127" y="185"/>
                  <a:pt x="127" y="185"/>
                  <a:pt x="126" y="185"/>
                </a:cubicBezTo>
                <a:cubicBezTo>
                  <a:pt x="125" y="185"/>
                  <a:pt x="124" y="184"/>
                  <a:pt x="124" y="183"/>
                </a:cubicBezTo>
                <a:lnTo>
                  <a:pt x="129" y="183"/>
                </a:lnTo>
                <a:close/>
                <a:moveTo>
                  <a:pt x="128" y="182"/>
                </a:moveTo>
                <a:cubicBezTo>
                  <a:pt x="124" y="182"/>
                  <a:pt x="124" y="182"/>
                  <a:pt x="124" y="182"/>
                </a:cubicBezTo>
                <a:cubicBezTo>
                  <a:pt x="124" y="181"/>
                  <a:pt x="124" y="181"/>
                  <a:pt x="124" y="180"/>
                </a:cubicBezTo>
                <a:cubicBezTo>
                  <a:pt x="124" y="180"/>
                  <a:pt x="125" y="179"/>
                  <a:pt x="126" y="179"/>
                </a:cubicBezTo>
                <a:cubicBezTo>
                  <a:pt x="126" y="179"/>
                  <a:pt x="127" y="180"/>
                  <a:pt x="127" y="180"/>
                </a:cubicBezTo>
                <a:cubicBezTo>
                  <a:pt x="127" y="181"/>
                  <a:pt x="128" y="181"/>
                  <a:pt x="128" y="182"/>
                </a:cubicBezTo>
                <a:moveTo>
                  <a:pt x="142" y="186"/>
                </a:moveTo>
                <a:cubicBezTo>
                  <a:pt x="142" y="181"/>
                  <a:pt x="142" y="181"/>
                  <a:pt x="142" y="181"/>
                </a:cubicBezTo>
                <a:cubicBezTo>
                  <a:pt x="137" y="181"/>
                  <a:pt x="137" y="181"/>
                  <a:pt x="137" y="181"/>
                </a:cubicBezTo>
                <a:cubicBezTo>
                  <a:pt x="137" y="186"/>
                  <a:pt x="137" y="186"/>
                  <a:pt x="137" y="186"/>
                </a:cubicBezTo>
                <a:cubicBezTo>
                  <a:pt x="136" y="186"/>
                  <a:pt x="136" y="186"/>
                  <a:pt x="136" y="186"/>
                </a:cubicBezTo>
                <a:cubicBezTo>
                  <a:pt x="136" y="175"/>
                  <a:pt x="136" y="175"/>
                  <a:pt x="136" y="175"/>
                </a:cubicBezTo>
                <a:cubicBezTo>
                  <a:pt x="137" y="175"/>
                  <a:pt x="137" y="175"/>
                  <a:pt x="137" y="175"/>
                </a:cubicBezTo>
                <a:cubicBezTo>
                  <a:pt x="137" y="180"/>
                  <a:pt x="137" y="180"/>
                  <a:pt x="137" y="180"/>
                </a:cubicBezTo>
                <a:cubicBezTo>
                  <a:pt x="142" y="180"/>
                  <a:pt x="142" y="180"/>
                  <a:pt x="142" y="180"/>
                </a:cubicBezTo>
                <a:cubicBezTo>
                  <a:pt x="142" y="175"/>
                  <a:pt x="142" y="175"/>
                  <a:pt x="142" y="175"/>
                </a:cubicBezTo>
                <a:cubicBezTo>
                  <a:pt x="144" y="175"/>
                  <a:pt x="144" y="175"/>
                  <a:pt x="144" y="175"/>
                </a:cubicBezTo>
                <a:cubicBezTo>
                  <a:pt x="144" y="186"/>
                  <a:pt x="144" y="186"/>
                  <a:pt x="144" y="186"/>
                </a:cubicBezTo>
                <a:lnTo>
                  <a:pt x="142" y="186"/>
                </a:lnTo>
                <a:close/>
                <a:moveTo>
                  <a:pt x="154" y="186"/>
                </a:moveTo>
                <a:cubicBezTo>
                  <a:pt x="154" y="178"/>
                  <a:pt x="154" y="178"/>
                  <a:pt x="154" y="178"/>
                </a:cubicBezTo>
                <a:cubicBezTo>
                  <a:pt x="152" y="178"/>
                  <a:pt x="152" y="178"/>
                  <a:pt x="152" y="178"/>
                </a:cubicBezTo>
                <a:cubicBezTo>
                  <a:pt x="152" y="183"/>
                  <a:pt x="152" y="183"/>
                  <a:pt x="152" y="183"/>
                </a:cubicBezTo>
                <a:cubicBezTo>
                  <a:pt x="152" y="184"/>
                  <a:pt x="151" y="185"/>
                  <a:pt x="150" y="185"/>
                </a:cubicBezTo>
                <a:cubicBezTo>
                  <a:pt x="149" y="185"/>
                  <a:pt x="148" y="184"/>
                  <a:pt x="148" y="183"/>
                </a:cubicBezTo>
                <a:cubicBezTo>
                  <a:pt x="148" y="178"/>
                  <a:pt x="148" y="178"/>
                  <a:pt x="148" y="178"/>
                </a:cubicBezTo>
                <a:cubicBezTo>
                  <a:pt x="147" y="178"/>
                  <a:pt x="147" y="178"/>
                  <a:pt x="147" y="178"/>
                </a:cubicBezTo>
                <a:cubicBezTo>
                  <a:pt x="147" y="183"/>
                  <a:pt x="147" y="183"/>
                  <a:pt x="147" y="183"/>
                </a:cubicBezTo>
                <a:cubicBezTo>
                  <a:pt x="147" y="184"/>
                  <a:pt x="147" y="185"/>
                  <a:pt x="148" y="186"/>
                </a:cubicBezTo>
                <a:cubicBezTo>
                  <a:pt x="148" y="186"/>
                  <a:pt x="149" y="187"/>
                  <a:pt x="150" y="187"/>
                </a:cubicBezTo>
                <a:cubicBezTo>
                  <a:pt x="151" y="187"/>
                  <a:pt x="151" y="186"/>
                  <a:pt x="152" y="186"/>
                </a:cubicBezTo>
                <a:cubicBezTo>
                  <a:pt x="152" y="186"/>
                  <a:pt x="152" y="186"/>
                  <a:pt x="152" y="186"/>
                </a:cubicBezTo>
                <a:lnTo>
                  <a:pt x="154" y="186"/>
                </a:lnTo>
                <a:close/>
                <a:moveTo>
                  <a:pt x="161" y="180"/>
                </a:moveTo>
                <a:cubicBezTo>
                  <a:pt x="160" y="180"/>
                  <a:pt x="160" y="179"/>
                  <a:pt x="160" y="179"/>
                </a:cubicBezTo>
                <a:cubicBezTo>
                  <a:pt x="159" y="179"/>
                  <a:pt x="158" y="180"/>
                  <a:pt x="158" y="181"/>
                </a:cubicBezTo>
                <a:cubicBezTo>
                  <a:pt x="158" y="186"/>
                  <a:pt x="158" y="186"/>
                  <a:pt x="158" y="186"/>
                </a:cubicBezTo>
                <a:cubicBezTo>
                  <a:pt x="156" y="186"/>
                  <a:pt x="156" y="186"/>
                  <a:pt x="156" y="186"/>
                </a:cubicBezTo>
                <a:cubicBezTo>
                  <a:pt x="156" y="178"/>
                  <a:pt x="156" y="178"/>
                  <a:pt x="156" y="178"/>
                </a:cubicBezTo>
                <a:cubicBezTo>
                  <a:pt x="158" y="178"/>
                  <a:pt x="158" y="178"/>
                  <a:pt x="158" y="178"/>
                </a:cubicBezTo>
                <a:cubicBezTo>
                  <a:pt x="158" y="179"/>
                  <a:pt x="158" y="179"/>
                  <a:pt x="158" y="179"/>
                </a:cubicBezTo>
                <a:cubicBezTo>
                  <a:pt x="158" y="178"/>
                  <a:pt x="159" y="178"/>
                  <a:pt x="160" y="178"/>
                </a:cubicBezTo>
                <a:cubicBezTo>
                  <a:pt x="161" y="178"/>
                  <a:pt x="162" y="178"/>
                  <a:pt x="162" y="179"/>
                </a:cubicBezTo>
                <a:lnTo>
                  <a:pt x="161" y="180"/>
                </a:lnTo>
                <a:close/>
                <a:moveTo>
                  <a:pt x="165" y="178"/>
                </a:moveTo>
                <a:cubicBezTo>
                  <a:pt x="163" y="178"/>
                  <a:pt x="163" y="178"/>
                  <a:pt x="163" y="178"/>
                </a:cubicBezTo>
                <a:cubicBezTo>
                  <a:pt x="163" y="186"/>
                  <a:pt x="163" y="186"/>
                  <a:pt x="163" y="186"/>
                </a:cubicBezTo>
                <a:cubicBezTo>
                  <a:pt x="165" y="186"/>
                  <a:pt x="165" y="186"/>
                  <a:pt x="165" y="186"/>
                </a:cubicBezTo>
                <a:lnTo>
                  <a:pt x="165" y="178"/>
                </a:lnTo>
                <a:close/>
                <a:moveTo>
                  <a:pt x="163" y="175"/>
                </a:moveTo>
                <a:cubicBezTo>
                  <a:pt x="165" y="175"/>
                  <a:pt x="165" y="175"/>
                  <a:pt x="165" y="175"/>
                </a:cubicBezTo>
                <a:cubicBezTo>
                  <a:pt x="165" y="176"/>
                  <a:pt x="165" y="176"/>
                  <a:pt x="165" y="176"/>
                </a:cubicBezTo>
                <a:cubicBezTo>
                  <a:pt x="163" y="176"/>
                  <a:pt x="163" y="176"/>
                  <a:pt x="163" y="176"/>
                </a:cubicBezTo>
                <a:lnTo>
                  <a:pt x="163" y="175"/>
                </a:lnTo>
                <a:close/>
                <a:moveTo>
                  <a:pt x="185" y="175"/>
                </a:moveTo>
                <a:cubicBezTo>
                  <a:pt x="183" y="175"/>
                  <a:pt x="183" y="175"/>
                  <a:pt x="183" y="175"/>
                </a:cubicBezTo>
                <a:cubicBezTo>
                  <a:pt x="181" y="183"/>
                  <a:pt x="181" y="183"/>
                  <a:pt x="181" y="183"/>
                </a:cubicBezTo>
                <a:cubicBezTo>
                  <a:pt x="178" y="175"/>
                  <a:pt x="178" y="175"/>
                  <a:pt x="178" y="175"/>
                </a:cubicBezTo>
                <a:cubicBezTo>
                  <a:pt x="177" y="175"/>
                  <a:pt x="177" y="175"/>
                  <a:pt x="177" y="175"/>
                </a:cubicBezTo>
                <a:cubicBezTo>
                  <a:pt x="175" y="183"/>
                  <a:pt x="175" y="183"/>
                  <a:pt x="175" y="183"/>
                </a:cubicBezTo>
                <a:cubicBezTo>
                  <a:pt x="173" y="175"/>
                  <a:pt x="173" y="175"/>
                  <a:pt x="173" y="175"/>
                </a:cubicBezTo>
                <a:cubicBezTo>
                  <a:pt x="171" y="175"/>
                  <a:pt x="171" y="175"/>
                  <a:pt x="171" y="175"/>
                </a:cubicBezTo>
                <a:cubicBezTo>
                  <a:pt x="174" y="186"/>
                  <a:pt x="174" y="186"/>
                  <a:pt x="174" y="186"/>
                </a:cubicBezTo>
                <a:cubicBezTo>
                  <a:pt x="175" y="186"/>
                  <a:pt x="175" y="186"/>
                  <a:pt x="175" y="186"/>
                </a:cubicBezTo>
                <a:cubicBezTo>
                  <a:pt x="178" y="178"/>
                  <a:pt x="178" y="178"/>
                  <a:pt x="178" y="178"/>
                </a:cubicBezTo>
                <a:cubicBezTo>
                  <a:pt x="180" y="186"/>
                  <a:pt x="180" y="186"/>
                  <a:pt x="180" y="186"/>
                </a:cubicBezTo>
                <a:cubicBezTo>
                  <a:pt x="182" y="186"/>
                  <a:pt x="182" y="186"/>
                  <a:pt x="182" y="186"/>
                </a:cubicBezTo>
                <a:lnTo>
                  <a:pt x="185" y="175"/>
                </a:lnTo>
                <a:close/>
                <a:moveTo>
                  <a:pt x="191" y="186"/>
                </a:moveTo>
                <a:cubicBezTo>
                  <a:pt x="191" y="181"/>
                  <a:pt x="191" y="181"/>
                  <a:pt x="191" y="181"/>
                </a:cubicBezTo>
                <a:cubicBezTo>
                  <a:pt x="191" y="180"/>
                  <a:pt x="191" y="179"/>
                  <a:pt x="190" y="179"/>
                </a:cubicBezTo>
                <a:cubicBezTo>
                  <a:pt x="189" y="179"/>
                  <a:pt x="188" y="180"/>
                  <a:pt x="188" y="181"/>
                </a:cubicBezTo>
                <a:cubicBezTo>
                  <a:pt x="188" y="186"/>
                  <a:pt x="188" y="186"/>
                  <a:pt x="188" y="186"/>
                </a:cubicBezTo>
                <a:cubicBezTo>
                  <a:pt x="186" y="186"/>
                  <a:pt x="186" y="186"/>
                  <a:pt x="186" y="186"/>
                </a:cubicBezTo>
                <a:cubicBezTo>
                  <a:pt x="186" y="175"/>
                  <a:pt x="186" y="175"/>
                  <a:pt x="186" y="175"/>
                </a:cubicBezTo>
                <a:cubicBezTo>
                  <a:pt x="188" y="175"/>
                  <a:pt x="188" y="175"/>
                  <a:pt x="188" y="175"/>
                </a:cubicBezTo>
                <a:cubicBezTo>
                  <a:pt x="188" y="179"/>
                  <a:pt x="188" y="179"/>
                  <a:pt x="188" y="179"/>
                </a:cubicBezTo>
                <a:cubicBezTo>
                  <a:pt x="188" y="178"/>
                  <a:pt x="189" y="178"/>
                  <a:pt x="190" y="178"/>
                </a:cubicBezTo>
                <a:cubicBezTo>
                  <a:pt x="191" y="178"/>
                  <a:pt x="192" y="178"/>
                  <a:pt x="192" y="179"/>
                </a:cubicBezTo>
                <a:cubicBezTo>
                  <a:pt x="193" y="179"/>
                  <a:pt x="193" y="180"/>
                  <a:pt x="193" y="181"/>
                </a:cubicBezTo>
                <a:cubicBezTo>
                  <a:pt x="193" y="186"/>
                  <a:pt x="193" y="186"/>
                  <a:pt x="193" y="186"/>
                </a:cubicBezTo>
                <a:lnTo>
                  <a:pt x="191" y="186"/>
                </a:lnTo>
                <a:close/>
                <a:moveTo>
                  <a:pt x="202" y="186"/>
                </a:moveTo>
                <a:cubicBezTo>
                  <a:pt x="202" y="181"/>
                  <a:pt x="202" y="181"/>
                  <a:pt x="202" y="181"/>
                </a:cubicBezTo>
                <a:cubicBezTo>
                  <a:pt x="202" y="179"/>
                  <a:pt x="201" y="178"/>
                  <a:pt x="198" y="178"/>
                </a:cubicBezTo>
                <a:cubicBezTo>
                  <a:pt x="197" y="178"/>
                  <a:pt x="196" y="178"/>
                  <a:pt x="195" y="179"/>
                </a:cubicBezTo>
                <a:cubicBezTo>
                  <a:pt x="196" y="180"/>
                  <a:pt x="196" y="180"/>
                  <a:pt x="196" y="180"/>
                </a:cubicBezTo>
                <a:cubicBezTo>
                  <a:pt x="197" y="180"/>
                  <a:pt x="197" y="179"/>
                  <a:pt x="198" y="179"/>
                </a:cubicBezTo>
                <a:cubicBezTo>
                  <a:pt x="200" y="179"/>
                  <a:pt x="200" y="180"/>
                  <a:pt x="200" y="181"/>
                </a:cubicBezTo>
                <a:cubicBezTo>
                  <a:pt x="200" y="182"/>
                  <a:pt x="200" y="182"/>
                  <a:pt x="200" y="182"/>
                </a:cubicBezTo>
                <a:cubicBezTo>
                  <a:pt x="198" y="182"/>
                  <a:pt x="198" y="182"/>
                  <a:pt x="198" y="182"/>
                </a:cubicBezTo>
                <a:cubicBezTo>
                  <a:pt x="196" y="182"/>
                  <a:pt x="195" y="183"/>
                  <a:pt x="195" y="184"/>
                </a:cubicBezTo>
                <a:cubicBezTo>
                  <a:pt x="195" y="185"/>
                  <a:pt x="195" y="185"/>
                  <a:pt x="196" y="186"/>
                </a:cubicBezTo>
                <a:cubicBezTo>
                  <a:pt x="196" y="186"/>
                  <a:pt x="197" y="187"/>
                  <a:pt x="198" y="187"/>
                </a:cubicBezTo>
                <a:cubicBezTo>
                  <a:pt x="199" y="187"/>
                  <a:pt x="200" y="186"/>
                  <a:pt x="200" y="186"/>
                </a:cubicBezTo>
                <a:cubicBezTo>
                  <a:pt x="200" y="186"/>
                  <a:pt x="200" y="186"/>
                  <a:pt x="200" y="186"/>
                </a:cubicBezTo>
                <a:lnTo>
                  <a:pt x="202" y="186"/>
                </a:lnTo>
                <a:close/>
                <a:moveTo>
                  <a:pt x="200" y="183"/>
                </a:moveTo>
                <a:cubicBezTo>
                  <a:pt x="200" y="184"/>
                  <a:pt x="200" y="184"/>
                  <a:pt x="200" y="185"/>
                </a:cubicBezTo>
                <a:cubicBezTo>
                  <a:pt x="199" y="185"/>
                  <a:pt x="199" y="185"/>
                  <a:pt x="198" y="185"/>
                </a:cubicBezTo>
                <a:cubicBezTo>
                  <a:pt x="197" y="185"/>
                  <a:pt x="197" y="185"/>
                  <a:pt x="197" y="184"/>
                </a:cubicBezTo>
                <a:cubicBezTo>
                  <a:pt x="197" y="183"/>
                  <a:pt x="197" y="183"/>
                  <a:pt x="198" y="183"/>
                </a:cubicBezTo>
                <a:cubicBezTo>
                  <a:pt x="200" y="183"/>
                  <a:pt x="200" y="183"/>
                  <a:pt x="200" y="183"/>
                </a:cubicBezTo>
                <a:close/>
                <a:moveTo>
                  <a:pt x="210" y="186"/>
                </a:moveTo>
                <a:cubicBezTo>
                  <a:pt x="207" y="183"/>
                  <a:pt x="207" y="183"/>
                  <a:pt x="207" y="183"/>
                </a:cubicBezTo>
                <a:cubicBezTo>
                  <a:pt x="206" y="184"/>
                  <a:pt x="206" y="184"/>
                  <a:pt x="206" y="184"/>
                </a:cubicBezTo>
                <a:cubicBezTo>
                  <a:pt x="206" y="186"/>
                  <a:pt x="206" y="186"/>
                  <a:pt x="206" y="186"/>
                </a:cubicBezTo>
                <a:cubicBezTo>
                  <a:pt x="204" y="186"/>
                  <a:pt x="204" y="186"/>
                  <a:pt x="204" y="186"/>
                </a:cubicBezTo>
                <a:cubicBezTo>
                  <a:pt x="204" y="175"/>
                  <a:pt x="204" y="175"/>
                  <a:pt x="204" y="175"/>
                </a:cubicBezTo>
                <a:cubicBezTo>
                  <a:pt x="206" y="175"/>
                  <a:pt x="206" y="175"/>
                  <a:pt x="206" y="175"/>
                </a:cubicBezTo>
                <a:cubicBezTo>
                  <a:pt x="206" y="182"/>
                  <a:pt x="206" y="182"/>
                  <a:pt x="206" y="182"/>
                </a:cubicBezTo>
                <a:cubicBezTo>
                  <a:pt x="209" y="178"/>
                  <a:pt x="209" y="178"/>
                  <a:pt x="209" y="178"/>
                </a:cubicBezTo>
                <a:cubicBezTo>
                  <a:pt x="211" y="178"/>
                  <a:pt x="211" y="178"/>
                  <a:pt x="211" y="178"/>
                </a:cubicBezTo>
                <a:cubicBezTo>
                  <a:pt x="208" y="181"/>
                  <a:pt x="208" y="181"/>
                  <a:pt x="208" y="181"/>
                </a:cubicBezTo>
                <a:cubicBezTo>
                  <a:pt x="212" y="186"/>
                  <a:pt x="212" y="186"/>
                  <a:pt x="212" y="186"/>
                </a:cubicBezTo>
                <a:lnTo>
                  <a:pt x="210" y="186"/>
                </a:lnTo>
                <a:close/>
                <a:moveTo>
                  <a:pt x="219" y="186"/>
                </a:moveTo>
                <a:cubicBezTo>
                  <a:pt x="219" y="181"/>
                  <a:pt x="219" y="181"/>
                  <a:pt x="219" y="181"/>
                </a:cubicBezTo>
                <a:cubicBezTo>
                  <a:pt x="219" y="179"/>
                  <a:pt x="218" y="178"/>
                  <a:pt x="216" y="178"/>
                </a:cubicBezTo>
                <a:cubicBezTo>
                  <a:pt x="215" y="178"/>
                  <a:pt x="214" y="178"/>
                  <a:pt x="213" y="179"/>
                </a:cubicBezTo>
                <a:cubicBezTo>
                  <a:pt x="214" y="180"/>
                  <a:pt x="214" y="180"/>
                  <a:pt x="214" y="180"/>
                </a:cubicBezTo>
                <a:cubicBezTo>
                  <a:pt x="215" y="180"/>
                  <a:pt x="215" y="179"/>
                  <a:pt x="216" y="179"/>
                </a:cubicBezTo>
                <a:cubicBezTo>
                  <a:pt x="217" y="179"/>
                  <a:pt x="218" y="180"/>
                  <a:pt x="218" y="181"/>
                </a:cubicBezTo>
                <a:cubicBezTo>
                  <a:pt x="218" y="182"/>
                  <a:pt x="218" y="182"/>
                  <a:pt x="218" y="182"/>
                </a:cubicBezTo>
                <a:cubicBezTo>
                  <a:pt x="216" y="182"/>
                  <a:pt x="216" y="182"/>
                  <a:pt x="216" y="182"/>
                </a:cubicBezTo>
                <a:cubicBezTo>
                  <a:pt x="214" y="182"/>
                  <a:pt x="213" y="183"/>
                  <a:pt x="213" y="184"/>
                </a:cubicBezTo>
                <a:cubicBezTo>
                  <a:pt x="213" y="185"/>
                  <a:pt x="213" y="185"/>
                  <a:pt x="213" y="186"/>
                </a:cubicBezTo>
                <a:cubicBezTo>
                  <a:pt x="214" y="186"/>
                  <a:pt x="215" y="187"/>
                  <a:pt x="216" y="187"/>
                </a:cubicBezTo>
                <a:cubicBezTo>
                  <a:pt x="217" y="187"/>
                  <a:pt x="217" y="186"/>
                  <a:pt x="218" y="186"/>
                </a:cubicBezTo>
                <a:cubicBezTo>
                  <a:pt x="218" y="186"/>
                  <a:pt x="218" y="186"/>
                  <a:pt x="218" y="186"/>
                </a:cubicBezTo>
                <a:lnTo>
                  <a:pt x="219" y="186"/>
                </a:lnTo>
                <a:close/>
                <a:moveTo>
                  <a:pt x="218" y="183"/>
                </a:moveTo>
                <a:cubicBezTo>
                  <a:pt x="218" y="184"/>
                  <a:pt x="218" y="184"/>
                  <a:pt x="217" y="185"/>
                </a:cubicBezTo>
                <a:cubicBezTo>
                  <a:pt x="217" y="185"/>
                  <a:pt x="216" y="185"/>
                  <a:pt x="216" y="185"/>
                </a:cubicBezTo>
                <a:cubicBezTo>
                  <a:pt x="215" y="185"/>
                  <a:pt x="214" y="185"/>
                  <a:pt x="214" y="184"/>
                </a:cubicBezTo>
                <a:cubicBezTo>
                  <a:pt x="214" y="183"/>
                  <a:pt x="215" y="183"/>
                  <a:pt x="216" y="183"/>
                </a:cubicBezTo>
                <a:cubicBezTo>
                  <a:pt x="218" y="183"/>
                  <a:pt x="218" y="183"/>
                  <a:pt x="218" y="183"/>
                </a:cubicBezTo>
                <a:close/>
                <a:moveTo>
                  <a:pt x="232" y="186"/>
                </a:moveTo>
                <a:cubicBezTo>
                  <a:pt x="232" y="181"/>
                  <a:pt x="232" y="181"/>
                  <a:pt x="232" y="181"/>
                </a:cubicBezTo>
                <a:cubicBezTo>
                  <a:pt x="232" y="180"/>
                  <a:pt x="232" y="179"/>
                  <a:pt x="231" y="179"/>
                </a:cubicBezTo>
                <a:cubicBezTo>
                  <a:pt x="230" y="179"/>
                  <a:pt x="229" y="180"/>
                  <a:pt x="229" y="181"/>
                </a:cubicBezTo>
                <a:cubicBezTo>
                  <a:pt x="229" y="186"/>
                  <a:pt x="229" y="186"/>
                  <a:pt x="229" y="186"/>
                </a:cubicBezTo>
                <a:cubicBezTo>
                  <a:pt x="227" y="186"/>
                  <a:pt x="227" y="186"/>
                  <a:pt x="227" y="186"/>
                </a:cubicBezTo>
                <a:cubicBezTo>
                  <a:pt x="227" y="181"/>
                  <a:pt x="227" y="181"/>
                  <a:pt x="227" y="181"/>
                </a:cubicBezTo>
                <a:cubicBezTo>
                  <a:pt x="227" y="180"/>
                  <a:pt x="226" y="179"/>
                  <a:pt x="225" y="179"/>
                </a:cubicBezTo>
                <a:cubicBezTo>
                  <a:pt x="225" y="179"/>
                  <a:pt x="224" y="180"/>
                  <a:pt x="224" y="181"/>
                </a:cubicBezTo>
                <a:cubicBezTo>
                  <a:pt x="224" y="186"/>
                  <a:pt x="224" y="186"/>
                  <a:pt x="224" y="186"/>
                </a:cubicBezTo>
                <a:cubicBezTo>
                  <a:pt x="222" y="186"/>
                  <a:pt x="222" y="186"/>
                  <a:pt x="222" y="186"/>
                </a:cubicBezTo>
                <a:cubicBezTo>
                  <a:pt x="222" y="178"/>
                  <a:pt x="222" y="178"/>
                  <a:pt x="222" y="178"/>
                </a:cubicBezTo>
                <a:cubicBezTo>
                  <a:pt x="224" y="178"/>
                  <a:pt x="224" y="178"/>
                  <a:pt x="224" y="178"/>
                </a:cubicBezTo>
                <a:cubicBezTo>
                  <a:pt x="224" y="179"/>
                  <a:pt x="224" y="179"/>
                  <a:pt x="224" y="179"/>
                </a:cubicBezTo>
                <a:cubicBezTo>
                  <a:pt x="224" y="178"/>
                  <a:pt x="225" y="178"/>
                  <a:pt x="226" y="178"/>
                </a:cubicBezTo>
                <a:cubicBezTo>
                  <a:pt x="227" y="178"/>
                  <a:pt x="228" y="178"/>
                  <a:pt x="228" y="179"/>
                </a:cubicBezTo>
                <a:cubicBezTo>
                  <a:pt x="229" y="178"/>
                  <a:pt x="230" y="178"/>
                  <a:pt x="231" y="178"/>
                </a:cubicBezTo>
                <a:cubicBezTo>
                  <a:pt x="232" y="178"/>
                  <a:pt x="233" y="178"/>
                  <a:pt x="233" y="179"/>
                </a:cubicBezTo>
                <a:cubicBezTo>
                  <a:pt x="234" y="179"/>
                  <a:pt x="234" y="180"/>
                  <a:pt x="234" y="181"/>
                </a:cubicBezTo>
                <a:cubicBezTo>
                  <a:pt x="234" y="186"/>
                  <a:pt x="234" y="186"/>
                  <a:pt x="234" y="186"/>
                </a:cubicBezTo>
                <a:lnTo>
                  <a:pt x="232" y="186"/>
                </a:lnTo>
                <a:close/>
                <a:moveTo>
                  <a:pt x="243" y="186"/>
                </a:moveTo>
                <a:cubicBezTo>
                  <a:pt x="243" y="178"/>
                  <a:pt x="243" y="178"/>
                  <a:pt x="243" y="178"/>
                </a:cubicBezTo>
                <a:cubicBezTo>
                  <a:pt x="242" y="178"/>
                  <a:pt x="242" y="178"/>
                  <a:pt x="242" y="178"/>
                </a:cubicBezTo>
                <a:cubicBezTo>
                  <a:pt x="242" y="183"/>
                  <a:pt x="242" y="183"/>
                  <a:pt x="242" y="183"/>
                </a:cubicBezTo>
                <a:cubicBezTo>
                  <a:pt x="242" y="184"/>
                  <a:pt x="241" y="185"/>
                  <a:pt x="240" y="185"/>
                </a:cubicBezTo>
                <a:cubicBezTo>
                  <a:pt x="239" y="185"/>
                  <a:pt x="238" y="184"/>
                  <a:pt x="238" y="183"/>
                </a:cubicBezTo>
                <a:cubicBezTo>
                  <a:pt x="238" y="178"/>
                  <a:pt x="238" y="178"/>
                  <a:pt x="238" y="178"/>
                </a:cubicBezTo>
                <a:cubicBezTo>
                  <a:pt x="236" y="178"/>
                  <a:pt x="236" y="178"/>
                  <a:pt x="236" y="178"/>
                </a:cubicBezTo>
                <a:cubicBezTo>
                  <a:pt x="236" y="183"/>
                  <a:pt x="236" y="183"/>
                  <a:pt x="236" y="183"/>
                </a:cubicBezTo>
                <a:cubicBezTo>
                  <a:pt x="236" y="184"/>
                  <a:pt x="237" y="185"/>
                  <a:pt x="237" y="186"/>
                </a:cubicBezTo>
                <a:cubicBezTo>
                  <a:pt x="238" y="186"/>
                  <a:pt x="239" y="187"/>
                  <a:pt x="239" y="187"/>
                </a:cubicBezTo>
                <a:cubicBezTo>
                  <a:pt x="240" y="187"/>
                  <a:pt x="241" y="186"/>
                  <a:pt x="242" y="186"/>
                </a:cubicBezTo>
                <a:cubicBezTo>
                  <a:pt x="242" y="186"/>
                  <a:pt x="242" y="186"/>
                  <a:pt x="242" y="186"/>
                </a:cubicBezTo>
                <a:lnTo>
                  <a:pt x="243" y="186"/>
                </a:lnTo>
                <a:close/>
                <a:moveTo>
                  <a:pt x="251" y="180"/>
                </a:moveTo>
                <a:cubicBezTo>
                  <a:pt x="250" y="180"/>
                  <a:pt x="250" y="179"/>
                  <a:pt x="249" y="179"/>
                </a:cubicBezTo>
                <a:cubicBezTo>
                  <a:pt x="248" y="179"/>
                  <a:pt x="248" y="180"/>
                  <a:pt x="248" y="181"/>
                </a:cubicBezTo>
                <a:cubicBezTo>
                  <a:pt x="248" y="186"/>
                  <a:pt x="248" y="186"/>
                  <a:pt x="248" y="186"/>
                </a:cubicBezTo>
                <a:cubicBezTo>
                  <a:pt x="246" y="186"/>
                  <a:pt x="246" y="186"/>
                  <a:pt x="246" y="186"/>
                </a:cubicBezTo>
                <a:cubicBezTo>
                  <a:pt x="246" y="178"/>
                  <a:pt x="246" y="178"/>
                  <a:pt x="246" y="178"/>
                </a:cubicBezTo>
                <a:cubicBezTo>
                  <a:pt x="248" y="178"/>
                  <a:pt x="248" y="178"/>
                  <a:pt x="248" y="178"/>
                </a:cubicBezTo>
                <a:cubicBezTo>
                  <a:pt x="248" y="179"/>
                  <a:pt x="248" y="179"/>
                  <a:pt x="248" y="179"/>
                </a:cubicBezTo>
                <a:cubicBezTo>
                  <a:pt x="248" y="178"/>
                  <a:pt x="249" y="178"/>
                  <a:pt x="250" y="178"/>
                </a:cubicBezTo>
                <a:cubicBezTo>
                  <a:pt x="251" y="178"/>
                  <a:pt x="251" y="178"/>
                  <a:pt x="252" y="179"/>
                </a:cubicBezTo>
                <a:lnTo>
                  <a:pt x="251" y="180"/>
                </a:lnTo>
                <a:close/>
                <a:moveTo>
                  <a:pt x="255" y="178"/>
                </a:moveTo>
                <a:cubicBezTo>
                  <a:pt x="253" y="178"/>
                  <a:pt x="253" y="178"/>
                  <a:pt x="253" y="178"/>
                </a:cubicBezTo>
                <a:cubicBezTo>
                  <a:pt x="253" y="186"/>
                  <a:pt x="253" y="186"/>
                  <a:pt x="253" y="186"/>
                </a:cubicBezTo>
                <a:cubicBezTo>
                  <a:pt x="255" y="186"/>
                  <a:pt x="255" y="186"/>
                  <a:pt x="255" y="186"/>
                </a:cubicBezTo>
                <a:lnTo>
                  <a:pt x="255" y="178"/>
                </a:lnTo>
                <a:close/>
                <a:moveTo>
                  <a:pt x="253" y="175"/>
                </a:moveTo>
                <a:cubicBezTo>
                  <a:pt x="255" y="175"/>
                  <a:pt x="255" y="175"/>
                  <a:pt x="255" y="175"/>
                </a:cubicBezTo>
                <a:cubicBezTo>
                  <a:pt x="255" y="176"/>
                  <a:pt x="255" y="176"/>
                  <a:pt x="255" y="176"/>
                </a:cubicBezTo>
                <a:cubicBezTo>
                  <a:pt x="253" y="176"/>
                  <a:pt x="253" y="176"/>
                  <a:pt x="253" y="176"/>
                </a:cubicBezTo>
                <a:lnTo>
                  <a:pt x="253" y="175"/>
                </a:lnTo>
                <a:close/>
                <a:moveTo>
                  <a:pt x="259" y="187"/>
                </a:moveTo>
                <a:cubicBezTo>
                  <a:pt x="259" y="185"/>
                  <a:pt x="259" y="185"/>
                  <a:pt x="259" y="185"/>
                </a:cubicBezTo>
                <a:cubicBezTo>
                  <a:pt x="258" y="185"/>
                  <a:pt x="258" y="185"/>
                  <a:pt x="258" y="185"/>
                </a:cubicBezTo>
                <a:cubicBezTo>
                  <a:pt x="258" y="189"/>
                  <a:pt x="258" y="189"/>
                  <a:pt x="258" y="189"/>
                </a:cubicBezTo>
                <a:lnTo>
                  <a:pt x="259" y="187"/>
                </a:lnTo>
                <a:close/>
                <a:moveTo>
                  <a:pt x="273" y="186"/>
                </a:moveTo>
                <a:cubicBezTo>
                  <a:pt x="270" y="181"/>
                  <a:pt x="270" y="181"/>
                  <a:pt x="270" y="181"/>
                </a:cubicBezTo>
                <a:cubicBezTo>
                  <a:pt x="268" y="183"/>
                  <a:pt x="268" y="183"/>
                  <a:pt x="268" y="183"/>
                </a:cubicBezTo>
                <a:cubicBezTo>
                  <a:pt x="268" y="186"/>
                  <a:pt x="268" y="186"/>
                  <a:pt x="268" y="186"/>
                </a:cubicBezTo>
                <a:cubicBezTo>
                  <a:pt x="266" y="186"/>
                  <a:pt x="266" y="186"/>
                  <a:pt x="266" y="186"/>
                </a:cubicBezTo>
                <a:cubicBezTo>
                  <a:pt x="266" y="175"/>
                  <a:pt x="266" y="175"/>
                  <a:pt x="266" y="175"/>
                </a:cubicBezTo>
                <a:cubicBezTo>
                  <a:pt x="268" y="175"/>
                  <a:pt x="268" y="175"/>
                  <a:pt x="268" y="175"/>
                </a:cubicBezTo>
                <a:cubicBezTo>
                  <a:pt x="268" y="181"/>
                  <a:pt x="268" y="181"/>
                  <a:pt x="268" y="181"/>
                </a:cubicBezTo>
                <a:cubicBezTo>
                  <a:pt x="273" y="175"/>
                  <a:pt x="273" y="175"/>
                  <a:pt x="273" y="175"/>
                </a:cubicBezTo>
                <a:cubicBezTo>
                  <a:pt x="275" y="175"/>
                  <a:pt x="275" y="175"/>
                  <a:pt x="275" y="175"/>
                </a:cubicBezTo>
                <a:cubicBezTo>
                  <a:pt x="271" y="179"/>
                  <a:pt x="271" y="179"/>
                  <a:pt x="271" y="179"/>
                </a:cubicBezTo>
                <a:cubicBezTo>
                  <a:pt x="275" y="186"/>
                  <a:pt x="275" y="186"/>
                  <a:pt x="275" y="186"/>
                </a:cubicBezTo>
                <a:lnTo>
                  <a:pt x="273" y="186"/>
                </a:lnTo>
                <a:close/>
                <a:moveTo>
                  <a:pt x="283" y="186"/>
                </a:moveTo>
                <a:cubicBezTo>
                  <a:pt x="283" y="181"/>
                  <a:pt x="283" y="181"/>
                  <a:pt x="283" y="181"/>
                </a:cubicBezTo>
                <a:cubicBezTo>
                  <a:pt x="283" y="179"/>
                  <a:pt x="282" y="178"/>
                  <a:pt x="280" y="178"/>
                </a:cubicBezTo>
                <a:cubicBezTo>
                  <a:pt x="278" y="178"/>
                  <a:pt x="277" y="178"/>
                  <a:pt x="277" y="179"/>
                </a:cubicBezTo>
                <a:cubicBezTo>
                  <a:pt x="278" y="180"/>
                  <a:pt x="278" y="180"/>
                  <a:pt x="278" y="180"/>
                </a:cubicBezTo>
                <a:cubicBezTo>
                  <a:pt x="278" y="180"/>
                  <a:pt x="279" y="179"/>
                  <a:pt x="280" y="179"/>
                </a:cubicBezTo>
                <a:cubicBezTo>
                  <a:pt x="281" y="179"/>
                  <a:pt x="281" y="180"/>
                  <a:pt x="281" y="181"/>
                </a:cubicBezTo>
                <a:cubicBezTo>
                  <a:pt x="281" y="182"/>
                  <a:pt x="281" y="182"/>
                  <a:pt x="281" y="182"/>
                </a:cubicBezTo>
                <a:cubicBezTo>
                  <a:pt x="279" y="182"/>
                  <a:pt x="279" y="182"/>
                  <a:pt x="279" y="182"/>
                </a:cubicBezTo>
                <a:cubicBezTo>
                  <a:pt x="277" y="182"/>
                  <a:pt x="276" y="183"/>
                  <a:pt x="276" y="184"/>
                </a:cubicBezTo>
                <a:cubicBezTo>
                  <a:pt x="276" y="185"/>
                  <a:pt x="277" y="185"/>
                  <a:pt x="277" y="186"/>
                </a:cubicBezTo>
                <a:cubicBezTo>
                  <a:pt x="277" y="186"/>
                  <a:pt x="278" y="187"/>
                  <a:pt x="279" y="187"/>
                </a:cubicBezTo>
                <a:cubicBezTo>
                  <a:pt x="280" y="187"/>
                  <a:pt x="281" y="186"/>
                  <a:pt x="281" y="186"/>
                </a:cubicBezTo>
                <a:cubicBezTo>
                  <a:pt x="281" y="186"/>
                  <a:pt x="281" y="186"/>
                  <a:pt x="281" y="186"/>
                </a:cubicBezTo>
                <a:lnTo>
                  <a:pt x="283" y="186"/>
                </a:lnTo>
                <a:close/>
                <a:moveTo>
                  <a:pt x="281" y="183"/>
                </a:moveTo>
                <a:cubicBezTo>
                  <a:pt x="281" y="184"/>
                  <a:pt x="281" y="184"/>
                  <a:pt x="281" y="185"/>
                </a:cubicBezTo>
                <a:cubicBezTo>
                  <a:pt x="281" y="185"/>
                  <a:pt x="280" y="185"/>
                  <a:pt x="279" y="185"/>
                </a:cubicBezTo>
                <a:cubicBezTo>
                  <a:pt x="278" y="185"/>
                  <a:pt x="278" y="185"/>
                  <a:pt x="278" y="184"/>
                </a:cubicBezTo>
                <a:cubicBezTo>
                  <a:pt x="278" y="183"/>
                  <a:pt x="278" y="183"/>
                  <a:pt x="279" y="183"/>
                </a:cubicBezTo>
                <a:cubicBezTo>
                  <a:pt x="281" y="183"/>
                  <a:pt x="281" y="183"/>
                  <a:pt x="281" y="183"/>
                </a:cubicBezTo>
                <a:close/>
                <a:moveTo>
                  <a:pt x="294" y="176"/>
                </a:moveTo>
                <a:cubicBezTo>
                  <a:pt x="294" y="186"/>
                  <a:pt x="294" y="186"/>
                  <a:pt x="294" y="186"/>
                </a:cubicBezTo>
                <a:cubicBezTo>
                  <a:pt x="292" y="186"/>
                  <a:pt x="292" y="186"/>
                  <a:pt x="292" y="186"/>
                </a:cubicBezTo>
                <a:cubicBezTo>
                  <a:pt x="292" y="176"/>
                  <a:pt x="292" y="176"/>
                  <a:pt x="292" y="176"/>
                </a:cubicBezTo>
                <a:cubicBezTo>
                  <a:pt x="289" y="176"/>
                  <a:pt x="289" y="176"/>
                  <a:pt x="289" y="176"/>
                </a:cubicBezTo>
                <a:cubicBezTo>
                  <a:pt x="289" y="175"/>
                  <a:pt x="289" y="175"/>
                  <a:pt x="289" y="175"/>
                </a:cubicBezTo>
                <a:cubicBezTo>
                  <a:pt x="297" y="175"/>
                  <a:pt x="297" y="175"/>
                  <a:pt x="297" y="175"/>
                </a:cubicBezTo>
                <a:cubicBezTo>
                  <a:pt x="297" y="176"/>
                  <a:pt x="297" y="176"/>
                  <a:pt x="297" y="176"/>
                </a:cubicBezTo>
                <a:lnTo>
                  <a:pt x="294" y="176"/>
                </a:lnTo>
                <a:close/>
                <a:moveTo>
                  <a:pt x="301" y="178"/>
                </a:moveTo>
                <a:cubicBezTo>
                  <a:pt x="299" y="178"/>
                  <a:pt x="299" y="178"/>
                  <a:pt x="299" y="178"/>
                </a:cubicBezTo>
                <a:cubicBezTo>
                  <a:pt x="299" y="186"/>
                  <a:pt x="299" y="186"/>
                  <a:pt x="299" y="186"/>
                </a:cubicBezTo>
                <a:cubicBezTo>
                  <a:pt x="301" y="186"/>
                  <a:pt x="301" y="186"/>
                  <a:pt x="301" y="186"/>
                </a:cubicBezTo>
                <a:lnTo>
                  <a:pt x="301" y="178"/>
                </a:lnTo>
                <a:close/>
                <a:moveTo>
                  <a:pt x="299" y="175"/>
                </a:moveTo>
                <a:cubicBezTo>
                  <a:pt x="301" y="175"/>
                  <a:pt x="301" y="175"/>
                  <a:pt x="301" y="175"/>
                </a:cubicBezTo>
                <a:cubicBezTo>
                  <a:pt x="301" y="176"/>
                  <a:pt x="301" y="176"/>
                  <a:pt x="301" y="176"/>
                </a:cubicBezTo>
                <a:cubicBezTo>
                  <a:pt x="299" y="176"/>
                  <a:pt x="299" y="176"/>
                  <a:pt x="299" y="176"/>
                </a:cubicBezTo>
                <a:lnTo>
                  <a:pt x="299" y="175"/>
                </a:lnTo>
                <a:close/>
                <a:moveTo>
                  <a:pt x="307" y="186"/>
                </a:moveTo>
                <a:cubicBezTo>
                  <a:pt x="307" y="185"/>
                  <a:pt x="307" y="185"/>
                  <a:pt x="307" y="185"/>
                </a:cubicBezTo>
                <a:cubicBezTo>
                  <a:pt x="306" y="185"/>
                  <a:pt x="306" y="185"/>
                  <a:pt x="306" y="185"/>
                </a:cubicBezTo>
                <a:cubicBezTo>
                  <a:pt x="305" y="185"/>
                  <a:pt x="305" y="185"/>
                  <a:pt x="305" y="184"/>
                </a:cubicBezTo>
                <a:cubicBezTo>
                  <a:pt x="305" y="179"/>
                  <a:pt x="305" y="179"/>
                  <a:pt x="305" y="179"/>
                </a:cubicBezTo>
                <a:cubicBezTo>
                  <a:pt x="307" y="179"/>
                  <a:pt x="307" y="179"/>
                  <a:pt x="307" y="179"/>
                </a:cubicBezTo>
                <a:cubicBezTo>
                  <a:pt x="307" y="178"/>
                  <a:pt x="307" y="178"/>
                  <a:pt x="307" y="178"/>
                </a:cubicBezTo>
                <a:cubicBezTo>
                  <a:pt x="305" y="178"/>
                  <a:pt x="305" y="178"/>
                  <a:pt x="305" y="178"/>
                </a:cubicBezTo>
                <a:cubicBezTo>
                  <a:pt x="305" y="176"/>
                  <a:pt x="305" y="176"/>
                  <a:pt x="305" y="176"/>
                </a:cubicBezTo>
                <a:cubicBezTo>
                  <a:pt x="303" y="176"/>
                  <a:pt x="303" y="176"/>
                  <a:pt x="303" y="176"/>
                </a:cubicBezTo>
                <a:cubicBezTo>
                  <a:pt x="303" y="178"/>
                  <a:pt x="303" y="178"/>
                  <a:pt x="303" y="178"/>
                </a:cubicBezTo>
                <a:cubicBezTo>
                  <a:pt x="302" y="178"/>
                  <a:pt x="302" y="178"/>
                  <a:pt x="302" y="178"/>
                </a:cubicBezTo>
                <a:cubicBezTo>
                  <a:pt x="302" y="179"/>
                  <a:pt x="302" y="179"/>
                  <a:pt x="302" y="179"/>
                </a:cubicBezTo>
                <a:cubicBezTo>
                  <a:pt x="303" y="179"/>
                  <a:pt x="303" y="179"/>
                  <a:pt x="303" y="179"/>
                </a:cubicBezTo>
                <a:cubicBezTo>
                  <a:pt x="303" y="184"/>
                  <a:pt x="303" y="184"/>
                  <a:pt x="303" y="184"/>
                </a:cubicBezTo>
                <a:cubicBezTo>
                  <a:pt x="303" y="185"/>
                  <a:pt x="304" y="186"/>
                  <a:pt x="306" y="186"/>
                </a:cubicBezTo>
                <a:lnTo>
                  <a:pt x="307" y="186"/>
                </a:lnTo>
                <a:close/>
                <a:moveTo>
                  <a:pt x="309" y="178"/>
                </a:moveTo>
                <a:cubicBezTo>
                  <a:pt x="311" y="178"/>
                  <a:pt x="311" y="178"/>
                  <a:pt x="311" y="178"/>
                </a:cubicBezTo>
                <a:cubicBezTo>
                  <a:pt x="311" y="186"/>
                  <a:pt x="311" y="186"/>
                  <a:pt x="311" y="186"/>
                </a:cubicBezTo>
                <a:cubicBezTo>
                  <a:pt x="309" y="186"/>
                  <a:pt x="309" y="186"/>
                  <a:pt x="309" y="186"/>
                </a:cubicBezTo>
                <a:lnTo>
                  <a:pt x="309" y="178"/>
                </a:lnTo>
                <a:close/>
                <a:moveTo>
                  <a:pt x="311" y="175"/>
                </a:moveTo>
                <a:cubicBezTo>
                  <a:pt x="309" y="175"/>
                  <a:pt x="309" y="175"/>
                  <a:pt x="309" y="175"/>
                </a:cubicBezTo>
                <a:cubicBezTo>
                  <a:pt x="309" y="176"/>
                  <a:pt x="309" y="176"/>
                  <a:pt x="309" y="176"/>
                </a:cubicBezTo>
                <a:cubicBezTo>
                  <a:pt x="311" y="176"/>
                  <a:pt x="311" y="176"/>
                  <a:pt x="311" y="176"/>
                </a:cubicBezTo>
                <a:lnTo>
                  <a:pt x="311" y="175"/>
                </a:lnTo>
                <a:close/>
                <a:moveTo>
                  <a:pt x="318" y="180"/>
                </a:moveTo>
                <a:cubicBezTo>
                  <a:pt x="318" y="180"/>
                  <a:pt x="317" y="179"/>
                  <a:pt x="317" y="179"/>
                </a:cubicBezTo>
                <a:cubicBezTo>
                  <a:pt x="316" y="179"/>
                  <a:pt x="315" y="180"/>
                  <a:pt x="315" y="181"/>
                </a:cubicBezTo>
                <a:cubicBezTo>
                  <a:pt x="315" y="186"/>
                  <a:pt x="315" y="186"/>
                  <a:pt x="315" y="186"/>
                </a:cubicBezTo>
                <a:cubicBezTo>
                  <a:pt x="313" y="186"/>
                  <a:pt x="313" y="186"/>
                  <a:pt x="313" y="186"/>
                </a:cubicBezTo>
                <a:cubicBezTo>
                  <a:pt x="313" y="178"/>
                  <a:pt x="313" y="178"/>
                  <a:pt x="313" y="178"/>
                </a:cubicBezTo>
                <a:cubicBezTo>
                  <a:pt x="315" y="178"/>
                  <a:pt x="315" y="178"/>
                  <a:pt x="315" y="178"/>
                </a:cubicBezTo>
                <a:cubicBezTo>
                  <a:pt x="315" y="179"/>
                  <a:pt x="315" y="179"/>
                  <a:pt x="315" y="179"/>
                </a:cubicBezTo>
                <a:cubicBezTo>
                  <a:pt x="315" y="178"/>
                  <a:pt x="316" y="178"/>
                  <a:pt x="317" y="178"/>
                </a:cubicBezTo>
                <a:cubicBezTo>
                  <a:pt x="318" y="178"/>
                  <a:pt x="319" y="178"/>
                  <a:pt x="319" y="179"/>
                </a:cubicBezTo>
                <a:lnTo>
                  <a:pt x="318" y="180"/>
                </a:lnTo>
                <a:close/>
                <a:moveTo>
                  <a:pt x="327" y="182"/>
                </a:moveTo>
                <a:cubicBezTo>
                  <a:pt x="327" y="181"/>
                  <a:pt x="326" y="180"/>
                  <a:pt x="326" y="179"/>
                </a:cubicBezTo>
                <a:cubicBezTo>
                  <a:pt x="325" y="178"/>
                  <a:pt x="324" y="178"/>
                  <a:pt x="323" y="178"/>
                </a:cubicBezTo>
                <a:cubicBezTo>
                  <a:pt x="322" y="178"/>
                  <a:pt x="321" y="178"/>
                  <a:pt x="321" y="179"/>
                </a:cubicBezTo>
                <a:cubicBezTo>
                  <a:pt x="320" y="180"/>
                  <a:pt x="320" y="181"/>
                  <a:pt x="320" y="182"/>
                </a:cubicBezTo>
                <a:cubicBezTo>
                  <a:pt x="320" y="184"/>
                  <a:pt x="320" y="185"/>
                  <a:pt x="321" y="186"/>
                </a:cubicBezTo>
                <a:cubicBezTo>
                  <a:pt x="321" y="186"/>
                  <a:pt x="322" y="187"/>
                  <a:pt x="323" y="187"/>
                </a:cubicBezTo>
                <a:cubicBezTo>
                  <a:pt x="324" y="187"/>
                  <a:pt x="325" y="186"/>
                  <a:pt x="326" y="186"/>
                </a:cubicBezTo>
                <a:cubicBezTo>
                  <a:pt x="326" y="185"/>
                  <a:pt x="327" y="184"/>
                  <a:pt x="327" y="182"/>
                </a:cubicBezTo>
                <a:moveTo>
                  <a:pt x="325" y="182"/>
                </a:moveTo>
                <a:cubicBezTo>
                  <a:pt x="325" y="183"/>
                  <a:pt x="325" y="184"/>
                  <a:pt x="324" y="185"/>
                </a:cubicBezTo>
                <a:cubicBezTo>
                  <a:pt x="324" y="185"/>
                  <a:pt x="324" y="185"/>
                  <a:pt x="323" y="185"/>
                </a:cubicBezTo>
                <a:cubicBezTo>
                  <a:pt x="323" y="185"/>
                  <a:pt x="322" y="185"/>
                  <a:pt x="322" y="185"/>
                </a:cubicBezTo>
                <a:cubicBezTo>
                  <a:pt x="321" y="184"/>
                  <a:pt x="321" y="183"/>
                  <a:pt x="321" y="182"/>
                </a:cubicBezTo>
                <a:cubicBezTo>
                  <a:pt x="321" y="181"/>
                  <a:pt x="321" y="180"/>
                  <a:pt x="322" y="180"/>
                </a:cubicBezTo>
                <a:cubicBezTo>
                  <a:pt x="322" y="180"/>
                  <a:pt x="323" y="179"/>
                  <a:pt x="323" y="179"/>
                </a:cubicBezTo>
                <a:cubicBezTo>
                  <a:pt x="324" y="179"/>
                  <a:pt x="324" y="180"/>
                  <a:pt x="324" y="180"/>
                </a:cubicBezTo>
                <a:cubicBezTo>
                  <a:pt x="325" y="180"/>
                  <a:pt x="325" y="181"/>
                  <a:pt x="325" y="182"/>
                </a:cubicBezTo>
                <a:moveTo>
                  <a:pt x="343" y="186"/>
                </a:moveTo>
                <a:cubicBezTo>
                  <a:pt x="341" y="186"/>
                  <a:pt x="341" y="186"/>
                  <a:pt x="341" y="186"/>
                </a:cubicBezTo>
                <a:cubicBezTo>
                  <a:pt x="339" y="178"/>
                  <a:pt x="339" y="178"/>
                  <a:pt x="339" y="178"/>
                </a:cubicBezTo>
                <a:cubicBezTo>
                  <a:pt x="336" y="186"/>
                  <a:pt x="336" y="186"/>
                  <a:pt x="336" y="186"/>
                </a:cubicBezTo>
                <a:cubicBezTo>
                  <a:pt x="335" y="186"/>
                  <a:pt x="335" y="186"/>
                  <a:pt x="335" y="186"/>
                </a:cubicBezTo>
                <a:cubicBezTo>
                  <a:pt x="332" y="175"/>
                  <a:pt x="332" y="175"/>
                  <a:pt x="332" y="175"/>
                </a:cubicBezTo>
                <a:cubicBezTo>
                  <a:pt x="334" y="175"/>
                  <a:pt x="334" y="175"/>
                  <a:pt x="334" y="175"/>
                </a:cubicBezTo>
                <a:cubicBezTo>
                  <a:pt x="336" y="183"/>
                  <a:pt x="336" y="183"/>
                  <a:pt x="336" y="183"/>
                </a:cubicBezTo>
                <a:cubicBezTo>
                  <a:pt x="338" y="175"/>
                  <a:pt x="338" y="175"/>
                  <a:pt x="338" y="175"/>
                </a:cubicBezTo>
                <a:cubicBezTo>
                  <a:pt x="339" y="175"/>
                  <a:pt x="339" y="175"/>
                  <a:pt x="339" y="175"/>
                </a:cubicBezTo>
                <a:cubicBezTo>
                  <a:pt x="342" y="183"/>
                  <a:pt x="342" y="183"/>
                  <a:pt x="342" y="183"/>
                </a:cubicBezTo>
                <a:cubicBezTo>
                  <a:pt x="344" y="175"/>
                  <a:pt x="344" y="175"/>
                  <a:pt x="344" y="175"/>
                </a:cubicBezTo>
                <a:cubicBezTo>
                  <a:pt x="346" y="175"/>
                  <a:pt x="346" y="175"/>
                  <a:pt x="346" y="175"/>
                </a:cubicBezTo>
                <a:lnTo>
                  <a:pt x="343" y="186"/>
                </a:lnTo>
                <a:close/>
                <a:moveTo>
                  <a:pt x="354" y="186"/>
                </a:moveTo>
                <a:cubicBezTo>
                  <a:pt x="354" y="181"/>
                  <a:pt x="354" y="181"/>
                  <a:pt x="354" y="181"/>
                </a:cubicBezTo>
                <a:cubicBezTo>
                  <a:pt x="354" y="180"/>
                  <a:pt x="354" y="179"/>
                  <a:pt x="353" y="179"/>
                </a:cubicBezTo>
                <a:cubicBezTo>
                  <a:pt x="353" y="178"/>
                  <a:pt x="352" y="178"/>
                  <a:pt x="351" y="178"/>
                </a:cubicBezTo>
                <a:cubicBezTo>
                  <a:pt x="350" y="178"/>
                  <a:pt x="350" y="178"/>
                  <a:pt x="349" y="179"/>
                </a:cubicBezTo>
                <a:cubicBezTo>
                  <a:pt x="349" y="175"/>
                  <a:pt x="349" y="175"/>
                  <a:pt x="349" y="175"/>
                </a:cubicBezTo>
                <a:cubicBezTo>
                  <a:pt x="347" y="175"/>
                  <a:pt x="347" y="175"/>
                  <a:pt x="347" y="175"/>
                </a:cubicBezTo>
                <a:cubicBezTo>
                  <a:pt x="347" y="186"/>
                  <a:pt x="347" y="186"/>
                  <a:pt x="347" y="186"/>
                </a:cubicBezTo>
                <a:cubicBezTo>
                  <a:pt x="349" y="186"/>
                  <a:pt x="349" y="186"/>
                  <a:pt x="349" y="186"/>
                </a:cubicBezTo>
                <a:cubicBezTo>
                  <a:pt x="349" y="181"/>
                  <a:pt x="349" y="181"/>
                  <a:pt x="349" y="181"/>
                </a:cubicBezTo>
                <a:cubicBezTo>
                  <a:pt x="349" y="180"/>
                  <a:pt x="350" y="179"/>
                  <a:pt x="351" y="179"/>
                </a:cubicBezTo>
                <a:cubicBezTo>
                  <a:pt x="352" y="179"/>
                  <a:pt x="352" y="180"/>
                  <a:pt x="352" y="181"/>
                </a:cubicBezTo>
                <a:cubicBezTo>
                  <a:pt x="352" y="186"/>
                  <a:pt x="352" y="186"/>
                  <a:pt x="352" y="186"/>
                </a:cubicBezTo>
                <a:lnTo>
                  <a:pt x="354" y="186"/>
                </a:lnTo>
                <a:close/>
                <a:moveTo>
                  <a:pt x="361" y="186"/>
                </a:moveTo>
                <a:cubicBezTo>
                  <a:pt x="361" y="186"/>
                  <a:pt x="361" y="186"/>
                  <a:pt x="361" y="186"/>
                </a:cubicBezTo>
                <a:cubicBezTo>
                  <a:pt x="361" y="186"/>
                  <a:pt x="360" y="187"/>
                  <a:pt x="359" y="187"/>
                </a:cubicBezTo>
                <a:cubicBezTo>
                  <a:pt x="358" y="187"/>
                  <a:pt x="357" y="186"/>
                  <a:pt x="357" y="186"/>
                </a:cubicBezTo>
                <a:cubicBezTo>
                  <a:pt x="356" y="185"/>
                  <a:pt x="356" y="185"/>
                  <a:pt x="356" y="184"/>
                </a:cubicBezTo>
                <a:cubicBezTo>
                  <a:pt x="356" y="183"/>
                  <a:pt x="357" y="182"/>
                  <a:pt x="359" y="182"/>
                </a:cubicBezTo>
                <a:cubicBezTo>
                  <a:pt x="361" y="182"/>
                  <a:pt x="361" y="182"/>
                  <a:pt x="361" y="182"/>
                </a:cubicBezTo>
                <a:cubicBezTo>
                  <a:pt x="361" y="181"/>
                  <a:pt x="361" y="181"/>
                  <a:pt x="361" y="181"/>
                </a:cubicBezTo>
                <a:cubicBezTo>
                  <a:pt x="361" y="180"/>
                  <a:pt x="361" y="179"/>
                  <a:pt x="359" y="179"/>
                </a:cubicBezTo>
                <a:cubicBezTo>
                  <a:pt x="358" y="179"/>
                  <a:pt x="358" y="180"/>
                  <a:pt x="357" y="180"/>
                </a:cubicBezTo>
                <a:cubicBezTo>
                  <a:pt x="356" y="179"/>
                  <a:pt x="356" y="179"/>
                  <a:pt x="356" y="179"/>
                </a:cubicBezTo>
                <a:cubicBezTo>
                  <a:pt x="357" y="178"/>
                  <a:pt x="358" y="178"/>
                  <a:pt x="359" y="178"/>
                </a:cubicBezTo>
                <a:cubicBezTo>
                  <a:pt x="362" y="178"/>
                  <a:pt x="363" y="179"/>
                  <a:pt x="363" y="181"/>
                </a:cubicBezTo>
                <a:cubicBezTo>
                  <a:pt x="363" y="186"/>
                  <a:pt x="363" y="186"/>
                  <a:pt x="363" y="186"/>
                </a:cubicBezTo>
                <a:lnTo>
                  <a:pt x="361" y="186"/>
                </a:lnTo>
                <a:close/>
                <a:moveTo>
                  <a:pt x="361" y="183"/>
                </a:moveTo>
                <a:cubicBezTo>
                  <a:pt x="359" y="183"/>
                  <a:pt x="359" y="183"/>
                  <a:pt x="359" y="183"/>
                </a:cubicBezTo>
                <a:cubicBezTo>
                  <a:pt x="358" y="183"/>
                  <a:pt x="358" y="183"/>
                  <a:pt x="358" y="184"/>
                </a:cubicBezTo>
                <a:cubicBezTo>
                  <a:pt x="358" y="185"/>
                  <a:pt x="358" y="185"/>
                  <a:pt x="359" y="185"/>
                </a:cubicBezTo>
                <a:cubicBezTo>
                  <a:pt x="360" y="185"/>
                  <a:pt x="360" y="185"/>
                  <a:pt x="361" y="185"/>
                </a:cubicBezTo>
                <a:cubicBezTo>
                  <a:pt x="361" y="184"/>
                  <a:pt x="361" y="184"/>
                  <a:pt x="361" y="183"/>
                </a:cubicBezTo>
                <a:close/>
                <a:moveTo>
                  <a:pt x="373" y="186"/>
                </a:moveTo>
                <a:cubicBezTo>
                  <a:pt x="370" y="181"/>
                  <a:pt x="370" y="181"/>
                  <a:pt x="370" y="181"/>
                </a:cubicBezTo>
                <a:cubicBezTo>
                  <a:pt x="372" y="178"/>
                  <a:pt x="372" y="178"/>
                  <a:pt x="372" y="178"/>
                </a:cubicBezTo>
                <a:cubicBezTo>
                  <a:pt x="370" y="178"/>
                  <a:pt x="370" y="178"/>
                  <a:pt x="370" y="178"/>
                </a:cubicBezTo>
                <a:cubicBezTo>
                  <a:pt x="367" y="182"/>
                  <a:pt x="367" y="182"/>
                  <a:pt x="367" y="182"/>
                </a:cubicBezTo>
                <a:cubicBezTo>
                  <a:pt x="367" y="175"/>
                  <a:pt x="367" y="175"/>
                  <a:pt x="367" y="175"/>
                </a:cubicBezTo>
                <a:cubicBezTo>
                  <a:pt x="365" y="175"/>
                  <a:pt x="365" y="175"/>
                  <a:pt x="365" y="175"/>
                </a:cubicBezTo>
                <a:cubicBezTo>
                  <a:pt x="365" y="186"/>
                  <a:pt x="365" y="186"/>
                  <a:pt x="365" y="186"/>
                </a:cubicBezTo>
                <a:cubicBezTo>
                  <a:pt x="367" y="186"/>
                  <a:pt x="367" y="186"/>
                  <a:pt x="367" y="186"/>
                </a:cubicBezTo>
                <a:cubicBezTo>
                  <a:pt x="367" y="184"/>
                  <a:pt x="367" y="184"/>
                  <a:pt x="367" y="184"/>
                </a:cubicBezTo>
                <a:cubicBezTo>
                  <a:pt x="368" y="183"/>
                  <a:pt x="368" y="183"/>
                  <a:pt x="368" y="183"/>
                </a:cubicBezTo>
                <a:cubicBezTo>
                  <a:pt x="371" y="186"/>
                  <a:pt x="371" y="186"/>
                  <a:pt x="371" y="186"/>
                </a:cubicBezTo>
                <a:lnTo>
                  <a:pt x="373" y="186"/>
                </a:lnTo>
                <a:close/>
                <a:moveTo>
                  <a:pt x="379" y="186"/>
                </a:moveTo>
                <a:cubicBezTo>
                  <a:pt x="379" y="186"/>
                  <a:pt x="379" y="186"/>
                  <a:pt x="379" y="186"/>
                </a:cubicBezTo>
                <a:cubicBezTo>
                  <a:pt x="378" y="186"/>
                  <a:pt x="378" y="187"/>
                  <a:pt x="377" y="187"/>
                </a:cubicBezTo>
                <a:cubicBezTo>
                  <a:pt x="376" y="187"/>
                  <a:pt x="375" y="186"/>
                  <a:pt x="374" y="186"/>
                </a:cubicBezTo>
                <a:cubicBezTo>
                  <a:pt x="374" y="185"/>
                  <a:pt x="374" y="185"/>
                  <a:pt x="374" y="184"/>
                </a:cubicBezTo>
                <a:cubicBezTo>
                  <a:pt x="374" y="183"/>
                  <a:pt x="375" y="182"/>
                  <a:pt x="377" y="182"/>
                </a:cubicBezTo>
                <a:cubicBezTo>
                  <a:pt x="379" y="182"/>
                  <a:pt x="379" y="182"/>
                  <a:pt x="379" y="182"/>
                </a:cubicBezTo>
                <a:cubicBezTo>
                  <a:pt x="379" y="181"/>
                  <a:pt x="379" y="181"/>
                  <a:pt x="379" y="181"/>
                </a:cubicBezTo>
                <a:cubicBezTo>
                  <a:pt x="379" y="180"/>
                  <a:pt x="378" y="179"/>
                  <a:pt x="377" y="179"/>
                </a:cubicBezTo>
                <a:cubicBezTo>
                  <a:pt x="376" y="179"/>
                  <a:pt x="376" y="180"/>
                  <a:pt x="375" y="180"/>
                </a:cubicBezTo>
                <a:cubicBezTo>
                  <a:pt x="374" y="179"/>
                  <a:pt x="374" y="179"/>
                  <a:pt x="374" y="179"/>
                </a:cubicBezTo>
                <a:cubicBezTo>
                  <a:pt x="375" y="178"/>
                  <a:pt x="376" y="178"/>
                  <a:pt x="377" y="178"/>
                </a:cubicBezTo>
                <a:cubicBezTo>
                  <a:pt x="379" y="178"/>
                  <a:pt x="381" y="179"/>
                  <a:pt x="381" y="181"/>
                </a:cubicBezTo>
                <a:cubicBezTo>
                  <a:pt x="381" y="186"/>
                  <a:pt x="381" y="186"/>
                  <a:pt x="381" y="186"/>
                </a:cubicBezTo>
                <a:lnTo>
                  <a:pt x="379" y="186"/>
                </a:lnTo>
                <a:close/>
                <a:moveTo>
                  <a:pt x="379" y="183"/>
                </a:moveTo>
                <a:cubicBezTo>
                  <a:pt x="377" y="183"/>
                  <a:pt x="377" y="183"/>
                  <a:pt x="377" y="183"/>
                </a:cubicBezTo>
                <a:cubicBezTo>
                  <a:pt x="376" y="183"/>
                  <a:pt x="375" y="183"/>
                  <a:pt x="375" y="184"/>
                </a:cubicBezTo>
                <a:cubicBezTo>
                  <a:pt x="375" y="185"/>
                  <a:pt x="376" y="185"/>
                  <a:pt x="377" y="185"/>
                </a:cubicBezTo>
                <a:cubicBezTo>
                  <a:pt x="378" y="185"/>
                  <a:pt x="378" y="185"/>
                  <a:pt x="378" y="185"/>
                </a:cubicBezTo>
                <a:cubicBezTo>
                  <a:pt x="379" y="184"/>
                  <a:pt x="379" y="184"/>
                  <a:pt x="379" y="183"/>
                </a:cubicBezTo>
                <a:close/>
                <a:moveTo>
                  <a:pt x="395" y="186"/>
                </a:moveTo>
                <a:cubicBezTo>
                  <a:pt x="395" y="181"/>
                  <a:pt x="395" y="181"/>
                  <a:pt x="395" y="181"/>
                </a:cubicBezTo>
                <a:cubicBezTo>
                  <a:pt x="395" y="180"/>
                  <a:pt x="395" y="179"/>
                  <a:pt x="394" y="179"/>
                </a:cubicBezTo>
                <a:cubicBezTo>
                  <a:pt x="394" y="178"/>
                  <a:pt x="393" y="178"/>
                  <a:pt x="392" y="178"/>
                </a:cubicBezTo>
                <a:cubicBezTo>
                  <a:pt x="391" y="178"/>
                  <a:pt x="390" y="178"/>
                  <a:pt x="389" y="179"/>
                </a:cubicBezTo>
                <a:cubicBezTo>
                  <a:pt x="389" y="178"/>
                  <a:pt x="388" y="178"/>
                  <a:pt x="387" y="178"/>
                </a:cubicBezTo>
                <a:cubicBezTo>
                  <a:pt x="386" y="178"/>
                  <a:pt x="385" y="178"/>
                  <a:pt x="385" y="179"/>
                </a:cubicBezTo>
                <a:cubicBezTo>
                  <a:pt x="385" y="178"/>
                  <a:pt x="385" y="178"/>
                  <a:pt x="385" y="178"/>
                </a:cubicBezTo>
                <a:cubicBezTo>
                  <a:pt x="383" y="178"/>
                  <a:pt x="383" y="178"/>
                  <a:pt x="383" y="178"/>
                </a:cubicBezTo>
                <a:cubicBezTo>
                  <a:pt x="383" y="186"/>
                  <a:pt x="383" y="186"/>
                  <a:pt x="383" y="186"/>
                </a:cubicBezTo>
                <a:cubicBezTo>
                  <a:pt x="385" y="186"/>
                  <a:pt x="385" y="186"/>
                  <a:pt x="385" y="186"/>
                </a:cubicBezTo>
                <a:cubicBezTo>
                  <a:pt x="385" y="181"/>
                  <a:pt x="385" y="181"/>
                  <a:pt x="385" y="181"/>
                </a:cubicBezTo>
                <a:cubicBezTo>
                  <a:pt x="385" y="180"/>
                  <a:pt x="386" y="179"/>
                  <a:pt x="387" y="179"/>
                </a:cubicBezTo>
                <a:cubicBezTo>
                  <a:pt x="387" y="179"/>
                  <a:pt x="388" y="180"/>
                  <a:pt x="388" y="181"/>
                </a:cubicBezTo>
                <a:cubicBezTo>
                  <a:pt x="388" y="186"/>
                  <a:pt x="388" y="186"/>
                  <a:pt x="388" y="186"/>
                </a:cubicBezTo>
                <a:cubicBezTo>
                  <a:pt x="390" y="186"/>
                  <a:pt x="390" y="186"/>
                  <a:pt x="390" y="186"/>
                </a:cubicBezTo>
                <a:cubicBezTo>
                  <a:pt x="390" y="181"/>
                  <a:pt x="390" y="181"/>
                  <a:pt x="390" y="181"/>
                </a:cubicBezTo>
                <a:cubicBezTo>
                  <a:pt x="390" y="180"/>
                  <a:pt x="391" y="179"/>
                  <a:pt x="392" y="179"/>
                </a:cubicBezTo>
                <a:cubicBezTo>
                  <a:pt x="393" y="179"/>
                  <a:pt x="393" y="180"/>
                  <a:pt x="393" y="181"/>
                </a:cubicBezTo>
                <a:cubicBezTo>
                  <a:pt x="393" y="186"/>
                  <a:pt x="393" y="186"/>
                  <a:pt x="393" y="186"/>
                </a:cubicBezTo>
                <a:lnTo>
                  <a:pt x="395" y="186"/>
                </a:lnTo>
                <a:close/>
                <a:moveTo>
                  <a:pt x="403" y="186"/>
                </a:moveTo>
                <a:cubicBezTo>
                  <a:pt x="403" y="186"/>
                  <a:pt x="403" y="186"/>
                  <a:pt x="403" y="186"/>
                </a:cubicBezTo>
                <a:cubicBezTo>
                  <a:pt x="402" y="186"/>
                  <a:pt x="401" y="187"/>
                  <a:pt x="400" y="187"/>
                </a:cubicBezTo>
                <a:cubicBezTo>
                  <a:pt x="400" y="187"/>
                  <a:pt x="399" y="186"/>
                  <a:pt x="398" y="186"/>
                </a:cubicBezTo>
                <a:cubicBezTo>
                  <a:pt x="398" y="185"/>
                  <a:pt x="398" y="184"/>
                  <a:pt x="398" y="183"/>
                </a:cubicBezTo>
                <a:cubicBezTo>
                  <a:pt x="398" y="178"/>
                  <a:pt x="398" y="178"/>
                  <a:pt x="398" y="178"/>
                </a:cubicBezTo>
                <a:cubicBezTo>
                  <a:pt x="399" y="178"/>
                  <a:pt x="399" y="178"/>
                  <a:pt x="399" y="178"/>
                </a:cubicBezTo>
                <a:cubicBezTo>
                  <a:pt x="399" y="183"/>
                  <a:pt x="399" y="183"/>
                  <a:pt x="399" y="183"/>
                </a:cubicBezTo>
                <a:cubicBezTo>
                  <a:pt x="399" y="184"/>
                  <a:pt x="400" y="185"/>
                  <a:pt x="401" y="185"/>
                </a:cubicBezTo>
                <a:cubicBezTo>
                  <a:pt x="402" y="185"/>
                  <a:pt x="403" y="184"/>
                  <a:pt x="403" y="183"/>
                </a:cubicBezTo>
                <a:cubicBezTo>
                  <a:pt x="403" y="178"/>
                  <a:pt x="403" y="178"/>
                  <a:pt x="403" y="178"/>
                </a:cubicBezTo>
                <a:cubicBezTo>
                  <a:pt x="404" y="178"/>
                  <a:pt x="404" y="178"/>
                  <a:pt x="404" y="178"/>
                </a:cubicBezTo>
                <a:cubicBezTo>
                  <a:pt x="404" y="186"/>
                  <a:pt x="404" y="186"/>
                  <a:pt x="404" y="186"/>
                </a:cubicBezTo>
                <a:lnTo>
                  <a:pt x="403" y="186"/>
                </a:lnTo>
                <a:close/>
                <a:moveTo>
                  <a:pt x="413" y="186"/>
                </a:moveTo>
                <a:cubicBezTo>
                  <a:pt x="413" y="181"/>
                  <a:pt x="413" y="181"/>
                  <a:pt x="413" y="181"/>
                </a:cubicBezTo>
                <a:cubicBezTo>
                  <a:pt x="413" y="179"/>
                  <a:pt x="412" y="178"/>
                  <a:pt x="410" y="178"/>
                </a:cubicBezTo>
                <a:cubicBezTo>
                  <a:pt x="408" y="178"/>
                  <a:pt x="407" y="178"/>
                  <a:pt x="407" y="179"/>
                </a:cubicBezTo>
                <a:cubicBezTo>
                  <a:pt x="408" y="180"/>
                  <a:pt x="408" y="180"/>
                  <a:pt x="408" y="180"/>
                </a:cubicBezTo>
                <a:cubicBezTo>
                  <a:pt x="408" y="180"/>
                  <a:pt x="409" y="179"/>
                  <a:pt x="410" y="179"/>
                </a:cubicBezTo>
                <a:cubicBezTo>
                  <a:pt x="411" y="179"/>
                  <a:pt x="411" y="180"/>
                  <a:pt x="411" y="181"/>
                </a:cubicBezTo>
                <a:cubicBezTo>
                  <a:pt x="411" y="182"/>
                  <a:pt x="411" y="182"/>
                  <a:pt x="411" y="182"/>
                </a:cubicBezTo>
                <a:cubicBezTo>
                  <a:pt x="409" y="182"/>
                  <a:pt x="409" y="182"/>
                  <a:pt x="409" y="182"/>
                </a:cubicBezTo>
                <a:cubicBezTo>
                  <a:pt x="407" y="182"/>
                  <a:pt x="406" y="183"/>
                  <a:pt x="406" y="184"/>
                </a:cubicBezTo>
                <a:cubicBezTo>
                  <a:pt x="406" y="185"/>
                  <a:pt x="407" y="185"/>
                  <a:pt x="407" y="186"/>
                </a:cubicBezTo>
                <a:cubicBezTo>
                  <a:pt x="408" y="186"/>
                  <a:pt x="408" y="187"/>
                  <a:pt x="409" y="187"/>
                </a:cubicBezTo>
                <a:cubicBezTo>
                  <a:pt x="410" y="187"/>
                  <a:pt x="411" y="186"/>
                  <a:pt x="412" y="186"/>
                </a:cubicBezTo>
                <a:cubicBezTo>
                  <a:pt x="412" y="186"/>
                  <a:pt x="412" y="186"/>
                  <a:pt x="412" y="186"/>
                </a:cubicBezTo>
                <a:lnTo>
                  <a:pt x="413" y="186"/>
                </a:lnTo>
                <a:close/>
                <a:moveTo>
                  <a:pt x="411" y="183"/>
                </a:moveTo>
                <a:cubicBezTo>
                  <a:pt x="411" y="184"/>
                  <a:pt x="411" y="184"/>
                  <a:pt x="411" y="185"/>
                </a:cubicBezTo>
                <a:cubicBezTo>
                  <a:pt x="411" y="185"/>
                  <a:pt x="410" y="185"/>
                  <a:pt x="410" y="185"/>
                </a:cubicBezTo>
                <a:cubicBezTo>
                  <a:pt x="408" y="185"/>
                  <a:pt x="408" y="185"/>
                  <a:pt x="408" y="184"/>
                </a:cubicBezTo>
                <a:cubicBezTo>
                  <a:pt x="408" y="183"/>
                  <a:pt x="409" y="183"/>
                  <a:pt x="410" y="183"/>
                </a:cubicBezTo>
                <a:cubicBezTo>
                  <a:pt x="411" y="183"/>
                  <a:pt x="411" y="183"/>
                  <a:pt x="411" y="183"/>
                </a:cubicBezTo>
                <a:close/>
                <a:moveTo>
                  <a:pt x="58" y="77"/>
                </a:moveTo>
                <a:cubicBezTo>
                  <a:pt x="76" y="77"/>
                  <a:pt x="76" y="77"/>
                  <a:pt x="76" y="77"/>
                </a:cubicBezTo>
                <a:cubicBezTo>
                  <a:pt x="78" y="77"/>
                  <a:pt x="79" y="76"/>
                  <a:pt x="79" y="74"/>
                </a:cubicBezTo>
                <a:cubicBezTo>
                  <a:pt x="79" y="70"/>
                  <a:pt x="79" y="70"/>
                  <a:pt x="79" y="70"/>
                </a:cubicBezTo>
                <a:cubicBezTo>
                  <a:pt x="76" y="70"/>
                  <a:pt x="76" y="70"/>
                  <a:pt x="76" y="70"/>
                </a:cubicBezTo>
                <a:cubicBezTo>
                  <a:pt x="70" y="70"/>
                  <a:pt x="70" y="70"/>
                  <a:pt x="70" y="70"/>
                </a:cubicBezTo>
                <a:cubicBezTo>
                  <a:pt x="58" y="70"/>
                  <a:pt x="58" y="70"/>
                  <a:pt x="58" y="70"/>
                </a:cubicBezTo>
                <a:cubicBezTo>
                  <a:pt x="56" y="70"/>
                  <a:pt x="55" y="72"/>
                  <a:pt x="55" y="74"/>
                </a:cubicBezTo>
                <a:cubicBezTo>
                  <a:pt x="55" y="77"/>
                  <a:pt x="55" y="77"/>
                  <a:pt x="55" y="77"/>
                </a:cubicBezTo>
                <a:lnTo>
                  <a:pt x="58" y="77"/>
                </a:lnTo>
                <a:close/>
                <a:moveTo>
                  <a:pt x="147" y="75"/>
                </a:moveTo>
                <a:cubicBezTo>
                  <a:pt x="147" y="70"/>
                  <a:pt x="147" y="70"/>
                  <a:pt x="147" y="70"/>
                </a:cubicBezTo>
                <a:cubicBezTo>
                  <a:pt x="139" y="70"/>
                  <a:pt x="139" y="70"/>
                  <a:pt x="139" y="70"/>
                </a:cubicBezTo>
                <a:cubicBezTo>
                  <a:pt x="138" y="70"/>
                  <a:pt x="136" y="72"/>
                  <a:pt x="136" y="74"/>
                </a:cubicBezTo>
                <a:cubicBezTo>
                  <a:pt x="136" y="78"/>
                  <a:pt x="136" y="78"/>
                  <a:pt x="136" y="78"/>
                </a:cubicBezTo>
                <a:cubicBezTo>
                  <a:pt x="143" y="78"/>
                  <a:pt x="143" y="78"/>
                  <a:pt x="143" y="78"/>
                </a:cubicBezTo>
                <a:cubicBezTo>
                  <a:pt x="145" y="78"/>
                  <a:pt x="147" y="77"/>
                  <a:pt x="147" y="75"/>
                </a:cubicBezTo>
                <a:moveTo>
                  <a:pt x="192" y="78"/>
                </a:moveTo>
                <a:cubicBezTo>
                  <a:pt x="185" y="78"/>
                  <a:pt x="185" y="78"/>
                  <a:pt x="185" y="78"/>
                </a:cubicBezTo>
                <a:cubicBezTo>
                  <a:pt x="185" y="74"/>
                  <a:pt x="185" y="74"/>
                  <a:pt x="185" y="74"/>
                </a:cubicBezTo>
                <a:cubicBezTo>
                  <a:pt x="185" y="72"/>
                  <a:pt x="186" y="70"/>
                  <a:pt x="188" y="70"/>
                </a:cubicBezTo>
                <a:cubicBezTo>
                  <a:pt x="196" y="70"/>
                  <a:pt x="196" y="70"/>
                  <a:pt x="196" y="70"/>
                </a:cubicBezTo>
                <a:cubicBezTo>
                  <a:pt x="196" y="75"/>
                  <a:pt x="196" y="75"/>
                  <a:pt x="196" y="75"/>
                </a:cubicBezTo>
                <a:cubicBezTo>
                  <a:pt x="196" y="77"/>
                  <a:pt x="194" y="78"/>
                  <a:pt x="192"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54547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980416"/>
          </a:xfrm>
          <a:prstGeom prst="rect">
            <a:avLst/>
          </a:prstGeom>
        </p:spPr>
      </p:pic>
      <p:sp>
        <p:nvSpPr>
          <p:cNvPr id="26" name="Rectangle 25"/>
          <p:cNvSpPr/>
          <p:nvPr userDrawn="1"/>
        </p:nvSpPr>
        <p:spPr>
          <a:xfrm>
            <a:off x="0" y="6750000"/>
            <a:ext cx="12192000" cy="1080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7" name="Freeform 26"/>
          <p:cNvSpPr/>
          <p:nvPr userDrawn="1"/>
        </p:nvSpPr>
        <p:spPr>
          <a:xfrm rot="5400000">
            <a:off x="4667959" y="-774039"/>
            <a:ext cx="2843379" cy="12204700"/>
          </a:xfrm>
          <a:custGeom>
            <a:avLst/>
            <a:gdLst>
              <a:gd name="connsiteX0" fmla="*/ 0 w 2972918"/>
              <a:gd name="connsiteY0" fmla="*/ 10731501 h 12192001"/>
              <a:gd name="connsiteX1" fmla="*/ 0 w 2972918"/>
              <a:gd name="connsiteY1" fmla="*/ 6347869 h 12192001"/>
              <a:gd name="connsiteX2" fmla="*/ 337328 w 2972918"/>
              <a:gd name="connsiteY2" fmla="*/ 6093944 h 12192001"/>
              <a:gd name="connsiteX3" fmla="*/ 0 w 2972918"/>
              <a:gd name="connsiteY3" fmla="*/ 5840017 h 12192001"/>
              <a:gd name="connsiteX4" fmla="*/ 0 w 2972918"/>
              <a:gd name="connsiteY4" fmla="*/ 3873501 h 12192001"/>
              <a:gd name="connsiteX5" fmla="*/ 1 w 2972918"/>
              <a:gd name="connsiteY5" fmla="*/ 3873501 h 12192001"/>
              <a:gd name="connsiteX6" fmla="*/ 1 w 2972918"/>
              <a:gd name="connsiteY6" fmla="*/ 0 h 12192001"/>
              <a:gd name="connsiteX7" fmla="*/ 2972918 w 2972918"/>
              <a:gd name="connsiteY7" fmla="*/ 0 h 12192001"/>
              <a:gd name="connsiteX8" fmla="*/ 2972918 w 2972918"/>
              <a:gd name="connsiteY8" fmla="*/ 4362451 h 12192001"/>
              <a:gd name="connsiteX9" fmla="*/ 2972917 w 2972918"/>
              <a:gd name="connsiteY9" fmla="*/ 4362451 h 12192001"/>
              <a:gd name="connsiteX10" fmla="*/ 2972917 w 2972918"/>
              <a:gd name="connsiteY10" fmla="*/ 9944100 h 12192001"/>
              <a:gd name="connsiteX11" fmla="*/ 2972918 w 2972918"/>
              <a:gd name="connsiteY11" fmla="*/ 9944100 h 12192001"/>
              <a:gd name="connsiteX12" fmla="*/ 2972918 w 2972918"/>
              <a:gd name="connsiteY12" fmla="*/ 12192001 h 12192001"/>
              <a:gd name="connsiteX13" fmla="*/ 1 w 2972918"/>
              <a:gd name="connsiteY13" fmla="*/ 12192001 h 12192001"/>
              <a:gd name="connsiteX14" fmla="*/ 1 w 2972918"/>
              <a:gd name="connsiteY14" fmla="*/ 107315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2918" h="12192001">
                <a:moveTo>
                  <a:pt x="0" y="10731501"/>
                </a:moveTo>
                <a:lnTo>
                  <a:pt x="0" y="6347869"/>
                </a:lnTo>
                <a:lnTo>
                  <a:pt x="337328" y="6093944"/>
                </a:lnTo>
                <a:lnTo>
                  <a:pt x="0" y="5840017"/>
                </a:lnTo>
                <a:lnTo>
                  <a:pt x="0" y="3873501"/>
                </a:lnTo>
                <a:lnTo>
                  <a:pt x="1" y="3873501"/>
                </a:lnTo>
                <a:lnTo>
                  <a:pt x="1" y="0"/>
                </a:lnTo>
                <a:lnTo>
                  <a:pt x="2972918" y="0"/>
                </a:lnTo>
                <a:lnTo>
                  <a:pt x="2972918" y="4362451"/>
                </a:lnTo>
                <a:lnTo>
                  <a:pt x="2972917" y="4362451"/>
                </a:lnTo>
                <a:lnTo>
                  <a:pt x="2972917" y="9944100"/>
                </a:lnTo>
                <a:lnTo>
                  <a:pt x="2972918" y="9944100"/>
                </a:lnTo>
                <a:lnTo>
                  <a:pt x="2972918" y="12192001"/>
                </a:lnTo>
                <a:lnTo>
                  <a:pt x="1" y="12192001"/>
                </a:lnTo>
                <a:lnTo>
                  <a:pt x="1" y="10731501"/>
                </a:lnTo>
                <a:close/>
              </a:path>
            </a:pathLst>
          </a:cu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rgbClr val="FFFFFF"/>
              </a:solidFill>
              <a:effectLst/>
              <a:uLnTx/>
              <a:uFillTx/>
              <a:latin typeface="Calibri Light"/>
              <a:ea typeface="+mn-ea"/>
              <a:cs typeface="+mn-cs"/>
            </a:endParaRPr>
          </a:p>
        </p:txBody>
      </p:sp>
      <p:cxnSp>
        <p:nvCxnSpPr>
          <p:cNvPr id="29" name="Straight Connector 28"/>
          <p:cNvCxnSpPr/>
          <p:nvPr userDrawn="1"/>
        </p:nvCxnSpPr>
        <p:spPr>
          <a:xfrm>
            <a:off x="6096000" y="4503504"/>
            <a:ext cx="0" cy="1881148"/>
          </a:xfrm>
          <a:prstGeom prst="line">
            <a:avLst/>
          </a:prstGeom>
          <a:noFill/>
          <a:ln w="6350" cap="flat" cmpd="sng" algn="ctr">
            <a:solidFill>
              <a:srgbClr val="FFFFFF"/>
            </a:solidFill>
            <a:prstDash val="solid"/>
            <a:miter lim="800000"/>
          </a:ln>
          <a:effectLst/>
        </p:spPr>
      </p:cxnSp>
      <p:sp>
        <p:nvSpPr>
          <p:cNvPr id="30" name="TextBox 29"/>
          <p:cNvSpPr txBox="1"/>
          <p:nvPr userDrawn="1"/>
        </p:nvSpPr>
        <p:spPr>
          <a:xfrm>
            <a:off x="1094114" y="4524820"/>
            <a:ext cx="4691536" cy="584775"/>
          </a:xfrm>
          <a:prstGeom prst="rect">
            <a:avLst/>
          </a:prstGeom>
          <a:noFill/>
        </p:spPr>
        <p:txBody>
          <a:bodyPr wrap="square" rtlCol="0">
            <a:spAutoFit/>
          </a:bodyPr>
          <a:lstStyle/>
          <a:p>
            <a:pPr algn="r"/>
            <a:r>
              <a:rPr lang="en-NZ" sz="1600" b="1" spc="300" dirty="0" smtClean="0">
                <a:solidFill>
                  <a:srgbClr val="FFFFFF"/>
                </a:solidFill>
                <a:latin typeface="Arial" panose="020B0604020202020204" pitchFamily="34" charset="0"/>
                <a:cs typeface="Arial" panose="020B0604020202020204" pitchFamily="34" charset="0"/>
              </a:rPr>
              <a:t>FOR FURTHER INFORMATION PLEASE CONTACT:</a:t>
            </a:r>
            <a:endParaRPr lang="en-NZ" sz="1600" b="1" spc="300" dirty="0">
              <a:solidFill>
                <a:srgbClr val="FFFFFF"/>
              </a:solidFill>
              <a:latin typeface="Arial" panose="020B0604020202020204" pitchFamily="34" charset="0"/>
              <a:cs typeface="Arial" panose="020B0604020202020204" pitchFamily="34" charset="0"/>
            </a:endParaRPr>
          </a:p>
        </p:txBody>
      </p:sp>
      <p:sp>
        <p:nvSpPr>
          <p:cNvPr id="31" name="Rectangle 30"/>
          <p:cNvSpPr/>
          <p:nvPr userDrawn="1"/>
        </p:nvSpPr>
        <p:spPr>
          <a:xfrm>
            <a:off x="6406351" y="4730728"/>
            <a:ext cx="4918874"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hlinkClick r:id="rId3"/>
              </a:rPr>
              <a:t>michael.dunne@colmarbrunton.co.nz</a:t>
            </a:r>
            <a:endParaRPr kumimoji="0" lang="en-US" sz="14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hlinkClick r:id="rId4"/>
              </a:rPr>
              <a:t>tim.Hannan@colmarbrunton.co.nz</a:t>
            </a:r>
            <a:r>
              <a:rPr kumimoji="0" lang="en-US" sz="1400" b="0" i="0" u="none" strike="noStrike" kern="0" cap="none" spc="0" normalizeH="0" baseline="0" noProof="0" dirty="0" smtClean="0">
                <a:ln>
                  <a:noFill/>
                </a:ln>
                <a:solidFill>
                  <a:prstClr val="white"/>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Colmar </a:t>
            </a:r>
            <a:r>
              <a:rPr kumimoji="0" lang="en-US" sz="1400" b="0" i="0" u="none" strike="noStrike" kern="0" cap="none" spc="0" normalizeH="0" baseline="0" noProof="0" dirty="0" err="1" smtClean="0">
                <a:ln>
                  <a:noFill/>
                </a:ln>
                <a:solidFill>
                  <a:prstClr val="white"/>
                </a:solidFill>
                <a:effectLst/>
                <a:uLnTx/>
                <a:uFillTx/>
              </a:rPr>
              <a:t>Brunton</a:t>
            </a:r>
            <a:r>
              <a:rPr kumimoji="0" lang="en-US" sz="1400" b="0" i="0" u="none" strike="noStrike" kern="0" cap="none" spc="0" normalizeH="0" baseline="0" noProof="0" dirty="0" smtClean="0">
                <a:ln>
                  <a:noFill/>
                </a:ln>
                <a:solidFill>
                  <a:prstClr val="white"/>
                </a:solidFill>
                <a:effectLst/>
                <a:uLnTx/>
                <a:uFillTx/>
              </a:rPr>
              <a:t>, a Kantar </a:t>
            </a:r>
            <a:r>
              <a:rPr kumimoji="0" lang="en-US" sz="1400" b="0" i="0" u="none" strike="noStrike" kern="0" cap="none" spc="0" normalizeH="0" baseline="0" noProof="0" dirty="0" err="1" smtClean="0">
                <a:ln>
                  <a:noFill/>
                </a:ln>
                <a:solidFill>
                  <a:prstClr val="white"/>
                </a:solidFill>
                <a:effectLst/>
                <a:uLnTx/>
                <a:uFillTx/>
              </a:rPr>
              <a:t>Millward</a:t>
            </a:r>
            <a:r>
              <a:rPr kumimoji="0" lang="en-US" sz="1400" b="0" i="0" u="none" strike="noStrike" kern="0" cap="none" spc="0" normalizeH="0" baseline="0" noProof="0" dirty="0" smtClean="0">
                <a:ln>
                  <a:noFill/>
                </a:ln>
                <a:solidFill>
                  <a:prstClr val="white"/>
                </a:solidFill>
                <a:effectLst/>
                <a:uLnTx/>
                <a:uFillTx/>
              </a:rPr>
              <a:t> Brown Company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Level 9, 101 Lambton Quay, Wellington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PO Box 3622, Wellington 6011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Phone (04) 913 3000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rPr>
              <a:t>www.colmarbrunton.co.nz</a:t>
            </a:r>
            <a:endParaRPr kumimoji="0" lang="en-NZ" sz="2400" b="0" i="0" u="none" strike="noStrike" kern="0" cap="none" spc="0" normalizeH="0" baseline="0" noProof="0" dirty="0" smtClean="0">
              <a:ln>
                <a:noFill/>
              </a:ln>
              <a:solidFill>
                <a:prstClr val="white"/>
              </a:solidFill>
              <a:effectLst/>
              <a:uLnTx/>
              <a:uFillTx/>
            </a:endParaRPr>
          </a:p>
        </p:txBody>
      </p:sp>
      <p:sp>
        <p:nvSpPr>
          <p:cNvPr id="32" name="Title 1"/>
          <p:cNvSpPr>
            <a:spLocks noGrp="1"/>
          </p:cNvSpPr>
          <p:nvPr>
            <p:ph type="title" hasCustomPrompt="1"/>
          </p:nvPr>
        </p:nvSpPr>
        <p:spPr>
          <a:xfrm>
            <a:off x="6406351" y="4321619"/>
            <a:ext cx="4918874" cy="343813"/>
          </a:xfrm>
          <a:prstGeom prst="rect">
            <a:avLst/>
          </a:prstGeom>
        </p:spPr>
        <p:txBody>
          <a:bodyPr lIns="90000" tIns="46800" rIns="90000" bIns="46800" anchor="ctr" anchorCtr="0">
            <a:noAutofit/>
          </a:bodyPr>
          <a:lstStyle>
            <a:lvl1pPr algn="l">
              <a:defRPr sz="2000" b="1" spc="100" baseline="0">
                <a:solidFill>
                  <a:schemeClr val="bg1"/>
                </a:solidFill>
                <a:latin typeface="Arial" panose="020B0604020202020204" pitchFamily="34" charset="0"/>
                <a:cs typeface="Arial" panose="020B0604020202020204" pitchFamily="34" charset="0"/>
              </a:defRPr>
            </a:lvl1pPr>
          </a:lstStyle>
          <a:p>
            <a:r>
              <a:rPr lang="en-US" dirty="0" smtClean="0"/>
              <a:t>YOUR NAME</a:t>
            </a:r>
            <a:endParaRPr lang="en-NZ" dirty="0"/>
          </a:p>
        </p:txBody>
      </p:sp>
    </p:spTree>
    <p:extLst>
      <p:ext uri="{BB962C8B-B14F-4D97-AF65-F5344CB8AC3E}">
        <p14:creationId xmlns:p14="http://schemas.microsoft.com/office/powerpoint/2010/main" val="348701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Cs">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l="24420" r="3887" b="1279"/>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Rectangle 8"/>
          <p:cNvSpPr/>
          <p:nvPr userDrawn="1"/>
        </p:nvSpPr>
        <p:spPr>
          <a:xfrm>
            <a:off x="2246671" y="1428750"/>
            <a:ext cx="7698658" cy="542925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rgbClr val="FFFFFF"/>
              </a:solidFill>
              <a:effectLst/>
              <a:uLnTx/>
              <a:uFillTx/>
              <a:latin typeface="Calibri Light"/>
              <a:ea typeface="+mn-ea"/>
              <a:cs typeface="+mn-cs"/>
            </a:endParaRPr>
          </a:p>
        </p:txBody>
      </p:sp>
      <p:sp>
        <p:nvSpPr>
          <p:cNvPr id="10" name="Rectangle 9"/>
          <p:cNvSpPr/>
          <p:nvPr userDrawn="1"/>
        </p:nvSpPr>
        <p:spPr>
          <a:xfrm>
            <a:off x="2246671" y="0"/>
            <a:ext cx="7698658" cy="1463584"/>
          </a:xfrm>
          <a:prstGeom prst="rect">
            <a:avLst/>
          </a:prstGeom>
          <a:solidFill>
            <a:srgbClr val="0D4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rgbClr val="FFFFFF"/>
              </a:solidFill>
              <a:effectLst/>
              <a:uLnTx/>
              <a:uFillTx/>
              <a:latin typeface="Calibri Light"/>
              <a:ea typeface="+mn-ea"/>
              <a:cs typeface="+mn-cs"/>
            </a:endParaRPr>
          </a:p>
        </p:txBody>
      </p:sp>
      <p:grpSp>
        <p:nvGrpSpPr>
          <p:cNvPr id="2" name="Group 1"/>
          <p:cNvGrpSpPr/>
          <p:nvPr userDrawn="1"/>
        </p:nvGrpSpPr>
        <p:grpSpPr>
          <a:xfrm>
            <a:off x="3304948" y="347038"/>
            <a:ext cx="5582106" cy="759803"/>
            <a:chOff x="3304948" y="347038"/>
            <a:chExt cx="5582106" cy="759803"/>
          </a:xfrm>
        </p:grpSpPr>
        <p:sp>
          <p:nvSpPr>
            <p:cNvPr id="11" name="Rectangle 10"/>
            <p:cNvSpPr/>
            <p:nvPr userDrawn="1"/>
          </p:nvSpPr>
          <p:spPr>
            <a:xfrm>
              <a:off x="3304948" y="347038"/>
              <a:ext cx="5582106" cy="461665"/>
            </a:xfrm>
            <a:prstGeom prst="rect">
              <a:avLst/>
            </a:prstGeom>
          </p:spPr>
          <p:txBody>
            <a:bodyPr wrap="none">
              <a:spAutoFit/>
            </a:bodyPr>
            <a:lstStyle/>
            <a:p>
              <a:pPr algn="ctr"/>
              <a:r>
                <a:rPr lang="en-NZ" sz="2400" spc="300" dirty="0" smtClean="0">
                  <a:solidFill>
                    <a:srgbClr val="FFFFFF"/>
                  </a:solidFill>
                  <a:latin typeface="Arial Black" panose="020B0A04020102020204" pitchFamily="34" charset="0"/>
                </a:rPr>
                <a:t>IMPORTANT INFORMATION</a:t>
              </a:r>
              <a:endParaRPr lang="en-NZ" sz="2400" spc="300" dirty="0">
                <a:solidFill>
                  <a:srgbClr val="FFFFFF"/>
                </a:solidFill>
                <a:latin typeface="Arial Black" panose="020B0A04020102020204" pitchFamily="34" charset="0"/>
              </a:endParaRPr>
            </a:p>
          </p:txBody>
        </p:sp>
        <p:sp>
          <p:nvSpPr>
            <p:cNvPr id="12" name="Rectangle 11"/>
            <p:cNvSpPr/>
            <p:nvPr userDrawn="1"/>
          </p:nvSpPr>
          <p:spPr>
            <a:xfrm>
              <a:off x="3568739" y="799064"/>
              <a:ext cx="5054525" cy="307777"/>
            </a:xfrm>
            <a:prstGeom prst="rect">
              <a:avLst/>
            </a:prstGeom>
          </p:spPr>
          <p:txBody>
            <a:bodyPr wrap="none">
              <a:spAutoFit/>
            </a:bodyPr>
            <a:lstStyle/>
            <a:p>
              <a:pPr algn="ctr"/>
              <a:r>
                <a:rPr lang="en-NZ" sz="1400" spc="300" dirty="0" smtClean="0">
                  <a:solidFill>
                    <a:srgbClr val="FFFFFF"/>
                  </a:solidFill>
                  <a:latin typeface="Palatino Linotype" panose="02040502050505030304" pitchFamily="18" charset="0"/>
                </a:rPr>
                <a:t>Research Association NZ Code of Practice</a:t>
              </a:r>
              <a:endParaRPr lang="en-NZ" sz="1400" spc="300" dirty="0">
                <a:solidFill>
                  <a:srgbClr val="FFFFFF"/>
                </a:solidFill>
                <a:latin typeface="Palatino Linotype" panose="02040502050505030304" pitchFamily="18" charset="0"/>
              </a:endParaRPr>
            </a:p>
          </p:txBody>
        </p:sp>
      </p:grpSp>
      <p:sp>
        <p:nvSpPr>
          <p:cNvPr id="13" name="Rectangle 12"/>
          <p:cNvSpPr/>
          <p:nvPr userDrawn="1"/>
        </p:nvSpPr>
        <p:spPr>
          <a:xfrm>
            <a:off x="2514000" y="1654358"/>
            <a:ext cx="7164000" cy="4385816"/>
          </a:xfrm>
          <a:prstGeom prst="rect">
            <a:avLst/>
          </a:prstGeom>
        </p:spPr>
        <p:txBody>
          <a:bodyPr wrap="square">
            <a:spAutoFit/>
          </a:bodyPr>
          <a:lstStyle/>
          <a:p>
            <a:r>
              <a:rPr lang="en-NZ" sz="900" dirty="0" smtClean="0">
                <a:solidFill>
                  <a:srgbClr val="D6D6D6">
                    <a:lumMod val="50000"/>
                  </a:srgbClr>
                </a:solidFill>
                <a:latin typeface="Calibri Light"/>
              </a:rPr>
              <a:t>Colmar </a:t>
            </a:r>
            <a:r>
              <a:rPr lang="en-NZ" sz="900" dirty="0" err="1" smtClean="0">
                <a:solidFill>
                  <a:srgbClr val="D6D6D6">
                    <a:lumMod val="50000"/>
                  </a:srgbClr>
                </a:solidFill>
                <a:latin typeface="Calibri Light"/>
              </a:rPr>
              <a:t>Brunton</a:t>
            </a:r>
            <a:r>
              <a:rPr lang="en-NZ" sz="900" dirty="0" smtClean="0">
                <a:solidFill>
                  <a:srgbClr val="D6D6D6">
                    <a:lumMod val="50000"/>
                  </a:srgbClr>
                </a:solidFill>
                <a:latin typeface="Calibri Light"/>
              </a:rPr>
              <a:t> practitioners are members of the Research Association NZ and are obliged to comply with the Research Association NZ Code of Practice.  A copy of the Code is available from the Executive Secretary or the Complaints Officer of the Society.</a:t>
            </a:r>
          </a:p>
          <a:p>
            <a:endParaRPr lang="en-NZ" sz="900" b="1" dirty="0" smtClean="0">
              <a:solidFill>
                <a:srgbClr val="D6D6D6">
                  <a:lumMod val="50000"/>
                </a:srgbClr>
              </a:solidFill>
              <a:latin typeface="Calibri Light"/>
            </a:endParaRPr>
          </a:p>
          <a:p>
            <a:r>
              <a:rPr lang="en-NZ" sz="900" b="1" dirty="0" smtClean="0">
                <a:solidFill>
                  <a:srgbClr val="D6D6D6">
                    <a:lumMod val="50000"/>
                  </a:srgbClr>
                </a:solidFill>
                <a:latin typeface="Calibri Light"/>
              </a:rPr>
              <a:t>Confidentiality</a:t>
            </a:r>
          </a:p>
          <a:p>
            <a:r>
              <a:rPr lang="en-NZ" sz="900" dirty="0" smtClean="0">
                <a:solidFill>
                  <a:srgbClr val="D6D6D6">
                    <a:lumMod val="50000"/>
                  </a:srgbClr>
                </a:solidFill>
                <a:latin typeface="Calibri Light"/>
              </a:rPr>
              <a:t>Reports and other records relevant to a Market Research project and provided by the Researcher shall normally be for use solely by the Client and the Client’s consultants or advisers.</a:t>
            </a:r>
          </a:p>
          <a:p>
            <a:endParaRPr lang="en-NZ" sz="900" b="1" dirty="0" smtClean="0">
              <a:solidFill>
                <a:srgbClr val="D6D6D6">
                  <a:lumMod val="50000"/>
                </a:srgbClr>
              </a:solidFill>
              <a:latin typeface="Calibri Light"/>
            </a:endParaRPr>
          </a:p>
          <a:p>
            <a:r>
              <a:rPr lang="en-NZ" sz="900" b="1" dirty="0" smtClean="0">
                <a:solidFill>
                  <a:srgbClr val="D6D6D6">
                    <a:lumMod val="50000"/>
                  </a:srgbClr>
                </a:solidFill>
                <a:latin typeface="Calibri Light"/>
              </a:rPr>
              <a:t>Research Information</a:t>
            </a:r>
          </a:p>
          <a:p>
            <a:r>
              <a:rPr lang="en-NZ" sz="900" dirty="0" smtClean="0">
                <a:solidFill>
                  <a:srgbClr val="D6D6D6">
                    <a:lumMod val="50000"/>
                  </a:srgbClr>
                </a:solidFill>
                <a:latin typeface="Calibri Light"/>
              </a:rPr>
              <a:t>Article 25 of the Research Association NZ Code states:</a:t>
            </a:r>
          </a:p>
          <a:p>
            <a:pPr marL="228600" indent="-228600">
              <a:buFont typeface="+mj-lt"/>
              <a:buAutoNum type="alphaLcPeriod"/>
            </a:pPr>
            <a:r>
              <a:rPr lang="en-NZ" sz="900" dirty="0" smtClean="0">
                <a:solidFill>
                  <a:srgbClr val="D6D6D6">
                    <a:lumMod val="50000"/>
                  </a:srgbClr>
                </a:solidFill>
                <a:latin typeface="Calibri Light"/>
              </a:rPr>
              <a:t>The research technique and methods used in a Marketing Research project do not become the property of the Client, who has no exclusive right to their use.</a:t>
            </a:r>
          </a:p>
          <a:p>
            <a:pPr marL="228600" indent="-228600">
              <a:buFont typeface="+mj-lt"/>
              <a:buAutoNum type="alphaLcPeriod"/>
            </a:pPr>
            <a:r>
              <a:rPr lang="en-NZ" sz="900" dirty="0" smtClean="0">
                <a:solidFill>
                  <a:srgbClr val="D6D6D6">
                    <a:lumMod val="50000"/>
                  </a:srgbClr>
                </a:solidFill>
                <a:latin typeface="Calibri Light"/>
              </a:rPr>
              <a:t>Marketing research proposals, discussion papers and quotations, unless these have been paid for by the client, remain the property of the Researcher.</a:t>
            </a:r>
          </a:p>
          <a:p>
            <a:pPr marL="228600" indent="-228600">
              <a:buFont typeface="+mj-lt"/>
              <a:buAutoNum type="alphaLcPeriod"/>
            </a:pPr>
            <a:r>
              <a:rPr lang="en-NZ" sz="900" dirty="0" smtClean="0">
                <a:solidFill>
                  <a:srgbClr val="D6D6D6">
                    <a:lumMod val="50000"/>
                  </a:srgbClr>
                </a:solidFill>
                <a:latin typeface="Calibri Light"/>
              </a:rPr>
              <a:t>They must not be disclosed by the Client to any third party, other than to a consultant working for a Client on that project.  In particular, they must not be used by the Client to influence proposals or cost quotations from other researchers.</a:t>
            </a:r>
          </a:p>
          <a:p>
            <a:endParaRPr lang="en-NZ" sz="900" b="1" dirty="0" smtClean="0">
              <a:solidFill>
                <a:srgbClr val="D6D6D6">
                  <a:lumMod val="50000"/>
                </a:srgbClr>
              </a:solidFill>
              <a:latin typeface="Calibri Light"/>
            </a:endParaRPr>
          </a:p>
          <a:p>
            <a:r>
              <a:rPr lang="en-NZ" sz="900" b="1" dirty="0" smtClean="0">
                <a:solidFill>
                  <a:srgbClr val="D6D6D6">
                    <a:lumMod val="50000"/>
                  </a:srgbClr>
                </a:solidFill>
                <a:latin typeface="Calibri Light"/>
              </a:rPr>
              <a:t>Publication of a Research Project</a:t>
            </a:r>
          </a:p>
          <a:p>
            <a:r>
              <a:rPr lang="en-NZ" sz="900" dirty="0" smtClean="0">
                <a:solidFill>
                  <a:srgbClr val="D6D6D6">
                    <a:lumMod val="50000"/>
                  </a:srgbClr>
                </a:solidFill>
                <a:latin typeface="Calibri Light"/>
              </a:rPr>
              <a:t>Article 31 of the Research Association NZ Code states:</a:t>
            </a:r>
          </a:p>
          <a:p>
            <a:pPr>
              <a:buFont typeface="+mj-lt"/>
              <a:buNone/>
            </a:pPr>
            <a:r>
              <a:rPr lang="en-NZ" sz="900" dirty="0" smtClean="0">
                <a:solidFill>
                  <a:srgbClr val="D6D6D6">
                    <a:lumMod val="50000"/>
                  </a:srgbClr>
                </a:solidFill>
                <a:latin typeface="Calibri Light"/>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228600" indent="-228600">
              <a:buFont typeface="+mj-lt"/>
              <a:buAutoNum type="alphaLcPeriod"/>
            </a:pPr>
            <a:r>
              <a:rPr lang="en-NZ" sz="900" dirty="0" smtClean="0">
                <a:solidFill>
                  <a:srgbClr val="D6D6D6">
                    <a:lumMod val="50000"/>
                  </a:srgbClr>
                </a:solidFill>
                <a:latin typeface="Calibri Light"/>
              </a:rPr>
              <a:t>Refuse permission for their name to be quoted in connection with the published findings</a:t>
            </a:r>
          </a:p>
          <a:p>
            <a:pPr marL="228600" indent="-228600">
              <a:buFont typeface="+mj-lt"/>
              <a:buAutoNum type="alphaLcPeriod"/>
            </a:pPr>
            <a:r>
              <a:rPr lang="en-NZ" sz="900" dirty="0" smtClean="0">
                <a:solidFill>
                  <a:srgbClr val="D6D6D6">
                    <a:lumMod val="50000"/>
                  </a:srgbClr>
                </a:solidFill>
                <a:latin typeface="Calibri Light"/>
              </a:rPr>
              <a:t>Publish the appropriate details of the project</a:t>
            </a:r>
          </a:p>
          <a:p>
            <a:pPr marL="228600" indent="-228600">
              <a:buFont typeface="+mj-lt"/>
              <a:buAutoNum type="alphaLcPeriod"/>
            </a:pPr>
            <a:r>
              <a:rPr lang="en-NZ" sz="900" dirty="0" smtClean="0">
                <a:solidFill>
                  <a:srgbClr val="D6D6D6">
                    <a:lumMod val="50000"/>
                  </a:srgbClr>
                </a:solidFill>
                <a:latin typeface="Calibri Light"/>
              </a:rPr>
              <a:t>Correct any misleading aspects of the published presentation of the findings</a:t>
            </a:r>
          </a:p>
          <a:p>
            <a:endParaRPr lang="en-NZ" sz="900" b="1" dirty="0" smtClean="0">
              <a:solidFill>
                <a:srgbClr val="D6D6D6">
                  <a:lumMod val="50000"/>
                </a:srgbClr>
              </a:solidFill>
              <a:latin typeface="Calibri Light"/>
            </a:endParaRPr>
          </a:p>
          <a:p>
            <a:r>
              <a:rPr lang="en-NZ" sz="900" b="1" dirty="0" smtClean="0">
                <a:solidFill>
                  <a:srgbClr val="D6D6D6">
                    <a:lumMod val="50000"/>
                  </a:srgbClr>
                </a:solidFill>
                <a:latin typeface="Calibri Light"/>
              </a:rPr>
              <a:t>Electronic Copies</a:t>
            </a:r>
          </a:p>
          <a:p>
            <a:r>
              <a:rPr lang="en-NZ" sz="900" dirty="0" smtClean="0">
                <a:solidFill>
                  <a:srgbClr val="D6D6D6">
                    <a:lumMod val="50000"/>
                  </a:srgbClr>
                </a:solidFill>
                <a:latin typeface="Calibri Light"/>
              </a:rPr>
              <a:t>Electronic copies of reports, presentations, proposals and other documents must not be altered or amended if that document is still identified as a Colmar </a:t>
            </a:r>
            <a:r>
              <a:rPr lang="en-NZ" sz="900" dirty="0" err="1" smtClean="0">
                <a:solidFill>
                  <a:srgbClr val="D6D6D6">
                    <a:lumMod val="50000"/>
                  </a:srgbClr>
                </a:solidFill>
                <a:latin typeface="Calibri Light"/>
              </a:rPr>
              <a:t>Brunton</a:t>
            </a:r>
            <a:r>
              <a:rPr lang="en-NZ" sz="900" dirty="0" smtClean="0">
                <a:solidFill>
                  <a:srgbClr val="D6D6D6">
                    <a:lumMod val="50000"/>
                  </a:srgbClr>
                </a:solidFill>
                <a:latin typeface="Calibri Light"/>
              </a:rPr>
              <a:t> document.  The authorised original of all electronic copies and hard copies derived from these are to be retained by Colmar </a:t>
            </a:r>
            <a:r>
              <a:rPr lang="en-NZ" sz="900" dirty="0" err="1" smtClean="0">
                <a:solidFill>
                  <a:srgbClr val="D6D6D6">
                    <a:lumMod val="50000"/>
                  </a:srgbClr>
                </a:solidFill>
                <a:latin typeface="Calibri Light"/>
              </a:rPr>
              <a:t>Brunton</a:t>
            </a:r>
            <a:r>
              <a:rPr lang="en-NZ" sz="900" dirty="0" smtClean="0">
                <a:solidFill>
                  <a:srgbClr val="D6D6D6">
                    <a:lumMod val="50000"/>
                  </a:srgbClr>
                </a:solidFill>
                <a:latin typeface="Calibri Light"/>
              </a:rPr>
              <a:t>.</a:t>
            </a:r>
          </a:p>
          <a:p>
            <a:endParaRPr lang="en-NZ" sz="900" dirty="0" smtClean="0">
              <a:solidFill>
                <a:srgbClr val="D6D6D6">
                  <a:lumMod val="50000"/>
                </a:srgbClr>
              </a:solidFill>
              <a:latin typeface="Calibri Light"/>
            </a:endParaRPr>
          </a:p>
          <a:p>
            <a:r>
              <a:rPr lang="en-NZ" sz="900" dirty="0" smtClean="0">
                <a:solidFill>
                  <a:srgbClr val="D6D6D6">
                    <a:lumMod val="50000"/>
                  </a:srgbClr>
                </a:solidFill>
                <a:latin typeface="Calibri Light"/>
              </a:rPr>
              <a:t>Colmar </a:t>
            </a:r>
            <a:r>
              <a:rPr lang="en-NZ" sz="900" dirty="0" err="1" smtClean="0">
                <a:solidFill>
                  <a:srgbClr val="D6D6D6">
                    <a:lumMod val="50000"/>
                  </a:srgbClr>
                </a:solidFill>
                <a:latin typeface="Calibri Light"/>
              </a:rPr>
              <a:t>Brunton</a:t>
            </a:r>
            <a:r>
              <a:rPr lang="en-NZ" sz="900" dirty="0" smtClean="0">
                <a:solidFill>
                  <a:srgbClr val="D6D6D6">
                    <a:lumMod val="50000"/>
                  </a:srgbClr>
                </a:solidFill>
                <a:latin typeface="Calibri Light"/>
              </a:rPr>
              <a:t> ™ New Zealand is certified to International Standard ISO 20252 (2012).  This project will be/has been completed in compliance with this International Standard.</a:t>
            </a:r>
          </a:p>
        </p:txBody>
      </p:sp>
      <p:grpSp>
        <p:nvGrpSpPr>
          <p:cNvPr id="14" name="Group 13"/>
          <p:cNvGrpSpPr/>
          <p:nvPr userDrawn="1"/>
        </p:nvGrpSpPr>
        <p:grpSpPr>
          <a:xfrm>
            <a:off x="4247242" y="6025289"/>
            <a:ext cx="3697517" cy="651320"/>
            <a:chOff x="3831771" y="6025289"/>
            <a:chExt cx="3697517" cy="651320"/>
          </a:xfrm>
        </p:grpSpPr>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9459" y="6061248"/>
              <a:ext cx="1259829" cy="57940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1771" y="6025289"/>
              <a:ext cx="2181288" cy="651320"/>
            </a:xfrm>
            <a:prstGeom prst="rect">
              <a:avLst/>
            </a:prstGeom>
          </p:spPr>
        </p:pic>
      </p:grpSp>
      <p:sp>
        <p:nvSpPr>
          <p:cNvPr id="17" name="Rectangle 16"/>
          <p:cNvSpPr/>
          <p:nvPr userDrawn="1"/>
        </p:nvSpPr>
        <p:spPr>
          <a:xfrm>
            <a:off x="2246670" y="1413384"/>
            <a:ext cx="7698659" cy="50200"/>
          </a:xfrm>
          <a:prstGeom prst="rect">
            <a:avLst/>
          </a:prstGeom>
          <a:solidFill>
            <a:srgbClr val="248E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smtClean="0">
              <a:ln>
                <a:noFill/>
              </a:ln>
              <a:solidFill>
                <a:srgbClr val="FFFFFF"/>
              </a:solidFill>
              <a:effectLst/>
              <a:uLnTx/>
              <a:uFillTx/>
              <a:latin typeface="Calibri Light"/>
              <a:ea typeface="+mn-ea"/>
              <a:cs typeface="+mn-cs"/>
            </a:endParaRPr>
          </a:p>
        </p:txBody>
      </p:sp>
    </p:spTree>
    <p:extLst>
      <p:ext uri="{BB962C8B-B14F-4D97-AF65-F5344CB8AC3E}">
        <p14:creationId xmlns:p14="http://schemas.microsoft.com/office/powerpoint/2010/main" val="9795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59999" y="6371040"/>
            <a:ext cx="4759139" cy="253916"/>
          </a:xfrm>
          <a:prstGeom prst="rect">
            <a:avLst/>
          </a:prstGeom>
        </p:spPr>
        <p:txBody>
          <a:bodyPr vert="horz" lIns="91440" tIns="45720" rIns="91440" bIns="45720" rtlCol="0" anchor="ctr">
            <a:noAutofit/>
          </a:bodyPr>
          <a:lstStyle>
            <a:lvl1pPr algn="l">
              <a:defRPr kumimoji="0" lang="en-NZ" sz="1050" b="0" i="0" u="none" strike="noStrike" kern="0" cap="none" spc="0" normalizeH="0" baseline="0" dirty="0">
                <a:ln>
                  <a:noFill/>
                </a:ln>
                <a:solidFill>
                  <a:prstClr val="black">
                    <a:lumMod val="65000"/>
                    <a:lumOff val="35000"/>
                  </a:prstClr>
                </a:solidFill>
                <a:effectLst/>
                <a:uLnTx/>
                <a:uFillTx/>
                <a:latin typeface="+mn-lt"/>
                <a:ea typeface="+mn-ea"/>
                <a:cs typeface="+mn-cs"/>
              </a:defRPr>
            </a:lvl1pPr>
          </a:lstStyle>
          <a:p>
            <a:endParaRPr lang="en-NZ" dirty="0"/>
          </a:p>
        </p:txBody>
      </p:sp>
      <p:sp>
        <p:nvSpPr>
          <p:cNvPr id="6" name="Slide Number Placeholder 5"/>
          <p:cNvSpPr>
            <a:spLocks noGrp="1"/>
          </p:cNvSpPr>
          <p:nvPr>
            <p:ph type="sldNum" sz="quarter" idx="4"/>
          </p:nvPr>
        </p:nvSpPr>
        <p:spPr>
          <a:xfrm>
            <a:off x="11280710" y="6371040"/>
            <a:ext cx="551290" cy="253916"/>
          </a:xfrm>
          <a:prstGeom prst="rect">
            <a:avLst/>
          </a:prstGeom>
        </p:spPr>
        <p:txBody>
          <a:bodyPr vert="horz" lIns="91440" tIns="45720" rIns="91440" bIns="45720" rtlCol="0" anchor="ctr">
            <a:noAutofit/>
          </a:bodyPr>
          <a:lstStyle>
            <a:lvl1pPr algn="r">
              <a:defRPr kumimoji="0" lang="en-NZ" sz="1050" b="0" i="0" u="none" strike="noStrike" kern="0" cap="none" spc="300" normalizeH="0" baseline="0" smtClean="0">
                <a:ln>
                  <a:noFill/>
                </a:ln>
                <a:solidFill>
                  <a:prstClr val="black">
                    <a:lumMod val="65000"/>
                    <a:lumOff val="35000"/>
                  </a:prstClr>
                </a:solidFill>
                <a:effectLst/>
                <a:uLnTx/>
                <a:uFillTx/>
                <a:latin typeface="+mn-lt"/>
                <a:ea typeface="+mn-ea"/>
                <a:cs typeface="+mn-cs"/>
              </a:defRPr>
            </a:lvl1pPr>
          </a:lstStyle>
          <a:p>
            <a:fld id="{0AC6616C-552D-49FC-B040-020FFCAEC112}" type="slidenum">
              <a:rPr lang="en-NZ" smtClean="0"/>
              <a:pPr/>
              <a:t>‹#›</a:t>
            </a:fld>
            <a:endParaRPr lang="en-NZ" dirty="0"/>
          </a:p>
        </p:txBody>
      </p:sp>
    </p:spTree>
    <p:extLst>
      <p:ext uri="{BB962C8B-B14F-4D97-AF65-F5344CB8AC3E}">
        <p14:creationId xmlns:p14="http://schemas.microsoft.com/office/powerpoint/2010/main" val="429326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72" r:id="rId4"/>
    <p:sldLayoutId id="2147483673" r:id="rId5"/>
    <p:sldLayoutId id="2147483674" r:id="rId6"/>
    <p:sldLayoutId id="2147483675" r:id="rId7"/>
    <p:sldLayoutId id="2147483670" r:id="rId8"/>
    <p:sldLayoutId id="214748367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extLst>
              <p:ext uri="{D42A27DB-BD31-4B8C-83A1-F6EECF244321}">
                <p14:modId xmlns:p14="http://schemas.microsoft.com/office/powerpoint/2010/main" val="3587472869"/>
              </p:ext>
            </p:extLst>
          </p:nvPr>
        </p:nvGraphicFramePr>
        <p:xfrm>
          <a:off x="0" y="3785102"/>
          <a:ext cx="12192000" cy="2706776"/>
        </p:xfrm>
        <a:graphic>
          <a:graphicData uri="http://schemas.openxmlformats.org/drawingml/2006/table">
            <a:tbl>
              <a:tblPr firstRow="1" bandRow="1">
                <a:tableStyleId>{5C22544A-7EE6-4342-B048-85BDC9FD1C3A}</a:tableStyleId>
              </a:tblPr>
              <a:tblGrid>
                <a:gridCol w="4886632"/>
                <a:gridCol w="7305368"/>
              </a:tblGrid>
              <a:tr h="2706776">
                <a:tc>
                  <a:txBody>
                    <a:bodyPr/>
                    <a:lstStyle/>
                    <a:p>
                      <a:endParaRPr lang="en-NZ"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endParaRPr lang="en-NZ"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r>
            </a:tbl>
          </a:graphicData>
        </a:graphic>
      </p:graphicFrame>
      <p:sp>
        <p:nvSpPr>
          <p:cNvPr id="92" name="Rectangle 91"/>
          <p:cNvSpPr/>
          <p:nvPr/>
        </p:nvSpPr>
        <p:spPr>
          <a:xfrm>
            <a:off x="2182761" y="3785101"/>
            <a:ext cx="10009239" cy="2723853"/>
          </a:xfrm>
          <a:prstGeom prst="rect">
            <a:avLst/>
          </a:prstGeom>
          <a:solidFill>
            <a:srgbClr val="24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Background and objectives</a:t>
            </a:r>
            <a:endParaRPr lang="en-NZ" dirty="0"/>
          </a:p>
        </p:txBody>
      </p:sp>
      <p:sp>
        <p:nvSpPr>
          <p:cNvPr id="4" name="Slide Number Placeholder 3"/>
          <p:cNvSpPr>
            <a:spLocks noGrp="1"/>
          </p:cNvSpPr>
          <p:nvPr>
            <p:ph type="sldNum" sz="quarter" idx="12"/>
          </p:nvPr>
        </p:nvSpPr>
        <p:spPr/>
        <p:txBody>
          <a:bodyPr/>
          <a:lstStyle/>
          <a:p>
            <a:fld id="{0AC6616C-552D-49FC-B040-020FFCAEC112}" type="slidenum">
              <a:rPr lang="en-NZ" smtClean="0"/>
              <a:pPr/>
              <a:t>1</a:t>
            </a:fld>
            <a:endParaRPr lang="en-NZ" dirty="0"/>
          </a:p>
        </p:txBody>
      </p:sp>
      <p:sp>
        <p:nvSpPr>
          <p:cNvPr id="9" name="Rectangle 8"/>
          <p:cNvSpPr/>
          <p:nvPr/>
        </p:nvSpPr>
        <p:spPr>
          <a:xfrm>
            <a:off x="2066590" y="3476670"/>
            <a:ext cx="9053694" cy="2677656"/>
          </a:xfrm>
          <a:prstGeom prst="rect">
            <a:avLst/>
          </a:prstGeom>
        </p:spPr>
        <p:txBody>
          <a:bodyPr wrap="square">
            <a:spAutoFit/>
          </a:bodyPr>
          <a:lstStyle/>
          <a:p>
            <a:pPr>
              <a:spcBef>
                <a:spcPts val="2400"/>
              </a:spcBef>
            </a:pPr>
            <a:endParaRPr lang="en-NZ" sz="1600" dirty="0" smtClean="0">
              <a:solidFill>
                <a:schemeClr val="bg1"/>
              </a:solidFill>
              <a:cs typeface="Arial" panose="020B0604020202020204" pitchFamily="34" charset="0"/>
            </a:endParaRPr>
          </a:p>
          <a:p>
            <a:pPr lvl="1">
              <a:spcBef>
                <a:spcPts val="2400"/>
              </a:spcBef>
            </a:pPr>
            <a:r>
              <a:rPr lang="en-NZ" sz="1600" b="1" dirty="0">
                <a:solidFill>
                  <a:schemeClr val="bg1"/>
                </a:solidFill>
                <a:latin typeface="Arial" panose="020B0604020202020204" pitchFamily="34" charset="0"/>
                <a:cs typeface="Arial" panose="020B0604020202020204" pitchFamily="34" charset="0"/>
              </a:rPr>
              <a:t>The research aims </a:t>
            </a:r>
            <a:r>
              <a:rPr lang="en-NZ" sz="1600" b="1" dirty="0" smtClean="0">
                <a:solidFill>
                  <a:schemeClr val="bg1"/>
                </a:solidFill>
                <a:latin typeface="Arial" panose="020B0604020202020204" pitchFamily="34" charset="0"/>
                <a:cs typeface="Arial" panose="020B0604020202020204" pitchFamily="34" charset="0"/>
              </a:rPr>
              <a:t>to:</a:t>
            </a:r>
            <a:endParaRPr lang="en-NZ" sz="1600" dirty="0" smtClean="0">
              <a:solidFill>
                <a:schemeClr val="bg1"/>
              </a:solidFill>
              <a:cs typeface="Arial" panose="020B0604020202020204" pitchFamily="34" charset="0"/>
            </a:endParaRPr>
          </a:p>
          <a:p>
            <a:pPr lvl="1">
              <a:spcBef>
                <a:spcPts val="2400"/>
              </a:spcBef>
            </a:pPr>
            <a:r>
              <a:rPr lang="en-NZ" sz="1400" dirty="0" smtClean="0">
                <a:solidFill>
                  <a:schemeClr val="bg1"/>
                </a:solidFill>
                <a:cs typeface="Arial" panose="020B0604020202020204" pitchFamily="34" charset="0"/>
              </a:rPr>
              <a:t>Determine whether there is a mandate for continuing to provide services from the airport.</a:t>
            </a:r>
            <a:endParaRPr lang="en-NZ" sz="1400" dirty="0">
              <a:solidFill>
                <a:schemeClr val="bg1"/>
              </a:solidFill>
              <a:cs typeface="Arial" panose="020B0604020202020204" pitchFamily="34" charset="0"/>
            </a:endParaRPr>
          </a:p>
          <a:p>
            <a:pPr lvl="1">
              <a:spcBef>
                <a:spcPts val="2400"/>
              </a:spcBef>
            </a:pPr>
            <a:r>
              <a:rPr lang="en-NZ" sz="1400" dirty="0" smtClean="0">
                <a:solidFill>
                  <a:schemeClr val="bg1"/>
                </a:solidFill>
                <a:cs typeface="Arial" panose="020B0604020202020204" pitchFamily="34" charset="0"/>
              </a:rPr>
              <a:t>Quantify the size of the market, including any ‘untapped potential’ for an alternative operator. </a:t>
            </a:r>
            <a:endParaRPr lang="en-NZ" sz="1400" dirty="0">
              <a:solidFill>
                <a:schemeClr val="bg1"/>
              </a:solidFill>
              <a:cs typeface="Arial" panose="020B0604020202020204" pitchFamily="34" charset="0"/>
            </a:endParaRPr>
          </a:p>
          <a:p>
            <a:pPr lvl="1">
              <a:spcBef>
                <a:spcPts val="2400"/>
              </a:spcBef>
            </a:pPr>
            <a:r>
              <a:rPr lang="en-NZ" sz="1400" dirty="0" smtClean="0">
                <a:solidFill>
                  <a:schemeClr val="bg1"/>
                </a:solidFill>
                <a:cs typeface="Arial" panose="020B0604020202020204" pitchFamily="34" charset="0"/>
              </a:rPr>
              <a:t>Understand the barriers and motivations for flying via </a:t>
            </a:r>
            <a:r>
              <a:rPr lang="en-NZ" sz="1400" dirty="0" err="1" smtClean="0">
                <a:solidFill>
                  <a:schemeClr val="bg1"/>
                </a:solidFill>
                <a:cs typeface="Arial" panose="020B0604020202020204" pitchFamily="34" charset="0"/>
              </a:rPr>
              <a:t>Kāpiti</a:t>
            </a:r>
            <a:r>
              <a:rPr lang="en-NZ" sz="1400" dirty="0" smtClean="0">
                <a:solidFill>
                  <a:schemeClr val="bg1"/>
                </a:solidFill>
                <a:cs typeface="Arial" panose="020B0604020202020204" pitchFamily="34" charset="0"/>
              </a:rPr>
              <a:t> Coast Airport, and identify potential opportunities to maximise uptake.</a:t>
            </a:r>
            <a:endParaRPr lang="en-NZ" sz="1400" dirty="0">
              <a:solidFill>
                <a:schemeClr val="bg1"/>
              </a:solidFill>
              <a:cs typeface="Arial" panose="020B0604020202020204" pitchFamily="34" charset="0"/>
            </a:endParaRPr>
          </a:p>
        </p:txBody>
      </p:sp>
      <p:cxnSp>
        <p:nvCxnSpPr>
          <p:cNvPr id="45" name="Straight Connector 44"/>
          <p:cNvCxnSpPr/>
          <p:nvPr/>
        </p:nvCxnSpPr>
        <p:spPr>
          <a:xfrm>
            <a:off x="1032387" y="5260259"/>
            <a:ext cx="1002890" cy="0"/>
          </a:xfrm>
          <a:prstGeom prst="line">
            <a:avLst/>
          </a:prstGeom>
          <a:ln w="22225">
            <a:solidFill>
              <a:srgbClr val="248ECC"/>
            </a:solidFill>
            <a:headEnd type="none" w="lg" len="lg"/>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1740310" y="4719484"/>
            <a:ext cx="329698" cy="1151449"/>
            <a:chOff x="1740310" y="4611329"/>
            <a:chExt cx="580104" cy="1151449"/>
          </a:xfrm>
        </p:grpSpPr>
        <p:cxnSp>
          <p:nvCxnSpPr>
            <p:cNvPr id="44" name="Straight Connector 43"/>
            <p:cNvCxnSpPr/>
            <p:nvPr/>
          </p:nvCxnSpPr>
          <p:spPr>
            <a:xfrm>
              <a:off x="1740310" y="4611329"/>
              <a:ext cx="580104" cy="0"/>
            </a:xfrm>
            <a:prstGeom prst="line">
              <a:avLst/>
            </a:prstGeom>
            <a:ln w="22225">
              <a:solidFill>
                <a:srgbClr val="248ECC"/>
              </a:solidFill>
              <a:head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40310" y="5762778"/>
              <a:ext cx="580104" cy="0"/>
            </a:xfrm>
            <a:prstGeom prst="line">
              <a:avLst/>
            </a:prstGeom>
            <a:ln w="22225">
              <a:solidFill>
                <a:srgbClr val="248ECC"/>
              </a:solidFill>
              <a:headEnd type="none" w="lg" len="lg"/>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776749" y="1625678"/>
            <a:ext cx="6567948" cy="1384995"/>
          </a:xfrm>
          <a:prstGeom prst="rect">
            <a:avLst/>
          </a:prstGeom>
        </p:spPr>
        <p:txBody>
          <a:bodyPr wrap="square">
            <a:spAutoFit/>
          </a:bodyPr>
          <a:lstStyle/>
          <a:p>
            <a:r>
              <a:rPr lang="en-NZ" sz="1400" dirty="0">
                <a:solidFill>
                  <a:schemeClr val="tx1">
                    <a:lumMod val="75000"/>
                    <a:lumOff val="25000"/>
                  </a:schemeClr>
                </a:solidFill>
                <a:cs typeface="Arial" panose="020B0604020202020204" pitchFamily="34" charset="0"/>
              </a:rPr>
              <a:t>In March 2018, Air New Zealand suspended its </a:t>
            </a:r>
            <a:r>
              <a:rPr lang="en-NZ" sz="1400" dirty="0" err="1">
                <a:solidFill>
                  <a:schemeClr val="tx1">
                    <a:lumMod val="75000"/>
                    <a:lumOff val="25000"/>
                  </a:schemeClr>
                </a:solidFill>
                <a:cs typeface="Arial" panose="020B0604020202020204" pitchFamily="34" charset="0"/>
              </a:rPr>
              <a:t>Kāpiti</a:t>
            </a:r>
            <a:r>
              <a:rPr lang="en-NZ" sz="1400" dirty="0">
                <a:solidFill>
                  <a:schemeClr val="tx1">
                    <a:lumMod val="75000"/>
                    <a:lumOff val="25000"/>
                  </a:schemeClr>
                </a:solidFill>
                <a:cs typeface="Arial" panose="020B0604020202020204" pitchFamily="34" charset="0"/>
              </a:rPr>
              <a:t> to Auckland service.</a:t>
            </a:r>
          </a:p>
          <a:p>
            <a:endParaRPr lang="en-NZ" sz="1400" dirty="0">
              <a:solidFill>
                <a:schemeClr val="tx1">
                  <a:lumMod val="75000"/>
                  <a:lumOff val="25000"/>
                </a:schemeClr>
              </a:solidFill>
              <a:cs typeface="Arial" panose="020B0604020202020204" pitchFamily="34" charset="0"/>
            </a:endParaRPr>
          </a:p>
          <a:p>
            <a:r>
              <a:rPr lang="en-NZ" sz="1400" dirty="0" err="1">
                <a:solidFill>
                  <a:schemeClr val="tx1">
                    <a:lumMod val="75000"/>
                    <a:lumOff val="25000"/>
                  </a:schemeClr>
                </a:solidFill>
                <a:cs typeface="Arial" panose="020B0604020202020204" pitchFamily="34" charset="0"/>
              </a:rPr>
              <a:t>Kāpiti</a:t>
            </a:r>
            <a:r>
              <a:rPr lang="en-NZ" sz="1400" dirty="0">
                <a:solidFill>
                  <a:schemeClr val="tx1">
                    <a:lumMod val="75000"/>
                    <a:lumOff val="25000"/>
                  </a:schemeClr>
                </a:solidFill>
                <a:cs typeface="Arial" panose="020B0604020202020204" pitchFamily="34" charset="0"/>
              </a:rPr>
              <a:t> District Council </a:t>
            </a:r>
            <a:r>
              <a:rPr lang="en-NZ" sz="1400" dirty="0" smtClean="0">
                <a:solidFill>
                  <a:schemeClr val="tx1">
                    <a:lumMod val="75000"/>
                    <a:lumOff val="25000"/>
                  </a:schemeClr>
                </a:solidFill>
                <a:cs typeface="Arial" panose="020B0604020202020204" pitchFamily="34" charset="0"/>
              </a:rPr>
              <a:t>wants to understand the potential market for an alternative operator offering similar services.</a:t>
            </a:r>
            <a:endParaRPr lang="en-NZ" sz="1400" dirty="0">
              <a:solidFill>
                <a:schemeClr val="tx1">
                  <a:lumMod val="75000"/>
                  <a:lumOff val="25000"/>
                </a:schemeClr>
              </a:solidFill>
              <a:cs typeface="Arial" panose="020B0604020202020204" pitchFamily="34" charset="0"/>
            </a:endParaRPr>
          </a:p>
          <a:p>
            <a:endParaRPr lang="en-NZ" sz="1400" dirty="0">
              <a:solidFill>
                <a:schemeClr val="tx1">
                  <a:lumMod val="75000"/>
                  <a:lumOff val="25000"/>
                </a:schemeClr>
              </a:solidFill>
              <a:cs typeface="Arial" panose="020B0604020202020204" pitchFamily="34" charset="0"/>
            </a:endParaRPr>
          </a:p>
          <a:p>
            <a:r>
              <a:rPr lang="en-NZ" sz="1400" dirty="0" err="1" smtClean="0">
                <a:solidFill>
                  <a:schemeClr val="tx1">
                    <a:lumMod val="75000"/>
                    <a:lumOff val="25000"/>
                  </a:schemeClr>
                </a:solidFill>
                <a:cs typeface="Arial" panose="020B0604020202020204" pitchFamily="34" charset="0"/>
              </a:rPr>
              <a:t>Kāpiti</a:t>
            </a:r>
            <a:r>
              <a:rPr lang="en-NZ" sz="1400" dirty="0" smtClean="0">
                <a:solidFill>
                  <a:schemeClr val="tx1">
                    <a:lumMod val="75000"/>
                    <a:lumOff val="25000"/>
                  </a:schemeClr>
                </a:solidFill>
                <a:cs typeface="Arial" panose="020B0604020202020204" pitchFamily="34" charset="0"/>
              </a:rPr>
              <a:t> District Council commissioned Colmar </a:t>
            </a:r>
            <a:r>
              <a:rPr lang="en-NZ" sz="1400" dirty="0" err="1" smtClean="0">
                <a:solidFill>
                  <a:schemeClr val="tx1">
                    <a:lumMod val="75000"/>
                    <a:lumOff val="25000"/>
                  </a:schemeClr>
                </a:solidFill>
                <a:cs typeface="Arial" panose="020B0604020202020204" pitchFamily="34" charset="0"/>
              </a:rPr>
              <a:t>Brunton</a:t>
            </a:r>
            <a:r>
              <a:rPr lang="en-NZ" sz="1400" dirty="0" smtClean="0">
                <a:solidFill>
                  <a:schemeClr val="tx1">
                    <a:lumMod val="75000"/>
                    <a:lumOff val="25000"/>
                  </a:schemeClr>
                </a:solidFill>
                <a:cs typeface="Arial" panose="020B0604020202020204" pitchFamily="34" charset="0"/>
              </a:rPr>
              <a:t> to conduct research into this issue.</a:t>
            </a:r>
            <a:endParaRPr lang="en-NZ" sz="1400" dirty="0">
              <a:solidFill>
                <a:schemeClr val="tx1">
                  <a:lumMod val="75000"/>
                  <a:lumOff val="25000"/>
                </a:schemeClr>
              </a:solidFill>
              <a:cs typeface="Arial" panose="020B0604020202020204" pitchFamily="34" charset="0"/>
            </a:endParaRPr>
          </a:p>
        </p:txBody>
      </p:sp>
      <p:cxnSp>
        <p:nvCxnSpPr>
          <p:cNvPr id="59" name="Straight Connector 58"/>
          <p:cNvCxnSpPr/>
          <p:nvPr/>
        </p:nvCxnSpPr>
        <p:spPr>
          <a:xfrm>
            <a:off x="501445" y="1080000"/>
            <a:ext cx="0" cy="2691795"/>
          </a:xfrm>
          <a:prstGeom prst="line">
            <a:avLst/>
          </a:prstGeom>
          <a:ln w="31750">
            <a:solidFill>
              <a:srgbClr val="248EC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01445" y="1799303"/>
            <a:ext cx="206478" cy="0"/>
          </a:xfrm>
          <a:prstGeom prst="line">
            <a:avLst/>
          </a:prstGeom>
          <a:ln w="19050">
            <a:solidFill>
              <a:srgbClr val="248ECC"/>
            </a:solidFill>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01445" y="2202426"/>
            <a:ext cx="206478" cy="0"/>
          </a:xfrm>
          <a:prstGeom prst="line">
            <a:avLst/>
          </a:prstGeom>
          <a:ln w="19050">
            <a:solidFill>
              <a:srgbClr val="248ECC"/>
            </a:solidFill>
            <a:head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01445" y="2861187"/>
            <a:ext cx="206478" cy="0"/>
          </a:xfrm>
          <a:prstGeom prst="line">
            <a:avLst/>
          </a:prstGeom>
          <a:ln w="19050">
            <a:solidFill>
              <a:srgbClr val="248ECC"/>
            </a:solidFill>
            <a:headEnd type="oval"/>
          </a:ln>
        </p:spPr>
        <p:style>
          <a:lnRef idx="1">
            <a:schemeClr val="accent1"/>
          </a:lnRef>
          <a:fillRef idx="0">
            <a:schemeClr val="accent1"/>
          </a:fillRef>
          <a:effectRef idx="0">
            <a:schemeClr val="accent1"/>
          </a:effectRef>
          <a:fontRef idx="minor">
            <a:schemeClr val="tx1"/>
          </a:fontRef>
        </p:style>
      </p:cxnSp>
      <p:sp>
        <p:nvSpPr>
          <p:cNvPr id="67" name="Freeform 62"/>
          <p:cNvSpPr>
            <a:spLocks noEditPoints="1"/>
          </p:cNvSpPr>
          <p:nvPr/>
        </p:nvSpPr>
        <p:spPr bwMode="auto">
          <a:xfrm>
            <a:off x="580103" y="4803864"/>
            <a:ext cx="909802" cy="909792"/>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28 w 256"/>
              <a:gd name="T21" fmla="*/ 204 h 256"/>
              <a:gd name="T22" fmla="*/ 52 w 256"/>
              <a:gd name="T23" fmla="*/ 128 h 256"/>
              <a:gd name="T24" fmla="*/ 128 w 256"/>
              <a:gd name="T25" fmla="*/ 52 h 256"/>
              <a:gd name="T26" fmla="*/ 204 w 256"/>
              <a:gd name="T27" fmla="*/ 128 h 256"/>
              <a:gd name="T28" fmla="*/ 128 w 256"/>
              <a:gd name="T29" fmla="*/ 204 h 256"/>
              <a:gd name="T30" fmla="*/ 128 w 256"/>
              <a:gd name="T31" fmla="*/ 76 h 256"/>
              <a:gd name="T32" fmla="*/ 76 w 256"/>
              <a:gd name="T33" fmla="*/ 128 h 256"/>
              <a:gd name="T34" fmla="*/ 128 w 256"/>
              <a:gd name="T35" fmla="*/ 180 h 256"/>
              <a:gd name="T36" fmla="*/ 180 w 256"/>
              <a:gd name="T37" fmla="*/ 128 h 256"/>
              <a:gd name="T38" fmla="*/ 128 w 256"/>
              <a:gd name="T39" fmla="*/ 76 h 256"/>
              <a:gd name="T40" fmla="*/ 128 w 256"/>
              <a:gd name="T41" fmla="*/ 152 h 256"/>
              <a:gd name="T42" fmla="*/ 104 w 256"/>
              <a:gd name="T43" fmla="*/ 128 h 256"/>
              <a:gd name="T44" fmla="*/ 128 w 256"/>
              <a:gd name="T45" fmla="*/ 104 h 256"/>
              <a:gd name="T46" fmla="*/ 152 w 256"/>
              <a:gd name="T47" fmla="*/ 128 h 256"/>
              <a:gd name="T48" fmla="*/ 128 w 256"/>
              <a:gd name="T49"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close/>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close/>
                <a:moveTo>
                  <a:pt x="128" y="204"/>
                </a:moveTo>
                <a:cubicBezTo>
                  <a:pt x="86" y="204"/>
                  <a:pt x="52" y="170"/>
                  <a:pt x="52" y="128"/>
                </a:cubicBezTo>
                <a:cubicBezTo>
                  <a:pt x="52" y="86"/>
                  <a:pt x="86" y="52"/>
                  <a:pt x="128" y="52"/>
                </a:cubicBezTo>
                <a:cubicBezTo>
                  <a:pt x="170" y="52"/>
                  <a:pt x="204" y="86"/>
                  <a:pt x="204" y="128"/>
                </a:cubicBezTo>
                <a:cubicBezTo>
                  <a:pt x="204" y="170"/>
                  <a:pt x="170" y="204"/>
                  <a:pt x="128" y="204"/>
                </a:cubicBezTo>
                <a:close/>
                <a:moveTo>
                  <a:pt x="128" y="76"/>
                </a:moveTo>
                <a:cubicBezTo>
                  <a:pt x="99" y="76"/>
                  <a:pt x="76" y="99"/>
                  <a:pt x="76" y="128"/>
                </a:cubicBezTo>
                <a:cubicBezTo>
                  <a:pt x="76" y="157"/>
                  <a:pt x="99" y="180"/>
                  <a:pt x="128" y="180"/>
                </a:cubicBezTo>
                <a:cubicBezTo>
                  <a:pt x="157" y="180"/>
                  <a:pt x="180" y="157"/>
                  <a:pt x="180" y="128"/>
                </a:cubicBezTo>
                <a:cubicBezTo>
                  <a:pt x="180" y="99"/>
                  <a:pt x="157" y="76"/>
                  <a:pt x="128" y="76"/>
                </a:cubicBezTo>
                <a:close/>
                <a:moveTo>
                  <a:pt x="128" y="152"/>
                </a:moveTo>
                <a:cubicBezTo>
                  <a:pt x="115" y="152"/>
                  <a:pt x="104" y="141"/>
                  <a:pt x="104" y="128"/>
                </a:cubicBezTo>
                <a:cubicBezTo>
                  <a:pt x="104" y="115"/>
                  <a:pt x="115" y="104"/>
                  <a:pt x="128" y="104"/>
                </a:cubicBezTo>
                <a:cubicBezTo>
                  <a:pt x="141" y="104"/>
                  <a:pt x="152" y="115"/>
                  <a:pt x="152" y="128"/>
                </a:cubicBezTo>
                <a:cubicBezTo>
                  <a:pt x="152" y="141"/>
                  <a:pt x="141" y="152"/>
                  <a:pt x="128" y="152"/>
                </a:cubicBezTo>
                <a:close/>
              </a:path>
            </a:pathLst>
          </a:custGeom>
          <a:solidFill>
            <a:srgbClr val="248ECC"/>
          </a:solidFill>
          <a:ln>
            <a:noFill/>
          </a:ln>
          <a:extLst/>
        </p:spPr>
        <p:txBody>
          <a:bodyPr vert="horz" wrap="square" lIns="91440" tIns="45720" rIns="91440" bIns="45720" numCol="1" anchor="t" anchorCtr="0" compatLnSpc="1">
            <a:prstTxWarp prst="textNoShape">
              <a:avLst/>
            </a:prstTxWarp>
          </a:bodyPr>
          <a:lstStyle/>
          <a:p>
            <a:endParaRPr lang="en-NZ"/>
          </a:p>
        </p:txBody>
      </p:sp>
      <p:cxnSp>
        <p:nvCxnSpPr>
          <p:cNvPr id="72" name="Straight Connector 71"/>
          <p:cNvCxnSpPr/>
          <p:nvPr/>
        </p:nvCxnSpPr>
        <p:spPr>
          <a:xfrm>
            <a:off x="1740310" y="4719484"/>
            <a:ext cx="0" cy="1147162"/>
          </a:xfrm>
          <a:prstGeom prst="line">
            <a:avLst/>
          </a:prstGeom>
          <a:ln w="22225">
            <a:solidFill>
              <a:srgbClr val="248ECC"/>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045112" y="4572000"/>
            <a:ext cx="294968" cy="294968"/>
          </a:xfrm>
          <a:prstGeom prst="ellipse">
            <a:avLst/>
          </a:prstGeom>
          <a:solidFill>
            <a:srgbClr val="FFCC0E"/>
          </a:solidFill>
          <a:ln w="22225">
            <a:solidFill>
              <a:srgbClr val="248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80C8"/>
                </a:solidFill>
              </a:rPr>
              <a:t>1</a:t>
            </a:r>
            <a:endParaRPr lang="en-NZ" sz="1200" dirty="0">
              <a:solidFill>
                <a:srgbClr val="0080C8"/>
              </a:solidFill>
            </a:endParaRPr>
          </a:p>
        </p:txBody>
      </p:sp>
      <p:sp>
        <p:nvSpPr>
          <p:cNvPr id="49" name="Oval 48"/>
          <p:cNvSpPr/>
          <p:nvPr/>
        </p:nvSpPr>
        <p:spPr>
          <a:xfrm>
            <a:off x="2045112" y="5112774"/>
            <a:ext cx="294968" cy="294968"/>
          </a:xfrm>
          <a:prstGeom prst="ellipse">
            <a:avLst/>
          </a:prstGeom>
          <a:solidFill>
            <a:srgbClr val="FFCC0E"/>
          </a:solidFill>
          <a:ln w="22225">
            <a:solidFill>
              <a:srgbClr val="248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80C8"/>
                </a:solidFill>
              </a:rPr>
              <a:t>2</a:t>
            </a:r>
            <a:endParaRPr lang="en-NZ" sz="1200" dirty="0">
              <a:solidFill>
                <a:srgbClr val="0080C8"/>
              </a:solidFill>
            </a:endParaRPr>
          </a:p>
        </p:txBody>
      </p:sp>
      <p:sp>
        <p:nvSpPr>
          <p:cNvPr id="50" name="Oval 49"/>
          <p:cNvSpPr/>
          <p:nvPr/>
        </p:nvSpPr>
        <p:spPr>
          <a:xfrm>
            <a:off x="2045112" y="5723447"/>
            <a:ext cx="294968" cy="294968"/>
          </a:xfrm>
          <a:prstGeom prst="ellipse">
            <a:avLst/>
          </a:prstGeom>
          <a:solidFill>
            <a:srgbClr val="FFCC0E"/>
          </a:solidFill>
          <a:ln w="22225">
            <a:solidFill>
              <a:srgbClr val="248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80C8"/>
                </a:solidFill>
              </a:rPr>
              <a:t>3</a:t>
            </a:r>
            <a:endParaRPr lang="en-NZ" sz="1200" dirty="0">
              <a:solidFill>
                <a:srgbClr val="0080C8"/>
              </a:solidFill>
            </a:endParaRPr>
          </a:p>
        </p:txBody>
      </p:sp>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6825" y="1541851"/>
            <a:ext cx="3769530" cy="1655326"/>
          </a:xfrm>
          <a:prstGeom prst="rect">
            <a:avLst/>
          </a:prstGeom>
        </p:spPr>
      </p:pic>
      <p:cxnSp>
        <p:nvCxnSpPr>
          <p:cNvPr id="94" name="Straight Connector 93"/>
          <p:cNvCxnSpPr/>
          <p:nvPr/>
        </p:nvCxnSpPr>
        <p:spPr>
          <a:xfrm>
            <a:off x="0" y="649187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425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52400" y="1238865"/>
            <a:ext cx="11887200" cy="5102941"/>
            <a:chOff x="147484" y="1238865"/>
            <a:chExt cx="11828207" cy="5102941"/>
          </a:xfrm>
        </p:grpSpPr>
        <p:grpSp>
          <p:nvGrpSpPr>
            <p:cNvPr id="10" name="Group 9"/>
            <p:cNvGrpSpPr/>
            <p:nvPr/>
          </p:nvGrpSpPr>
          <p:grpSpPr>
            <a:xfrm>
              <a:off x="147484" y="1238865"/>
              <a:ext cx="5842654" cy="5102941"/>
              <a:chOff x="147484" y="1238865"/>
              <a:chExt cx="5683045" cy="5774631"/>
            </a:xfrm>
          </p:grpSpPr>
          <p:sp>
            <p:nvSpPr>
              <p:cNvPr id="7" name="Rectangle 6"/>
              <p:cNvSpPr/>
              <p:nvPr/>
            </p:nvSpPr>
            <p:spPr>
              <a:xfrm>
                <a:off x="147484" y="1238865"/>
                <a:ext cx="5683045" cy="1818967"/>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147484" y="3216697"/>
                <a:ext cx="5683045" cy="1818967"/>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147484" y="5194529"/>
                <a:ext cx="5683045" cy="1818967"/>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 name="Group 10"/>
            <p:cNvGrpSpPr/>
            <p:nvPr/>
          </p:nvGrpSpPr>
          <p:grpSpPr>
            <a:xfrm>
              <a:off x="6133037" y="1238865"/>
              <a:ext cx="5842654" cy="5102941"/>
              <a:chOff x="147484" y="1238865"/>
              <a:chExt cx="5683045" cy="5774631"/>
            </a:xfrm>
          </p:grpSpPr>
          <p:sp>
            <p:nvSpPr>
              <p:cNvPr id="12" name="Rectangle 11"/>
              <p:cNvSpPr/>
              <p:nvPr/>
            </p:nvSpPr>
            <p:spPr>
              <a:xfrm>
                <a:off x="147484" y="1238865"/>
                <a:ext cx="5683045" cy="1818967"/>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47484" y="3216697"/>
                <a:ext cx="5683045" cy="1818967"/>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147484" y="5194529"/>
                <a:ext cx="5683045" cy="1818967"/>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sp>
        <p:nvSpPr>
          <p:cNvPr id="2" name="Title 1"/>
          <p:cNvSpPr>
            <a:spLocks noGrp="1"/>
          </p:cNvSpPr>
          <p:nvPr>
            <p:ph type="title"/>
          </p:nvPr>
        </p:nvSpPr>
        <p:spPr/>
        <p:txBody>
          <a:bodyPr/>
          <a:lstStyle/>
          <a:p>
            <a:r>
              <a:rPr lang="en-NZ" dirty="0" smtClean="0"/>
              <a:t>Methodology</a:t>
            </a:r>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a:solidFill>
            <a:srgbClr val="248ECC"/>
          </a:solidFill>
        </p:spPr>
        <p:txBody>
          <a:bodyPr/>
          <a:lstStyle/>
          <a:p>
            <a:fld id="{0AC6616C-552D-49FC-B040-020FFCAEC112}" type="slidenum">
              <a:rPr lang="en-NZ" smtClean="0"/>
              <a:pPr/>
              <a:t>2</a:t>
            </a:fld>
            <a:endParaRPr lang="en-NZ" dirty="0"/>
          </a:p>
        </p:txBody>
      </p:sp>
      <p:sp>
        <p:nvSpPr>
          <p:cNvPr id="5" name="TextBox 4"/>
          <p:cNvSpPr txBox="1"/>
          <p:nvPr/>
        </p:nvSpPr>
        <p:spPr>
          <a:xfrm>
            <a:off x="6292673" y="4878218"/>
            <a:ext cx="5287763" cy="1323439"/>
          </a:xfrm>
          <a:prstGeom prst="rect">
            <a:avLst/>
          </a:prstGeom>
          <a:noFill/>
        </p:spPr>
        <p:txBody>
          <a:bodyPr wrap="square" rtlCol="0">
            <a:spAutoFit/>
          </a:bodyPr>
          <a:lstStyle/>
          <a:p>
            <a:r>
              <a:rPr lang="en-NZ" sz="1600" b="1" dirty="0" smtClean="0">
                <a:solidFill>
                  <a:schemeClr val="tx1">
                    <a:lumMod val="75000"/>
                    <a:lumOff val="25000"/>
                  </a:schemeClr>
                </a:solidFill>
                <a:cs typeface="Arial" panose="020B0604020202020204" pitchFamily="34" charset="0"/>
              </a:rPr>
              <a:t>Maximum margins of error at the 95% confidence level</a:t>
            </a:r>
          </a:p>
          <a:p>
            <a:endParaRPr lang="en-NZ" sz="1600" b="1" dirty="0" smtClean="0">
              <a:solidFill>
                <a:schemeClr val="tx1">
                  <a:lumMod val="75000"/>
                  <a:lumOff val="25000"/>
                </a:schemeClr>
              </a:solidFill>
              <a:cs typeface="Arial" panose="020B0604020202020204" pitchFamily="34" charset="0"/>
            </a:endParaRPr>
          </a:p>
          <a:p>
            <a:pPr marL="742950" lvl="1" indent="-285750">
              <a:buFont typeface="Courier New" panose="02070309020205020404" pitchFamily="49" charset="0"/>
              <a:buChar char="o"/>
            </a:pPr>
            <a:r>
              <a:rPr lang="en-NZ" sz="1200" dirty="0" smtClean="0">
                <a:solidFill>
                  <a:schemeClr val="tx1">
                    <a:lumMod val="75000"/>
                    <a:lumOff val="25000"/>
                  </a:schemeClr>
                </a:solidFill>
                <a:cs typeface="Arial" panose="020B0604020202020204" pitchFamily="34" charset="0"/>
              </a:rPr>
              <a:t>n=400, +/- 4.9%</a:t>
            </a:r>
          </a:p>
          <a:p>
            <a:pPr marL="742950" lvl="1" indent="-285750">
              <a:buFont typeface="Courier New" panose="02070309020205020404" pitchFamily="49" charset="0"/>
              <a:buChar char="o"/>
            </a:pPr>
            <a:r>
              <a:rPr lang="en-NZ" sz="1200" dirty="0" smtClean="0">
                <a:solidFill>
                  <a:schemeClr val="tx1">
                    <a:lumMod val="75000"/>
                    <a:lumOff val="25000"/>
                  </a:schemeClr>
                </a:solidFill>
                <a:cs typeface="Arial" panose="020B0604020202020204" pitchFamily="34" charset="0"/>
              </a:rPr>
              <a:t>n=200, +/- 6.9%</a:t>
            </a:r>
          </a:p>
          <a:p>
            <a:pPr marL="742950" lvl="1" indent="-285750">
              <a:buFont typeface="Courier New" panose="02070309020205020404" pitchFamily="49" charset="0"/>
              <a:buChar char="o"/>
            </a:pPr>
            <a:r>
              <a:rPr lang="en-NZ" sz="1200" dirty="0" smtClean="0">
                <a:solidFill>
                  <a:schemeClr val="tx1">
                    <a:lumMod val="75000"/>
                    <a:lumOff val="25000"/>
                  </a:schemeClr>
                </a:solidFill>
                <a:cs typeface="Arial" panose="020B0604020202020204" pitchFamily="34" charset="0"/>
              </a:rPr>
              <a:t>n=100, +/- 9.8%</a:t>
            </a:r>
          </a:p>
          <a:p>
            <a:pPr marL="742950" lvl="1" indent="-285750">
              <a:buFont typeface="Courier New" panose="02070309020205020404" pitchFamily="49" charset="0"/>
              <a:buChar char="o"/>
            </a:pPr>
            <a:r>
              <a:rPr lang="en-NZ" sz="1200" dirty="0" smtClean="0">
                <a:solidFill>
                  <a:schemeClr val="tx1">
                    <a:lumMod val="75000"/>
                    <a:lumOff val="25000"/>
                  </a:schemeClr>
                </a:solidFill>
                <a:cs typeface="Arial" panose="020B0604020202020204" pitchFamily="34" charset="0"/>
              </a:rPr>
              <a:t>n=50, +/- 13.9%</a:t>
            </a:r>
          </a:p>
        </p:txBody>
      </p:sp>
      <p:sp>
        <p:nvSpPr>
          <p:cNvPr id="17" name="Rectangle 16"/>
          <p:cNvSpPr/>
          <p:nvPr/>
        </p:nvSpPr>
        <p:spPr>
          <a:xfrm>
            <a:off x="391856" y="1642450"/>
            <a:ext cx="4020460" cy="1015663"/>
          </a:xfrm>
          <a:prstGeom prst="rect">
            <a:avLst/>
          </a:prstGeom>
        </p:spPr>
        <p:txBody>
          <a:bodyPr wrap="none">
            <a:spAutoFit/>
          </a:bodyPr>
          <a:lstStyle/>
          <a:p>
            <a:r>
              <a:rPr lang="en-NZ" sz="1600" b="1" dirty="0" smtClean="0">
                <a:solidFill>
                  <a:schemeClr val="tx1">
                    <a:lumMod val="75000"/>
                    <a:lumOff val="25000"/>
                  </a:schemeClr>
                </a:solidFill>
                <a:cs typeface="Arial" panose="020B0604020202020204" pitchFamily="34" charset="0"/>
              </a:rPr>
              <a:t>Method</a:t>
            </a:r>
          </a:p>
          <a:p>
            <a:endParaRPr lang="en-NZ" sz="1600" dirty="0">
              <a:solidFill>
                <a:schemeClr val="tx1">
                  <a:lumMod val="75000"/>
                  <a:lumOff val="25000"/>
                </a:schemeClr>
              </a:solidFill>
              <a:cs typeface="Arial" panose="020B0604020202020204" pitchFamily="34" charset="0"/>
            </a:endParaRPr>
          </a:p>
          <a:p>
            <a:r>
              <a:rPr lang="en-NZ" sz="1400" dirty="0" smtClean="0">
                <a:solidFill>
                  <a:schemeClr val="tx1">
                    <a:lumMod val="75000"/>
                    <a:lumOff val="25000"/>
                  </a:schemeClr>
                </a:solidFill>
                <a:cs typeface="Arial" panose="020B0604020202020204" pitchFamily="34" charset="0"/>
              </a:rPr>
              <a:t>Online interviewing. Participants were sourced from </a:t>
            </a:r>
          </a:p>
          <a:p>
            <a:r>
              <a:rPr lang="en-NZ" sz="1400" dirty="0" smtClean="0">
                <a:solidFill>
                  <a:schemeClr val="tx1">
                    <a:lumMod val="75000"/>
                    <a:lumOff val="25000"/>
                  </a:schemeClr>
                </a:solidFill>
                <a:cs typeface="Arial" panose="020B0604020202020204" pitchFamily="34" charset="0"/>
              </a:rPr>
              <a:t>Colmar </a:t>
            </a:r>
            <a:r>
              <a:rPr lang="en-NZ" sz="1400" dirty="0" err="1" smtClean="0">
                <a:solidFill>
                  <a:schemeClr val="tx1">
                    <a:lumMod val="75000"/>
                    <a:lumOff val="25000"/>
                  </a:schemeClr>
                </a:solidFill>
                <a:cs typeface="Arial" panose="020B0604020202020204" pitchFamily="34" charset="0"/>
              </a:rPr>
              <a:t>Brunton’s</a:t>
            </a:r>
            <a:r>
              <a:rPr lang="en-NZ" sz="1400" dirty="0" smtClean="0">
                <a:solidFill>
                  <a:schemeClr val="tx1">
                    <a:lumMod val="75000"/>
                    <a:lumOff val="25000"/>
                  </a:schemeClr>
                </a:solidFill>
                <a:cs typeface="Arial" panose="020B0604020202020204" pitchFamily="34" charset="0"/>
              </a:rPr>
              <a:t> consumer panel.</a:t>
            </a:r>
            <a:endParaRPr lang="en-NZ" sz="1400" dirty="0">
              <a:solidFill>
                <a:schemeClr val="tx1">
                  <a:lumMod val="75000"/>
                  <a:lumOff val="25000"/>
                </a:schemeClr>
              </a:solidFill>
              <a:cs typeface="Arial" panose="020B0604020202020204" pitchFamily="34" charset="0"/>
            </a:endParaRPr>
          </a:p>
        </p:txBody>
      </p:sp>
      <p:sp>
        <p:nvSpPr>
          <p:cNvPr id="18" name="Rectangle 17"/>
          <p:cNvSpPr/>
          <p:nvPr/>
        </p:nvSpPr>
        <p:spPr>
          <a:xfrm>
            <a:off x="391856" y="3199968"/>
            <a:ext cx="4012995" cy="1231106"/>
          </a:xfrm>
          <a:prstGeom prst="rect">
            <a:avLst/>
          </a:prstGeom>
        </p:spPr>
        <p:txBody>
          <a:bodyPr wrap="square">
            <a:spAutoFit/>
          </a:bodyPr>
          <a:lstStyle/>
          <a:p>
            <a:r>
              <a:rPr lang="en-NZ" sz="1600" b="1" dirty="0">
                <a:solidFill>
                  <a:schemeClr val="tx1">
                    <a:lumMod val="75000"/>
                    <a:lumOff val="25000"/>
                  </a:schemeClr>
                </a:solidFill>
                <a:cs typeface="Arial" panose="020B0604020202020204" pitchFamily="34" charset="0"/>
              </a:rPr>
              <a:t>Sample </a:t>
            </a:r>
            <a:r>
              <a:rPr lang="en-NZ" sz="1600" b="1" dirty="0" smtClean="0">
                <a:solidFill>
                  <a:schemeClr val="tx1">
                    <a:lumMod val="75000"/>
                    <a:lumOff val="25000"/>
                  </a:schemeClr>
                </a:solidFill>
                <a:cs typeface="Arial" panose="020B0604020202020204" pitchFamily="34" charset="0"/>
              </a:rPr>
              <a:t>population</a:t>
            </a:r>
          </a:p>
          <a:p>
            <a:endParaRPr lang="en-NZ" sz="1600" b="1" dirty="0" smtClean="0">
              <a:solidFill>
                <a:schemeClr val="tx1">
                  <a:lumMod val="75000"/>
                  <a:lumOff val="25000"/>
                </a:schemeClr>
              </a:solidFill>
              <a:cs typeface="Arial" panose="020B0604020202020204" pitchFamily="34" charset="0"/>
            </a:endParaRPr>
          </a:p>
          <a:p>
            <a:r>
              <a:rPr lang="en-NZ" sz="1400" dirty="0" err="1" smtClean="0">
                <a:solidFill>
                  <a:schemeClr val="tx1">
                    <a:lumMod val="75000"/>
                    <a:lumOff val="25000"/>
                  </a:schemeClr>
                </a:solidFill>
                <a:cs typeface="Arial" panose="020B0604020202020204" pitchFamily="34" charset="0"/>
              </a:rPr>
              <a:t>Kāpiti</a:t>
            </a:r>
            <a:r>
              <a:rPr lang="en-NZ" sz="1400" dirty="0" smtClean="0">
                <a:solidFill>
                  <a:schemeClr val="tx1">
                    <a:lumMod val="75000"/>
                    <a:lumOff val="25000"/>
                  </a:schemeClr>
                </a:solidFill>
                <a:cs typeface="Arial" panose="020B0604020202020204" pitchFamily="34" charset="0"/>
              </a:rPr>
              <a:t> </a:t>
            </a:r>
            <a:r>
              <a:rPr lang="en-NZ" sz="1400" dirty="0">
                <a:solidFill>
                  <a:schemeClr val="tx1">
                    <a:lumMod val="75000"/>
                    <a:lumOff val="25000"/>
                  </a:schemeClr>
                </a:solidFill>
                <a:cs typeface="Arial" panose="020B0604020202020204" pitchFamily="34" charset="0"/>
              </a:rPr>
              <a:t>Coast, </a:t>
            </a:r>
            <a:r>
              <a:rPr lang="en-NZ" sz="1400" dirty="0" err="1">
                <a:solidFill>
                  <a:schemeClr val="tx1">
                    <a:lumMod val="75000"/>
                    <a:lumOff val="25000"/>
                  </a:schemeClr>
                </a:solidFill>
                <a:cs typeface="Arial" panose="020B0604020202020204" pitchFamily="34" charset="0"/>
              </a:rPr>
              <a:t>Horowhenua</a:t>
            </a:r>
            <a:r>
              <a:rPr lang="en-NZ" sz="1400" dirty="0">
                <a:solidFill>
                  <a:schemeClr val="tx1">
                    <a:lumMod val="75000"/>
                    <a:lumOff val="25000"/>
                  </a:schemeClr>
                </a:solidFill>
                <a:cs typeface="Arial" panose="020B0604020202020204" pitchFamily="34" charset="0"/>
              </a:rPr>
              <a:t>, and </a:t>
            </a:r>
            <a:r>
              <a:rPr lang="en-NZ" sz="1400" dirty="0" err="1">
                <a:solidFill>
                  <a:schemeClr val="tx1">
                    <a:lumMod val="75000"/>
                    <a:lumOff val="25000"/>
                  </a:schemeClr>
                </a:solidFill>
                <a:cs typeface="Arial" panose="020B0604020202020204" pitchFamily="34" charset="0"/>
              </a:rPr>
              <a:t>Porirua</a:t>
            </a:r>
            <a:r>
              <a:rPr lang="en-NZ" sz="1400" dirty="0">
                <a:solidFill>
                  <a:schemeClr val="tx1">
                    <a:lumMod val="75000"/>
                    <a:lumOff val="25000"/>
                  </a:schemeClr>
                </a:solidFill>
                <a:cs typeface="Arial" panose="020B0604020202020204" pitchFamily="34" charset="0"/>
              </a:rPr>
              <a:t> residents who had </a:t>
            </a:r>
            <a:r>
              <a:rPr lang="en-NZ" sz="1400" dirty="0" smtClean="0">
                <a:solidFill>
                  <a:schemeClr val="tx1">
                    <a:lumMod val="75000"/>
                    <a:lumOff val="25000"/>
                  </a:schemeClr>
                </a:solidFill>
                <a:cs typeface="Arial" panose="020B0604020202020204" pitchFamily="34" charset="0"/>
              </a:rPr>
              <a:t>flown using </a:t>
            </a:r>
            <a:r>
              <a:rPr lang="en-NZ" sz="1400" dirty="0" err="1" smtClean="0">
                <a:solidFill>
                  <a:schemeClr val="tx1">
                    <a:lumMod val="75000"/>
                    <a:lumOff val="25000"/>
                  </a:schemeClr>
                </a:solidFill>
                <a:cs typeface="Arial" panose="020B0604020202020204" pitchFamily="34" charset="0"/>
              </a:rPr>
              <a:t>Kāpiti</a:t>
            </a:r>
            <a:r>
              <a:rPr lang="en-NZ" sz="1400" dirty="0" smtClean="0">
                <a:solidFill>
                  <a:schemeClr val="tx1">
                    <a:lumMod val="75000"/>
                    <a:lumOff val="25000"/>
                  </a:schemeClr>
                </a:solidFill>
                <a:cs typeface="Arial" panose="020B0604020202020204" pitchFamily="34" charset="0"/>
              </a:rPr>
              <a:t> </a:t>
            </a:r>
            <a:r>
              <a:rPr lang="en-NZ" sz="1400" dirty="0">
                <a:solidFill>
                  <a:schemeClr val="tx1">
                    <a:lumMod val="75000"/>
                    <a:lumOff val="25000"/>
                  </a:schemeClr>
                </a:solidFill>
                <a:cs typeface="Arial" panose="020B0604020202020204" pitchFamily="34" charset="0"/>
              </a:rPr>
              <a:t>Coast, Palmerston North, or Wellington airport in the past 12 months</a:t>
            </a:r>
          </a:p>
        </p:txBody>
      </p:sp>
      <p:sp>
        <p:nvSpPr>
          <p:cNvPr id="19" name="Rectangle 18"/>
          <p:cNvSpPr/>
          <p:nvPr/>
        </p:nvSpPr>
        <p:spPr>
          <a:xfrm>
            <a:off x="391856" y="5030279"/>
            <a:ext cx="4313895" cy="1015663"/>
          </a:xfrm>
          <a:prstGeom prst="rect">
            <a:avLst/>
          </a:prstGeom>
        </p:spPr>
        <p:txBody>
          <a:bodyPr wrap="square">
            <a:spAutoFit/>
          </a:bodyPr>
          <a:lstStyle/>
          <a:p>
            <a:r>
              <a:rPr lang="en-NZ" sz="1600" b="1" dirty="0">
                <a:solidFill>
                  <a:schemeClr val="tx1">
                    <a:lumMod val="75000"/>
                    <a:lumOff val="25000"/>
                  </a:schemeClr>
                </a:solidFill>
                <a:cs typeface="Arial" panose="020B0604020202020204" pitchFamily="34" charset="0"/>
              </a:rPr>
              <a:t>Sample </a:t>
            </a:r>
            <a:r>
              <a:rPr lang="en-NZ" sz="1600" b="1" dirty="0" smtClean="0">
                <a:solidFill>
                  <a:schemeClr val="tx1">
                    <a:lumMod val="75000"/>
                    <a:lumOff val="25000"/>
                  </a:schemeClr>
                </a:solidFill>
                <a:cs typeface="Arial" panose="020B0604020202020204" pitchFamily="34" charset="0"/>
              </a:rPr>
              <a:t>size</a:t>
            </a:r>
          </a:p>
          <a:p>
            <a:endParaRPr lang="en-NZ" sz="1600" b="1" dirty="0" smtClean="0">
              <a:solidFill>
                <a:schemeClr val="tx1">
                  <a:lumMod val="75000"/>
                  <a:lumOff val="25000"/>
                </a:schemeClr>
              </a:solidFill>
              <a:cs typeface="Arial" panose="020B0604020202020204" pitchFamily="34" charset="0"/>
            </a:endParaRPr>
          </a:p>
          <a:p>
            <a:r>
              <a:rPr lang="en-NZ" sz="1400" dirty="0" smtClean="0">
                <a:solidFill>
                  <a:schemeClr val="tx1">
                    <a:lumMod val="75000"/>
                    <a:lumOff val="25000"/>
                  </a:schemeClr>
                </a:solidFill>
                <a:cs typeface="Arial" panose="020B0604020202020204" pitchFamily="34" charset="0"/>
              </a:rPr>
              <a:t>401 </a:t>
            </a:r>
            <a:r>
              <a:rPr lang="en-NZ" sz="1400" dirty="0">
                <a:solidFill>
                  <a:schemeClr val="tx1">
                    <a:lumMod val="75000"/>
                    <a:lumOff val="25000"/>
                  </a:schemeClr>
                </a:solidFill>
                <a:cs typeface="Arial" panose="020B0604020202020204" pitchFamily="34" charset="0"/>
              </a:rPr>
              <a:t>total, including 251 </a:t>
            </a:r>
            <a:r>
              <a:rPr lang="en-NZ" sz="1400" dirty="0" err="1">
                <a:solidFill>
                  <a:schemeClr val="tx1">
                    <a:lumMod val="75000"/>
                    <a:lumOff val="25000"/>
                  </a:schemeClr>
                </a:solidFill>
                <a:cs typeface="Arial" panose="020B0604020202020204" pitchFamily="34" charset="0"/>
              </a:rPr>
              <a:t>Kāpiti</a:t>
            </a:r>
            <a:r>
              <a:rPr lang="en-NZ" sz="1400" dirty="0">
                <a:solidFill>
                  <a:schemeClr val="tx1">
                    <a:lumMod val="75000"/>
                    <a:lumOff val="25000"/>
                  </a:schemeClr>
                </a:solidFill>
                <a:cs typeface="Arial" panose="020B0604020202020204" pitchFamily="34" charset="0"/>
              </a:rPr>
              <a:t> Coast residents, 64 </a:t>
            </a:r>
            <a:r>
              <a:rPr lang="en-NZ" sz="1400" dirty="0" err="1">
                <a:solidFill>
                  <a:schemeClr val="tx1">
                    <a:lumMod val="75000"/>
                    <a:lumOff val="25000"/>
                  </a:schemeClr>
                </a:solidFill>
                <a:cs typeface="Arial" panose="020B0604020202020204" pitchFamily="34" charset="0"/>
              </a:rPr>
              <a:t>Horowhenua</a:t>
            </a:r>
            <a:r>
              <a:rPr lang="en-NZ" sz="1400" dirty="0">
                <a:solidFill>
                  <a:schemeClr val="tx1">
                    <a:lumMod val="75000"/>
                    <a:lumOff val="25000"/>
                  </a:schemeClr>
                </a:solidFill>
                <a:cs typeface="Arial" panose="020B0604020202020204" pitchFamily="34" charset="0"/>
              </a:rPr>
              <a:t> residents, and 86 </a:t>
            </a:r>
            <a:r>
              <a:rPr lang="en-NZ" sz="1400" dirty="0" err="1">
                <a:solidFill>
                  <a:schemeClr val="tx1">
                    <a:lumMod val="75000"/>
                    <a:lumOff val="25000"/>
                  </a:schemeClr>
                </a:solidFill>
                <a:cs typeface="Arial" panose="020B0604020202020204" pitchFamily="34" charset="0"/>
              </a:rPr>
              <a:t>Porirua</a:t>
            </a:r>
            <a:r>
              <a:rPr lang="en-NZ" sz="1400" dirty="0">
                <a:solidFill>
                  <a:schemeClr val="tx1">
                    <a:lumMod val="75000"/>
                    <a:lumOff val="25000"/>
                  </a:schemeClr>
                </a:solidFill>
                <a:cs typeface="Arial" panose="020B0604020202020204" pitchFamily="34" charset="0"/>
              </a:rPr>
              <a:t> residents</a:t>
            </a:r>
          </a:p>
        </p:txBody>
      </p:sp>
      <p:sp>
        <p:nvSpPr>
          <p:cNvPr id="20" name="Rectangle 19"/>
          <p:cNvSpPr/>
          <p:nvPr/>
        </p:nvSpPr>
        <p:spPr>
          <a:xfrm>
            <a:off x="6292673" y="1328480"/>
            <a:ext cx="4492882" cy="1415772"/>
          </a:xfrm>
          <a:prstGeom prst="rect">
            <a:avLst/>
          </a:prstGeom>
        </p:spPr>
        <p:txBody>
          <a:bodyPr wrap="square">
            <a:spAutoFit/>
          </a:bodyPr>
          <a:lstStyle/>
          <a:p>
            <a:r>
              <a:rPr lang="en-NZ" sz="1600" b="1" dirty="0" smtClean="0">
                <a:solidFill>
                  <a:schemeClr val="tx1">
                    <a:lumMod val="75000"/>
                    <a:lumOff val="25000"/>
                  </a:schemeClr>
                </a:solidFill>
                <a:cs typeface="Arial" panose="020B0604020202020204" pitchFamily="34" charset="0"/>
              </a:rPr>
              <a:t>Weighting</a:t>
            </a:r>
          </a:p>
          <a:p>
            <a:endParaRPr lang="en-NZ" sz="1000" dirty="0" smtClean="0">
              <a:solidFill>
                <a:schemeClr val="tx1">
                  <a:lumMod val="75000"/>
                  <a:lumOff val="25000"/>
                </a:schemeClr>
              </a:solidFill>
              <a:cs typeface="Arial" panose="020B0604020202020204" pitchFamily="34" charset="0"/>
            </a:endParaRPr>
          </a:p>
          <a:p>
            <a:r>
              <a:rPr lang="en-NZ" sz="1200" dirty="0" smtClean="0">
                <a:solidFill>
                  <a:schemeClr val="tx1">
                    <a:lumMod val="75000"/>
                    <a:lumOff val="25000"/>
                  </a:schemeClr>
                </a:solidFill>
                <a:cs typeface="Arial" panose="020B0604020202020204" pitchFamily="34" charset="0"/>
              </a:rPr>
              <a:t>The sample was selected to be representative of the target regions by age and gender. Those who had not flown using at least one of </a:t>
            </a:r>
            <a:r>
              <a:rPr lang="en-NZ" sz="1200" dirty="0" err="1" smtClean="0">
                <a:solidFill>
                  <a:schemeClr val="tx1">
                    <a:lumMod val="75000"/>
                    <a:lumOff val="25000"/>
                  </a:schemeClr>
                </a:solidFill>
                <a:cs typeface="Arial" panose="020B0604020202020204" pitchFamily="34" charset="0"/>
              </a:rPr>
              <a:t>Kāpiti</a:t>
            </a:r>
            <a:r>
              <a:rPr lang="en-NZ" sz="1200" dirty="0" smtClean="0">
                <a:solidFill>
                  <a:schemeClr val="tx1">
                    <a:lumMod val="75000"/>
                    <a:lumOff val="25000"/>
                  </a:schemeClr>
                </a:solidFill>
                <a:cs typeface="Arial" panose="020B0604020202020204" pitchFamily="34" charset="0"/>
              </a:rPr>
              <a:t>, Palmerston North, or Wellington airports did not qualify for the survey. </a:t>
            </a:r>
            <a:r>
              <a:rPr lang="en-NZ" sz="1200" dirty="0" smtClean="0">
                <a:solidFill>
                  <a:schemeClr val="tx1">
                    <a:lumMod val="65000"/>
                    <a:lumOff val="35000"/>
                  </a:schemeClr>
                </a:solidFill>
                <a:cs typeface="Arial" panose="020B0604020202020204" pitchFamily="34" charset="0"/>
              </a:rPr>
              <a:t>The remaining qualifying respondents were weighted so the sample is representative by regional distribution.</a:t>
            </a:r>
            <a:endParaRPr lang="en-NZ" sz="1200" dirty="0">
              <a:solidFill>
                <a:schemeClr val="tx1">
                  <a:lumMod val="65000"/>
                  <a:lumOff val="35000"/>
                </a:schemeClr>
              </a:solidFill>
              <a:cs typeface="Arial" panose="020B0604020202020204" pitchFamily="34" charset="0"/>
            </a:endParaRPr>
          </a:p>
        </p:txBody>
      </p:sp>
      <p:sp>
        <p:nvSpPr>
          <p:cNvPr id="21" name="Rectangle 20"/>
          <p:cNvSpPr/>
          <p:nvPr/>
        </p:nvSpPr>
        <p:spPr>
          <a:xfrm>
            <a:off x="6292673" y="3370562"/>
            <a:ext cx="1662378" cy="800219"/>
          </a:xfrm>
          <a:prstGeom prst="rect">
            <a:avLst/>
          </a:prstGeom>
        </p:spPr>
        <p:txBody>
          <a:bodyPr wrap="none">
            <a:spAutoFit/>
          </a:bodyPr>
          <a:lstStyle/>
          <a:p>
            <a:r>
              <a:rPr lang="en-NZ" sz="1600" b="1" dirty="0">
                <a:solidFill>
                  <a:schemeClr val="tx1">
                    <a:lumMod val="75000"/>
                    <a:lumOff val="25000"/>
                  </a:schemeClr>
                </a:solidFill>
                <a:cs typeface="Arial" panose="020B0604020202020204" pitchFamily="34" charset="0"/>
              </a:rPr>
              <a:t>Fieldwork </a:t>
            </a:r>
            <a:r>
              <a:rPr lang="en-NZ" sz="1600" b="1" dirty="0" smtClean="0">
                <a:solidFill>
                  <a:schemeClr val="tx1">
                    <a:lumMod val="75000"/>
                    <a:lumOff val="25000"/>
                  </a:schemeClr>
                </a:solidFill>
                <a:cs typeface="Arial" panose="020B0604020202020204" pitchFamily="34" charset="0"/>
              </a:rPr>
              <a:t>dates</a:t>
            </a:r>
          </a:p>
          <a:p>
            <a:endParaRPr lang="en-NZ" sz="1600" dirty="0" smtClean="0">
              <a:solidFill>
                <a:schemeClr val="tx1">
                  <a:lumMod val="75000"/>
                  <a:lumOff val="25000"/>
                </a:schemeClr>
              </a:solidFill>
              <a:cs typeface="Arial" panose="020B0604020202020204" pitchFamily="34" charset="0"/>
            </a:endParaRPr>
          </a:p>
          <a:p>
            <a:r>
              <a:rPr lang="en-NZ" sz="1400" dirty="0" smtClean="0">
                <a:solidFill>
                  <a:schemeClr val="tx1">
                    <a:lumMod val="75000"/>
                    <a:lumOff val="25000"/>
                  </a:schemeClr>
                </a:solidFill>
                <a:cs typeface="Arial" panose="020B0604020202020204" pitchFamily="34" charset="0"/>
              </a:rPr>
              <a:t>8</a:t>
            </a:r>
            <a:r>
              <a:rPr lang="en-NZ" sz="1400" baseline="30000" dirty="0" smtClean="0">
                <a:solidFill>
                  <a:schemeClr val="tx1">
                    <a:lumMod val="75000"/>
                    <a:lumOff val="25000"/>
                  </a:schemeClr>
                </a:solidFill>
                <a:cs typeface="Arial" panose="020B0604020202020204" pitchFamily="34" charset="0"/>
              </a:rPr>
              <a:t>th</a:t>
            </a:r>
            <a:r>
              <a:rPr lang="en-NZ" sz="1400" dirty="0" smtClean="0">
                <a:solidFill>
                  <a:schemeClr val="tx1">
                    <a:lumMod val="75000"/>
                    <a:lumOff val="25000"/>
                  </a:schemeClr>
                </a:solidFill>
                <a:cs typeface="Arial" panose="020B0604020202020204" pitchFamily="34" charset="0"/>
              </a:rPr>
              <a:t> </a:t>
            </a:r>
            <a:r>
              <a:rPr lang="en-NZ" sz="1400" dirty="0">
                <a:solidFill>
                  <a:schemeClr val="tx1">
                    <a:lumMod val="75000"/>
                    <a:lumOff val="25000"/>
                  </a:schemeClr>
                </a:solidFill>
                <a:cs typeface="Arial" panose="020B0604020202020204" pitchFamily="34" charset="0"/>
              </a:rPr>
              <a:t>to 16</a:t>
            </a:r>
            <a:r>
              <a:rPr lang="en-NZ" sz="1400" baseline="30000" dirty="0">
                <a:solidFill>
                  <a:schemeClr val="tx1">
                    <a:lumMod val="75000"/>
                    <a:lumOff val="25000"/>
                  </a:schemeClr>
                </a:solidFill>
                <a:cs typeface="Arial" panose="020B0604020202020204" pitchFamily="34" charset="0"/>
              </a:rPr>
              <a:t>th</a:t>
            </a:r>
            <a:r>
              <a:rPr lang="en-NZ" sz="1400" dirty="0">
                <a:solidFill>
                  <a:schemeClr val="tx1">
                    <a:lumMod val="75000"/>
                    <a:lumOff val="25000"/>
                  </a:schemeClr>
                </a:solidFill>
                <a:cs typeface="Arial" panose="020B0604020202020204" pitchFamily="34" charset="0"/>
              </a:rPr>
              <a:t> May 2018</a:t>
            </a:r>
          </a:p>
        </p:txBody>
      </p:sp>
      <p:grpSp>
        <p:nvGrpSpPr>
          <p:cNvPr id="23" name="Group 22"/>
          <p:cNvGrpSpPr/>
          <p:nvPr/>
        </p:nvGrpSpPr>
        <p:grpSpPr>
          <a:xfrm>
            <a:off x="4956827" y="1759974"/>
            <a:ext cx="630522" cy="546694"/>
            <a:chOff x="3046413" y="2590800"/>
            <a:chExt cx="823913" cy="714375"/>
          </a:xfrm>
          <a:solidFill>
            <a:srgbClr val="248ECC"/>
          </a:solidFill>
        </p:grpSpPr>
        <p:sp>
          <p:nvSpPr>
            <p:cNvPr id="24" name="Freeform 65"/>
            <p:cNvSpPr>
              <a:spLocks noEditPoints="1"/>
            </p:cNvSpPr>
            <p:nvPr/>
          </p:nvSpPr>
          <p:spPr bwMode="auto">
            <a:xfrm>
              <a:off x="3046413" y="2590800"/>
              <a:ext cx="823913" cy="714375"/>
            </a:xfrm>
            <a:custGeom>
              <a:avLst/>
              <a:gdLst>
                <a:gd name="T0" fmla="*/ 2882 w 2882"/>
                <a:gd name="T1" fmla="*/ 282 h 2498"/>
                <a:gd name="T2" fmla="*/ 2799 w 2882"/>
                <a:gd name="T3" fmla="*/ 82 h 2498"/>
                <a:gd name="T4" fmla="*/ 2600 w 2882"/>
                <a:gd name="T5" fmla="*/ 0 h 2498"/>
                <a:gd name="T6" fmla="*/ 282 w 2882"/>
                <a:gd name="T7" fmla="*/ 0 h 2498"/>
                <a:gd name="T8" fmla="*/ 83 w 2882"/>
                <a:gd name="T9" fmla="*/ 82 h 2498"/>
                <a:gd name="T10" fmla="*/ 0 w 2882"/>
                <a:gd name="T11" fmla="*/ 282 h 2498"/>
                <a:gd name="T12" fmla="*/ 0 w 2882"/>
                <a:gd name="T13" fmla="*/ 1880 h 2498"/>
                <a:gd name="T14" fmla="*/ 83 w 2882"/>
                <a:gd name="T15" fmla="*/ 2079 h 2498"/>
                <a:gd name="T16" fmla="*/ 282 w 2882"/>
                <a:gd name="T17" fmla="*/ 2162 h 2498"/>
                <a:gd name="T18" fmla="*/ 1123 w 2882"/>
                <a:gd name="T19" fmla="*/ 2162 h 2498"/>
                <a:gd name="T20" fmla="*/ 1123 w 2882"/>
                <a:gd name="T21" fmla="*/ 2362 h 2498"/>
                <a:gd name="T22" fmla="*/ 585 w 2882"/>
                <a:gd name="T23" fmla="*/ 2362 h 2498"/>
                <a:gd name="T24" fmla="*/ 517 w 2882"/>
                <a:gd name="T25" fmla="*/ 2430 h 2498"/>
                <a:gd name="T26" fmla="*/ 585 w 2882"/>
                <a:gd name="T27" fmla="*/ 2498 h 2498"/>
                <a:gd name="T28" fmla="*/ 2299 w 2882"/>
                <a:gd name="T29" fmla="*/ 2498 h 2498"/>
                <a:gd name="T30" fmla="*/ 2367 w 2882"/>
                <a:gd name="T31" fmla="*/ 2430 h 2498"/>
                <a:gd name="T32" fmla="*/ 2299 w 2882"/>
                <a:gd name="T33" fmla="*/ 2362 h 2498"/>
                <a:gd name="T34" fmla="*/ 1759 w 2882"/>
                <a:gd name="T35" fmla="*/ 2362 h 2498"/>
                <a:gd name="T36" fmla="*/ 1759 w 2882"/>
                <a:gd name="T37" fmla="*/ 2162 h 2498"/>
                <a:gd name="T38" fmla="*/ 2600 w 2882"/>
                <a:gd name="T39" fmla="*/ 2162 h 2498"/>
                <a:gd name="T40" fmla="*/ 2799 w 2882"/>
                <a:gd name="T41" fmla="*/ 2079 h 2498"/>
                <a:gd name="T42" fmla="*/ 2882 w 2882"/>
                <a:gd name="T43" fmla="*/ 1880 h 2498"/>
                <a:gd name="T44" fmla="*/ 2882 w 2882"/>
                <a:gd name="T45" fmla="*/ 282 h 2498"/>
                <a:gd name="T46" fmla="*/ 2882 w 2882"/>
                <a:gd name="T47" fmla="*/ 282 h 2498"/>
                <a:gd name="T48" fmla="*/ 1623 w 2882"/>
                <a:gd name="T49" fmla="*/ 2362 h 2498"/>
                <a:gd name="T50" fmla="*/ 1259 w 2882"/>
                <a:gd name="T51" fmla="*/ 2362 h 2498"/>
                <a:gd name="T52" fmla="*/ 1259 w 2882"/>
                <a:gd name="T53" fmla="*/ 2162 h 2498"/>
                <a:gd name="T54" fmla="*/ 1623 w 2882"/>
                <a:gd name="T55" fmla="*/ 2162 h 2498"/>
                <a:gd name="T56" fmla="*/ 1623 w 2882"/>
                <a:gd name="T57" fmla="*/ 2362 h 2498"/>
                <a:gd name="T58" fmla="*/ 2600 w 2882"/>
                <a:gd name="T59" fmla="*/ 2026 h 2498"/>
                <a:gd name="T60" fmla="*/ 282 w 2882"/>
                <a:gd name="T61" fmla="*/ 2026 h 2498"/>
                <a:gd name="T62" fmla="*/ 136 w 2882"/>
                <a:gd name="T63" fmla="*/ 1880 h 2498"/>
                <a:gd name="T64" fmla="*/ 136 w 2882"/>
                <a:gd name="T65" fmla="*/ 282 h 2498"/>
                <a:gd name="T66" fmla="*/ 282 w 2882"/>
                <a:gd name="T67" fmla="*/ 136 h 2498"/>
                <a:gd name="T68" fmla="*/ 2600 w 2882"/>
                <a:gd name="T69" fmla="*/ 136 h 2498"/>
                <a:gd name="T70" fmla="*/ 2746 w 2882"/>
                <a:gd name="T71" fmla="*/ 282 h 2498"/>
                <a:gd name="T72" fmla="*/ 2746 w 2882"/>
                <a:gd name="T73" fmla="*/ 1880 h 2498"/>
                <a:gd name="T74" fmla="*/ 2600 w 2882"/>
                <a:gd name="T75" fmla="*/ 2026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2" h="2498">
                  <a:moveTo>
                    <a:pt x="2882" y="282"/>
                  </a:moveTo>
                  <a:cubicBezTo>
                    <a:pt x="2882" y="206"/>
                    <a:pt x="2852" y="136"/>
                    <a:pt x="2799" y="82"/>
                  </a:cubicBezTo>
                  <a:cubicBezTo>
                    <a:pt x="2746" y="29"/>
                    <a:pt x="2675" y="0"/>
                    <a:pt x="2600" y="0"/>
                  </a:cubicBezTo>
                  <a:cubicBezTo>
                    <a:pt x="282" y="0"/>
                    <a:pt x="282" y="0"/>
                    <a:pt x="282" y="0"/>
                  </a:cubicBezTo>
                  <a:cubicBezTo>
                    <a:pt x="207" y="0"/>
                    <a:pt x="136" y="29"/>
                    <a:pt x="83" y="82"/>
                  </a:cubicBezTo>
                  <a:cubicBezTo>
                    <a:pt x="30" y="136"/>
                    <a:pt x="0" y="206"/>
                    <a:pt x="0" y="282"/>
                  </a:cubicBezTo>
                  <a:cubicBezTo>
                    <a:pt x="0" y="1880"/>
                    <a:pt x="0" y="1880"/>
                    <a:pt x="0" y="1880"/>
                  </a:cubicBezTo>
                  <a:cubicBezTo>
                    <a:pt x="0" y="1955"/>
                    <a:pt x="30" y="2026"/>
                    <a:pt x="83" y="2079"/>
                  </a:cubicBezTo>
                  <a:cubicBezTo>
                    <a:pt x="136" y="2133"/>
                    <a:pt x="207" y="2162"/>
                    <a:pt x="282" y="2162"/>
                  </a:cubicBezTo>
                  <a:cubicBezTo>
                    <a:pt x="1123" y="2162"/>
                    <a:pt x="1123" y="2162"/>
                    <a:pt x="1123" y="2162"/>
                  </a:cubicBezTo>
                  <a:cubicBezTo>
                    <a:pt x="1123" y="2362"/>
                    <a:pt x="1123" y="2362"/>
                    <a:pt x="1123" y="2362"/>
                  </a:cubicBezTo>
                  <a:cubicBezTo>
                    <a:pt x="585" y="2362"/>
                    <a:pt x="585" y="2362"/>
                    <a:pt x="585" y="2362"/>
                  </a:cubicBezTo>
                  <a:cubicBezTo>
                    <a:pt x="548" y="2362"/>
                    <a:pt x="517" y="2393"/>
                    <a:pt x="517" y="2430"/>
                  </a:cubicBezTo>
                  <a:cubicBezTo>
                    <a:pt x="517" y="2468"/>
                    <a:pt x="548" y="2498"/>
                    <a:pt x="585" y="2498"/>
                  </a:cubicBezTo>
                  <a:cubicBezTo>
                    <a:pt x="2299" y="2498"/>
                    <a:pt x="2299" y="2498"/>
                    <a:pt x="2299" y="2498"/>
                  </a:cubicBezTo>
                  <a:cubicBezTo>
                    <a:pt x="2337" y="2498"/>
                    <a:pt x="2367" y="2468"/>
                    <a:pt x="2367" y="2430"/>
                  </a:cubicBezTo>
                  <a:cubicBezTo>
                    <a:pt x="2367" y="2393"/>
                    <a:pt x="2337" y="2362"/>
                    <a:pt x="2299" y="2362"/>
                  </a:cubicBezTo>
                  <a:cubicBezTo>
                    <a:pt x="1759" y="2362"/>
                    <a:pt x="1759" y="2362"/>
                    <a:pt x="1759" y="2362"/>
                  </a:cubicBezTo>
                  <a:cubicBezTo>
                    <a:pt x="1759" y="2162"/>
                    <a:pt x="1759" y="2162"/>
                    <a:pt x="1759" y="2162"/>
                  </a:cubicBezTo>
                  <a:cubicBezTo>
                    <a:pt x="2600" y="2162"/>
                    <a:pt x="2600" y="2162"/>
                    <a:pt x="2600" y="2162"/>
                  </a:cubicBezTo>
                  <a:cubicBezTo>
                    <a:pt x="2675" y="2162"/>
                    <a:pt x="2746" y="2133"/>
                    <a:pt x="2799" y="2079"/>
                  </a:cubicBezTo>
                  <a:cubicBezTo>
                    <a:pt x="2852" y="2026"/>
                    <a:pt x="2882" y="1955"/>
                    <a:pt x="2882" y="1880"/>
                  </a:cubicBezTo>
                  <a:cubicBezTo>
                    <a:pt x="2882" y="282"/>
                    <a:pt x="2882" y="282"/>
                    <a:pt x="2882" y="282"/>
                  </a:cubicBezTo>
                  <a:cubicBezTo>
                    <a:pt x="2882" y="282"/>
                    <a:pt x="2882" y="282"/>
                    <a:pt x="2882" y="282"/>
                  </a:cubicBezTo>
                  <a:close/>
                  <a:moveTo>
                    <a:pt x="1623" y="2362"/>
                  </a:moveTo>
                  <a:cubicBezTo>
                    <a:pt x="1259" y="2362"/>
                    <a:pt x="1259" y="2362"/>
                    <a:pt x="1259" y="2362"/>
                  </a:cubicBezTo>
                  <a:cubicBezTo>
                    <a:pt x="1259" y="2162"/>
                    <a:pt x="1259" y="2162"/>
                    <a:pt x="1259" y="2162"/>
                  </a:cubicBezTo>
                  <a:cubicBezTo>
                    <a:pt x="1623" y="2162"/>
                    <a:pt x="1623" y="2162"/>
                    <a:pt x="1623" y="2162"/>
                  </a:cubicBezTo>
                  <a:lnTo>
                    <a:pt x="1623" y="2362"/>
                  </a:lnTo>
                  <a:close/>
                  <a:moveTo>
                    <a:pt x="2600" y="2026"/>
                  </a:moveTo>
                  <a:cubicBezTo>
                    <a:pt x="282" y="2026"/>
                    <a:pt x="282" y="2026"/>
                    <a:pt x="282" y="2026"/>
                  </a:cubicBezTo>
                  <a:cubicBezTo>
                    <a:pt x="200" y="2026"/>
                    <a:pt x="136" y="1962"/>
                    <a:pt x="136" y="1880"/>
                  </a:cubicBezTo>
                  <a:cubicBezTo>
                    <a:pt x="136" y="282"/>
                    <a:pt x="136" y="282"/>
                    <a:pt x="136" y="282"/>
                  </a:cubicBezTo>
                  <a:cubicBezTo>
                    <a:pt x="136" y="200"/>
                    <a:pt x="200" y="136"/>
                    <a:pt x="282" y="136"/>
                  </a:cubicBezTo>
                  <a:cubicBezTo>
                    <a:pt x="2600" y="136"/>
                    <a:pt x="2600" y="136"/>
                    <a:pt x="2600" y="136"/>
                  </a:cubicBezTo>
                  <a:cubicBezTo>
                    <a:pt x="2682" y="136"/>
                    <a:pt x="2746" y="200"/>
                    <a:pt x="2746" y="282"/>
                  </a:cubicBezTo>
                  <a:cubicBezTo>
                    <a:pt x="2746" y="1880"/>
                    <a:pt x="2746" y="1880"/>
                    <a:pt x="2746" y="1880"/>
                  </a:cubicBezTo>
                  <a:cubicBezTo>
                    <a:pt x="2746" y="1962"/>
                    <a:pt x="2682" y="2026"/>
                    <a:pt x="2600" y="20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Freeform 66"/>
            <p:cNvSpPr>
              <a:spLocks/>
            </p:cNvSpPr>
            <p:nvPr/>
          </p:nvSpPr>
          <p:spPr bwMode="auto">
            <a:xfrm>
              <a:off x="3587750" y="2921000"/>
              <a:ext cx="90488" cy="109538"/>
            </a:xfrm>
            <a:custGeom>
              <a:avLst/>
              <a:gdLst>
                <a:gd name="T0" fmla="*/ 304 w 313"/>
                <a:gd name="T1" fmla="*/ 298 h 384"/>
                <a:gd name="T2" fmla="*/ 304 w 313"/>
                <a:gd name="T3" fmla="*/ 298 h 384"/>
                <a:gd name="T4" fmla="*/ 226 w 313"/>
                <a:gd name="T5" fmla="*/ 163 h 384"/>
                <a:gd name="T6" fmla="*/ 287 w 313"/>
                <a:gd name="T7" fmla="*/ 128 h 384"/>
                <a:gd name="T8" fmla="*/ 287 w 313"/>
                <a:gd name="T9" fmla="*/ 128 h 384"/>
                <a:gd name="T10" fmla="*/ 287 w 313"/>
                <a:gd name="T11" fmla="*/ 128 h 384"/>
                <a:gd name="T12" fmla="*/ 287 w 313"/>
                <a:gd name="T13" fmla="*/ 128 h 384"/>
                <a:gd name="T14" fmla="*/ 287 w 313"/>
                <a:gd name="T15" fmla="*/ 128 h 384"/>
                <a:gd name="T16" fmla="*/ 302 w 313"/>
                <a:gd name="T17" fmla="*/ 98 h 384"/>
                <a:gd name="T18" fmla="*/ 282 w 313"/>
                <a:gd name="T19" fmla="*/ 72 h 384"/>
                <a:gd name="T20" fmla="*/ 282 w 313"/>
                <a:gd name="T21" fmla="*/ 72 h 384"/>
                <a:gd name="T22" fmla="*/ 282 w 313"/>
                <a:gd name="T23" fmla="*/ 72 h 384"/>
                <a:gd name="T24" fmla="*/ 82 w 313"/>
                <a:gd name="T25" fmla="*/ 3 h 384"/>
                <a:gd name="T26" fmla="*/ 82 w 313"/>
                <a:gd name="T27" fmla="*/ 3 h 384"/>
                <a:gd name="T28" fmla="*/ 57 w 313"/>
                <a:gd name="T29" fmla="*/ 5 h 384"/>
                <a:gd name="T30" fmla="*/ 42 w 313"/>
                <a:gd name="T31" fmla="*/ 26 h 384"/>
                <a:gd name="T32" fmla="*/ 42 w 313"/>
                <a:gd name="T33" fmla="*/ 26 h 384"/>
                <a:gd name="T34" fmla="*/ 2 w 313"/>
                <a:gd name="T35" fmla="*/ 235 h 384"/>
                <a:gd name="T36" fmla="*/ 2 w 313"/>
                <a:gd name="T37" fmla="*/ 235 h 384"/>
                <a:gd name="T38" fmla="*/ 14 w 313"/>
                <a:gd name="T39" fmla="*/ 266 h 384"/>
                <a:gd name="T40" fmla="*/ 33 w 313"/>
                <a:gd name="T41" fmla="*/ 272 h 384"/>
                <a:gd name="T42" fmla="*/ 46 w 313"/>
                <a:gd name="T43" fmla="*/ 268 h 384"/>
                <a:gd name="T44" fmla="*/ 46 w 313"/>
                <a:gd name="T45" fmla="*/ 268 h 384"/>
                <a:gd name="T46" fmla="*/ 46 w 313"/>
                <a:gd name="T47" fmla="*/ 268 h 384"/>
                <a:gd name="T48" fmla="*/ 105 w 313"/>
                <a:gd name="T49" fmla="*/ 233 h 384"/>
                <a:gd name="T50" fmla="*/ 183 w 313"/>
                <a:gd name="T51" fmla="*/ 369 h 384"/>
                <a:gd name="T52" fmla="*/ 183 w 313"/>
                <a:gd name="T53" fmla="*/ 369 h 384"/>
                <a:gd name="T54" fmla="*/ 183 w 313"/>
                <a:gd name="T55" fmla="*/ 369 h 384"/>
                <a:gd name="T56" fmla="*/ 209 w 313"/>
                <a:gd name="T57" fmla="*/ 384 h 384"/>
                <a:gd name="T58" fmla="*/ 225 w 313"/>
                <a:gd name="T59" fmla="*/ 380 h 384"/>
                <a:gd name="T60" fmla="*/ 225 w 313"/>
                <a:gd name="T61" fmla="*/ 380 h 384"/>
                <a:gd name="T62" fmla="*/ 225 w 313"/>
                <a:gd name="T63" fmla="*/ 380 h 384"/>
                <a:gd name="T64" fmla="*/ 294 w 313"/>
                <a:gd name="T65" fmla="*/ 340 h 384"/>
                <a:gd name="T66" fmla="*/ 294 w 313"/>
                <a:gd name="T67" fmla="*/ 340 h 384"/>
                <a:gd name="T68" fmla="*/ 304 w 313"/>
                <a:gd name="T69" fmla="*/ 29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384">
                  <a:moveTo>
                    <a:pt x="304" y="298"/>
                  </a:moveTo>
                  <a:cubicBezTo>
                    <a:pt x="304" y="298"/>
                    <a:pt x="304" y="298"/>
                    <a:pt x="304" y="298"/>
                  </a:cubicBezTo>
                  <a:cubicBezTo>
                    <a:pt x="226" y="163"/>
                    <a:pt x="226" y="163"/>
                    <a:pt x="226" y="163"/>
                  </a:cubicBezTo>
                  <a:cubicBezTo>
                    <a:pt x="287" y="128"/>
                    <a:pt x="287" y="128"/>
                    <a:pt x="287" y="128"/>
                  </a:cubicBezTo>
                  <a:cubicBezTo>
                    <a:pt x="287" y="128"/>
                    <a:pt x="287" y="128"/>
                    <a:pt x="287" y="128"/>
                  </a:cubicBezTo>
                  <a:cubicBezTo>
                    <a:pt x="287" y="128"/>
                    <a:pt x="287" y="128"/>
                    <a:pt x="287" y="128"/>
                  </a:cubicBezTo>
                  <a:cubicBezTo>
                    <a:pt x="287" y="128"/>
                    <a:pt x="287" y="128"/>
                    <a:pt x="287" y="128"/>
                  </a:cubicBezTo>
                  <a:cubicBezTo>
                    <a:pt x="287" y="128"/>
                    <a:pt x="287" y="128"/>
                    <a:pt x="287" y="128"/>
                  </a:cubicBezTo>
                  <a:cubicBezTo>
                    <a:pt x="297" y="122"/>
                    <a:pt x="304" y="110"/>
                    <a:pt x="302" y="98"/>
                  </a:cubicBezTo>
                  <a:cubicBezTo>
                    <a:pt x="301" y="86"/>
                    <a:pt x="293" y="76"/>
                    <a:pt x="282" y="72"/>
                  </a:cubicBezTo>
                  <a:cubicBezTo>
                    <a:pt x="282" y="72"/>
                    <a:pt x="282" y="72"/>
                    <a:pt x="282" y="72"/>
                  </a:cubicBezTo>
                  <a:cubicBezTo>
                    <a:pt x="282" y="72"/>
                    <a:pt x="282" y="72"/>
                    <a:pt x="282" y="72"/>
                  </a:cubicBezTo>
                  <a:cubicBezTo>
                    <a:pt x="82" y="3"/>
                    <a:pt x="82" y="3"/>
                    <a:pt x="82" y="3"/>
                  </a:cubicBezTo>
                  <a:cubicBezTo>
                    <a:pt x="82" y="3"/>
                    <a:pt x="82" y="3"/>
                    <a:pt x="82" y="3"/>
                  </a:cubicBezTo>
                  <a:cubicBezTo>
                    <a:pt x="73" y="0"/>
                    <a:pt x="64" y="1"/>
                    <a:pt x="57" y="5"/>
                  </a:cubicBezTo>
                  <a:cubicBezTo>
                    <a:pt x="49" y="10"/>
                    <a:pt x="44" y="17"/>
                    <a:pt x="42" y="26"/>
                  </a:cubicBezTo>
                  <a:cubicBezTo>
                    <a:pt x="42" y="26"/>
                    <a:pt x="42" y="26"/>
                    <a:pt x="42" y="26"/>
                  </a:cubicBezTo>
                  <a:cubicBezTo>
                    <a:pt x="2" y="235"/>
                    <a:pt x="2" y="235"/>
                    <a:pt x="2" y="235"/>
                  </a:cubicBezTo>
                  <a:cubicBezTo>
                    <a:pt x="2" y="235"/>
                    <a:pt x="2" y="235"/>
                    <a:pt x="2" y="235"/>
                  </a:cubicBezTo>
                  <a:cubicBezTo>
                    <a:pt x="0" y="247"/>
                    <a:pt x="5" y="259"/>
                    <a:pt x="14" y="266"/>
                  </a:cubicBezTo>
                  <a:cubicBezTo>
                    <a:pt x="20" y="270"/>
                    <a:pt x="27" y="272"/>
                    <a:pt x="33" y="272"/>
                  </a:cubicBezTo>
                  <a:cubicBezTo>
                    <a:pt x="38" y="272"/>
                    <a:pt x="42" y="271"/>
                    <a:pt x="46" y="268"/>
                  </a:cubicBezTo>
                  <a:cubicBezTo>
                    <a:pt x="46" y="268"/>
                    <a:pt x="46" y="268"/>
                    <a:pt x="46" y="268"/>
                  </a:cubicBezTo>
                  <a:cubicBezTo>
                    <a:pt x="46" y="268"/>
                    <a:pt x="46" y="268"/>
                    <a:pt x="46" y="268"/>
                  </a:cubicBezTo>
                  <a:cubicBezTo>
                    <a:pt x="105" y="233"/>
                    <a:pt x="105" y="233"/>
                    <a:pt x="105" y="233"/>
                  </a:cubicBezTo>
                  <a:cubicBezTo>
                    <a:pt x="183" y="369"/>
                    <a:pt x="183" y="369"/>
                    <a:pt x="183" y="369"/>
                  </a:cubicBezTo>
                  <a:cubicBezTo>
                    <a:pt x="183" y="369"/>
                    <a:pt x="183" y="369"/>
                    <a:pt x="183" y="369"/>
                  </a:cubicBezTo>
                  <a:cubicBezTo>
                    <a:pt x="183" y="369"/>
                    <a:pt x="183" y="369"/>
                    <a:pt x="183" y="369"/>
                  </a:cubicBezTo>
                  <a:cubicBezTo>
                    <a:pt x="188" y="379"/>
                    <a:pt x="198" y="384"/>
                    <a:pt x="209" y="384"/>
                  </a:cubicBezTo>
                  <a:cubicBezTo>
                    <a:pt x="214" y="384"/>
                    <a:pt x="220" y="383"/>
                    <a:pt x="225" y="380"/>
                  </a:cubicBezTo>
                  <a:cubicBezTo>
                    <a:pt x="225" y="380"/>
                    <a:pt x="225" y="380"/>
                    <a:pt x="225" y="380"/>
                  </a:cubicBezTo>
                  <a:cubicBezTo>
                    <a:pt x="225" y="380"/>
                    <a:pt x="225" y="380"/>
                    <a:pt x="225" y="380"/>
                  </a:cubicBezTo>
                  <a:cubicBezTo>
                    <a:pt x="294" y="340"/>
                    <a:pt x="294" y="340"/>
                    <a:pt x="294" y="340"/>
                  </a:cubicBezTo>
                  <a:cubicBezTo>
                    <a:pt x="294" y="340"/>
                    <a:pt x="294" y="340"/>
                    <a:pt x="294" y="340"/>
                  </a:cubicBezTo>
                  <a:cubicBezTo>
                    <a:pt x="308" y="331"/>
                    <a:pt x="313" y="312"/>
                    <a:pt x="304"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27" name="Group 26"/>
          <p:cNvGrpSpPr/>
          <p:nvPr/>
        </p:nvGrpSpPr>
        <p:grpSpPr>
          <a:xfrm>
            <a:off x="4892229" y="5230762"/>
            <a:ext cx="699104" cy="700452"/>
            <a:chOff x="3048000" y="5205413"/>
            <a:chExt cx="822325" cy="823913"/>
          </a:xfrm>
          <a:solidFill>
            <a:srgbClr val="248ECC"/>
          </a:solidFill>
        </p:grpSpPr>
        <p:sp>
          <p:nvSpPr>
            <p:cNvPr id="28" name="Freeform 22"/>
            <p:cNvSpPr>
              <a:spLocks noEditPoints="1"/>
            </p:cNvSpPr>
            <p:nvPr/>
          </p:nvSpPr>
          <p:spPr bwMode="auto">
            <a:xfrm>
              <a:off x="3048000" y="5205413"/>
              <a:ext cx="822325" cy="823913"/>
            </a:xfrm>
            <a:custGeom>
              <a:avLst/>
              <a:gdLst>
                <a:gd name="T0" fmla="*/ 2114 w 2872"/>
                <a:gd name="T1" fmla="*/ 1362 h 2878"/>
                <a:gd name="T2" fmla="*/ 1470 w 2872"/>
                <a:gd name="T3" fmla="*/ 1721 h 2878"/>
                <a:gd name="T4" fmla="*/ 1214 w 2872"/>
                <a:gd name="T5" fmla="*/ 1559 h 2878"/>
                <a:gd name="T6" fmla="*/ 1280 w 2872"/>
                <a:gd name="T7" fmla="*/ 1275 h 2878"/>
                <a:gd name="T8" fmla="*/ 1184 w 2872"/>
                <a:gd name="T9" fmla="*/ 938 h 2878"/>
                <a:gd name="T10" fmla="*/ 1426 w 2872"/>
                <a:gd name="T11" fmla="*/ 751 h 2878"/>
                <a:gd name="T12" fmla="*/ 1745 w 2872"/>
                <a:gd name="T13" fmla="*/ 886 h 2878"/>
                <a:gd name="T14" fmla="*/ 2188 w 2872"/>
                <a:gd name="T15" fmla="*/ 443 h 2878"/>
                <a:gd name="T16" fmla="*/ 1745 w 2872"/>
                <a:gd name="T17" fmla="*/ 0 h 2878"/>
                <a:gd name="T18" fmla="*/ 1302 w 2872"/>
                <a:gd name="T19" fmla="*/ 443 h 2878"/>
                <a:gd name="T20" fmla="*/ 1347 w 2872"/>
                <a:gd name="T21" fmla="*/ 639 h 2878"/>
                <a:gd name="T22" fmla="*/ 1100 w 2872"/>
                <a:gd name="T23" fmla="*/ 831 h 2878"/>
                <a:gd name="T24" fmla="*/ 640 w 2872"/>
                <a:gd name="T25" fmla="*/ 635 h 2878"/>
                <a:gd name="T26" fmla="*/ 0 w 2872"/>
                <a:gd name="T27" fmla="*/ 1275 h 2878"/>
                <a:gd name="T28" fmla="*/ 640 w 2872"/>
                <a:gd name="T29" fmla="*/ 1915 h 2878"/>
                <a:gd name="T30" fmla="*/ 1140 w 2872"/>
                <a:gd name="T31" fmla="*/ 1674 h 2878"/>
                <a:gd name="T32" fmla="*/ 1408 w 2872"/>
                <a:gd name="T33" fmla="*/ 1843 h 2878"/>
                <a:gd name="T34" fmla="*/ 1356 w 2872"/>
                <a:gd name="T35" fmla="*/ 2120 h 2878"/>
                <a:gd name="T36" fmla="*/ 2114 w 2872"/>
                <a:gd name="T37" fmla="*/ 2878 h 2878"/>
                <a:gd name="T38" fmla="*/ 2872 w 2872"/>
                <a:gd name="T39" fmla="*/ 2120 h 2878"/>
                <a:gd name="T40" fmla="*/ 2114 w 2872"/>
                <a:gd name="T41" fmla="*/ 1362 h 2878"/>
                <a:gd name="T42" fmla="*/ 1745 w 2872"/>
                <a:gd name="T43" fmla="*/ 136 h 2878"/>
                <a:gd name="T44" fmla="*/ 2052 w 2872"/>
                <a:gd name="T45" fmla="*/ 443 h 2878"/>
                <a:gd name="T46" fmla="*/ 1745 w 2872"/>
                <a:gd name="T47" fmla="*/ 750 h 2878"/>
                <a:gd name="T48" fmla="*/ 1438 w 2872"/>
                <a:gd name="T49" fmla="*/ 443 h 2878"/>
                <a:gd name="T50" fmla="*/ 1745 w 2872"/>
                <a:gd name="T51" fmla="*/ 136 h 2878"/>
                <a:gd name="T52" fmla="*/ 640 w 2872"/>
                <a:gd name="T53" fmla="*/ 1779 h 2878"/>
                <a:gd name="T54" fmla="*/ 136 w 2872"/>
                <a:gd name="T55" fmla="*/ 1275 h 2878"/>
                <a:gd name="T56" fmla="*/ 640 w 2872"/>
                <a:gd name="T57" fmla="*/ 771 h 2878"/>
                <a:gd name="T58" fmla="*/ 1144 w 2872"/>
                <a:gd name="T59" fmla="*/ 1275 h 2878"/>
                <a:gd name="T60" fmla="*/ 640 w 2872"/>
                <a:gd name="T61" fmla="*/ 1779 h 2878"/>
                <a:gd name="T62" fmla="*/ 2114 w 2872"/>
                <a:gd name="T63" fmla="*/ 2742 h 2878"/>
                <a:gd name="T64" fmla="*/ 1492 w 2872"/>
                <a:gd name="T65" fmla="*/ 2120 h 2878"/>
                <a:gd name="T66" fmla="*/ 2114 w 2872"/>
                <a:gd name="T67" fmla="*/ 1498 h 2878"/>
                <a:gd name="T68" fmla="*/ 2736 w 2872"/>
                <a:gd name="T69" fmla="*/ 2120 h 2878"/>
                <a:gd name="T70" fmla="*/ 2114 w 2872"/>
                <a:gd name="T71" fmla="*/ 2742 h 2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2" h="2878">
                  <a:moveTo>
                    <a:pt x="2114" y="1362"/>
                  </a:moveTo>
                  <a:cubicBezTo>
                    <a:pt x="1842" y="1362"/>
                    <a:pt x="1604" y="1506"/>
                    <a:pt x="1470" y="1721"/>
                  </a:cubicBezTo>
                  <a:cubicBezTo>
                    <a:pt x="1214" y="1559"/>
                    <a:pt x="1214" y="1559"/>
                    <a:pt x="1214" y="1559"/>
                  </a:cubicBezTo>
                  <a:cubicBezTo>
                    <a:pt x="1256" y="1473"/>
                    <a:pt x="1280" y="1377"/>
                    <a:pt x="1280" y="1275"/>
                  </a:cubicBezTo>
                  <a:cubicBezTo>
                    <a:pt x="1280" y="1152"/>
                    <a:pt x="1245" y="1036"/>
                    <a:pt x="1184" y="938"/>
                  </a:cubicBezTo>
                  <a:cubicBezTo>
                    <a:pt x="1426" y="751"/>
                    <a:pt x="1426" y="751"/>
                    <a:pt x="1426" y="751"/>
                  </a:cubicBezTo>
                  <a:cubicBezTo>
                    <a:pt x="1507" y="834"/>
                    <a:pt x="1620" y="886"/>
                    <a:pt x="1745" y="886"/>
                  </a:cubicBezTo>
                  <a:cubicBezTo>
                    <a:pt x="1989" y="886"/>
                    <a:pt x="2188" y="688"/>
                    <a:pt x="2188" y="443"/>
                  </a:cubicBezTo>
                  <a:cubicBezTo>
                    <a:pt x="2188" y="199"/>
                    <a:pt x="1989" y="0"/>
                    <a:pt x="1745" y="0"/>
                  </a:cubicBezTo>
                  <a:cubicBezTo>
                    <a:pt x="1500" y="0"/>
                    <a:pt x="1302" y="199"/>
                    <a:pt x="1302" y="443"/>
                  </a:cubicBezTo>
                  <a:cubicBezTo>
                    <a:pt x="1302" y="514"/>
                    <a:pt x="1318" y="580"/>
                    <a:pt x="1347" y="639"/>
                  </a:cubicBezTo>
                  <a:cubicBezTo>
                    <a:pt x="1100" y="831"/>
                    <a:pt x="1100" y="831"/>
                    <a:pt x="1100" y="831"/>
                  </a:cubicBezTo>
                  <a:cubicBezTo>
                    <a:pt x="984" y="711"/>
                    <a:pt x="821" y="635"/>
                    <a:pt x="640" y="635"/>
                  </a:cubicBezTo>
                  <a:cubicBezTo>
                    <a:pt x="287" y="635"/>
                    <a:pt x="0" y="922"/>
                    <a:pt x="0" y="1275"/>
                  </a:cubicBezTo>
                  <a:cubicBezTo>
                    <a:pt x="0" y="1628"/>
                    <a:pt x="287" y="1915"/>
                    <a:pt x="640" y="1915"/>
                  </a:cubicBezTo>
                  <a:cubicBezTo>
                    <a:pt x="842" y="1915"/>
                    <a:pt x="1023" y="1821"/>
                    <a:pt x="1140" y="1674"/>
                  </a:cubicBezTo>
                  <a:cubicBezTo>
                    <a:pt x="1408" y="1843"/>
                    <a:pt x="1408" y="1843"/>
                    <a:pt x="1408" y="1843"/>
                  </a:cubicBezTo>
                  <a:cubicBezTo>
                    <a:pt x="1374" y="1929"/>
                    <a:pt x="1356" y="2023"/>
                    <a:pt x="1356" y="2120"/>
                  </a:cubicBezTo>
                  <a:cubicBezTo>
                    <a:pt x="1356" y="2538"/>
                    <a:pt x="1696" y="2878"/>
                    <a:pt x="2114" y="2878"/>
                  </a:cubicBezTo>
                  <a:cubicBezTo>
                    <a:pt x="2532" y="2878"/>
                    <a:pt x="2872" y="2538"/>
                    <a:pt x="2872" y="2120"/>
                  </a:cubicBezTo>
                  <a:cubicBezTo>
                    <a:pt x="2872" y="1702"/>
                    <a:pt x="2532" y="1362"/>
                    <a:pt x="2114" y="1362"/>
                  </a:cubicBezTo>
                  <a:close/>
                  <a:moveTo>
                    <a:pt x="1745" y="136"/>
                  </a:moveTo>
                  <a:cubicBezTo>
                    <a:pt x="1914" y="136"/>
                    <a:pt x="2052" y="274"/>
                    <a:pt x="2052" y="443"/>
                  </a:cubicBezTo>
                  <a:cubicBezTo>
                    <a:pt x="2052" y="613"/>
                    <a:pt x="1914" y="750"/>
                    <a:pt x="1745" y="750"/>
                  </a:cubicBezTo>
                  <a:cubicBezTo>
                    <a:pt x="1575" y="750"/>
                    <a:pt x="1438" y="613"/>
                    <a:pt x="1438" y="443"/>
                  </a:cubicBezTo>
                  <a:cubicBezTo>
                    <a:pt x="1438" y="274"/>
                    <a:pt x="1575" y="136"/>
                    <a:pt x="1745" y="136"/>
                  </a:cubicBezTo>
                  <a:close/>
                  <a:moveTo>
                    <a:pt x="640" y="1779"/>
                  </a:moveTo>
                  <a:cubicBezTo>
                    <a:pt x="362" y="1779"/>
                    <a:pt x="136" y="1553"/>
                    <a:pt x="136" y="1275"/>
                  </a:cubicBezTo>
                  <a:cubicBezTo>
                    <a:pt x="136" y="997"/>
                    <a:pt x="362" y="771"/>
                    <a:pt x="640" y="771"/>
                  </a:cubicBezTo>
                  <a:cubicBezTo>
                    <a:pt x="918" y="771"/>
                    <a:pt x="1144" y="997"/>
                    <a:pt x="1144" y="1275"/>
                  </a:cubicBezTo>
                  <a:cubicBezTo>
                    <a:pt x="1144" y="1553"/>
                    <a:pt x="918" y="1779"/>
                    <a:pt x="640" y="1779"/>
                  </a:cubicBezTo>
                  <a:close/>
                  <a:moveTo>
                    <a:pt x="2114" y="2742"/>
                  </a:moveTo>
                  <a:cubicBezTo>
                    <a:pt x="1771" y="2742"/>
                    <a:pt x="1492" y="2463"/>
                    <a:pt x="1492" y="2120"/>
                  </a:cubicBezTo>
                  <a:cubicBezTo>
                    <a:pt x="1492" y="1777"/>
                    <a:pt x="1771" y="1498"/>
                    <a:pt x="2114" y="1498"/>
                  </a:cubicBezTo>
                  <a:cubicBezTo>
                    <a:pt x="2457" y="1498"/>
                    <a:pt x="2736" y="1777"/>
                    <a:pt x="2736" y="2120"/>
                  </a:cubicBezTo>
                  <a:cubicBezTo>
                    <a:pt x="2736" y="2463"/>
                    <a:pt x="2457" y="2742"/>
                    <a:pt x="2114" y="27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Freeform 23"/>
            <p:cNvSpPr>
              <a:spLocks noEditPoints="1"/>
            </p:cNvSpPr>
            <p:nvPr/>
          </p:nvSpPr>
          <p:spPr bwMode="auto">
            <a:xfrm>
              <a:off x="3495675" y="5319713"/>
              <a:ext cx="101600" cy="77788"/>
            </a:xfrm>
            <a:custGeom>
              <a:avLst/>
              <a:gdLst>
                <a:gd name="T0" fmla="*/ 77 w 355"/>
                <a:gd name="T1" fmla="*/ 271 h 271"/>
                <a:gd name="T2" fmla="*/ 80 w 355"/>
                <a:gd name="T3" fmla="*/ 271 h 271"/>
                <a:gd name="T4" fmla="*/ 273 w 355"/>
                <a:gd name="T5" fmla="*/ 271 h 271"/>
                <a:gd name="T6" fmla="*/ 277 w 355"/>
                <a:gd name="T7" fmla="*/ 271 h 271"/>
                <a:gd name="T8" fmla="*/ 355 w 355"/>
                <a:gd name="T9" fmla="*/ 193 h 271"/>
                <a:gd name="T10" fmla="*/ 355 w 355"/>
                <a:gd name="T11" fmla="*/ 189 h 271"/>
                <a:gd name="T12" fmla="*/ 355 w 355"/>
                <a:gd name="T13" fmla="*/ 125 h 271"/>
                <a:gd name="T14" fmla="*/ 355 w 355"/>
                <a:gd name="T15" fmla="*/ 125 h 271"/>
                <a:gd name="T16" fmla="*/ 355 w 355"/>
                <a:gd name="T17" fmla="*/ 125 h 271"/>
                <a:gd name="T18" fmla="*/ 355 w 355"/>
                <a:gd name="T19" fmla="*/ 125 h 271"/>
                <a:gd name="T20" fmla="*/ 355 w 355"/>
                <a:gd name="T21" fmla="*/ 125 h 271"/>
                <a:gd name="T22" fmla="*/ 231 w 355"/>
                <a:gd name="T23" fmla="*/ 0 h 271"/>
                <a:gd name="T24" fmla="*/ 231 w 355"/>
                <a:gd name="T25" fmla="*/ 0 h 271"/>
                <a:gd name="T26" fmla="*/ 230 w 355"/>
                <a:gd name="T27" fmla="*/ 0 h 271"/>
                <a:gd name="T28" fmla="*/ 230 w 355"/>
                <a:gd name="T29" fmla="*/ 0 h 271"/>
                <a:gd name="T30" fmla="*/ 230 w 355"/>
                <a:gd name="T31" fmla="*/ 0 h 271"/>
                <a:gd name="T32" fmla="*/ 123 w 355"/>
                <a:gd name="T33" fmla="*/ 0 h 271"/>
                <a:gd name="T34" fmla="*/ 37 w 355"/>
                <a:gd name="T35" fmla="*/ 36 h 271"/>
                <a:gd name="T36" fmla="*/ 36 w 355"/>
                <a:gd name="T37" fmla="*/ 37 h 271"/>
                <a:gd name="T38" fmla="*/ 35 w 355"/>
                <a:gd name="T39" fmla="*/ 38 h 271"/>
                <a:gd name="T40" fmla="*/ 0 w 355"/>
                <a:gd name="T41" fmla="*/ 125 h 271"/>
                <a:gd name="T42" fmla="*/ 0 w 355"/>
                <a:gd name="T43" fmla="*/ 125 h 271"/>
                <a:gd name="T44" fmla="*/ 0 w 355"/>
                <a:gd name="T45" fmla="*/ 125 h 271"/>
                <a:gd name="T46" fmla="*/ 0 w 355"/>
                <a:gd name="T47" fmla="*/ 189 h 271"/>
                <a:gd name="T48" fmla="*/ 77 w 355"/>
                <a:gd name="T49" fmla="*/ 271 h 271"/>
                <a:gd name="T50" fmla="*/ 81 w 355"/>
                <a:gd name="T51" fmla="*/ 82 h 271"/>
                <a:gd name="T52" fmla="*/ 82 w 355"/>
                <a:gd name="T53" fmla="*/ 81 h 271"/>
                <a:gd name="T54" fmla="*/ 124 w 355"/>
                <a:gd name="T55" fmla="*/ 64 h 271"/>
                <a:gd name="T56" fmla="*/ 230 w 355"/>
                <a:gd name="T57" fmla="*/ 64 h 271"/>
                <a:gd name="T58" fmla="*/ 230 w 355"/>
                <a:gd name="T59" fmla="*/ 64 h 271"/>
                <a:gd name="T60" fmla="*/ 230 w 355"/>
                <a:gd name="T61" fmla="*/ 64 h 271"/>
                <a:gd name="T62" fmla="*/ 273 w 355"/>
                <a:gd name="T63" fmla="*/ 82 h 271"/>
                <a:gd name="T64" fmla="*/ 291 w 355"/>
                <a:gd name="T65" fmla="*/ 125 h 271"/>
                <a:gd name="T66" fmla="*/ 291 w 355"/>
                <a:gd name="T67" fmla="*/ 189 h 271"/>
                <a:gd name="T68" fmla="*/ 273 w 355"/>
                <a:gd name="T69" fmla="*/ 207 h 271"/>
                <a:gd name="T70" fmla="*/ 80 w 355"/>
                <a:gd name="T71" fmla="*/ 207 h 271"/>
                <a:gd name="T72" fmla="*/ 64 w 355"/>
                <a:gd name="T73" fmla="*/ 189 h 271"/>
                <a:gd name="T74" fmla="*/ 64 w 355"/>
                <a:gd name="T75" fmla="*/ 125 h 271"/>
                <a:gd name="T76" fmla="*/ 80 w 355"/>
                <a:gd name="T77" fmla="*/ 83 h 271"/>
                <a:gd name="T78" fmla="*/ 81 w 355"/>
                <a:gd name="T79" fmla="*/ 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1">
                  <a:moveTo>
                    <a:pt x="77" y="271"/>
                  </a:moveTo>
                  <a:cubicBezTo>
                    <a:pt x="78" y="271"/>
                    <a:pt x="79" y="271"/>
                    <a:pt x="80" y="271"/>
                  </a:cubicBezTo>
                  <a:cubicBezTo>
                    <a:pt x="273" y="271"/>
                    <a:pt x="273" y="271"/>
                    <a:pt x="273" y="271"/>
                  </a:cubicBezTo>
                  <a:cubicBezTo>
                    <a:pt x="275" y="271"/>
                    <a:pt x="276" y="271"/>
                    <a:pt x="277" y="271"/>
                  </a:cubicBezTo>
                  <a:cubicBezTo>
                    <a:pt x="319" y="269"/>
                    <a:pt x="354" y="235"/>
                    <a:pt x="355" y="193"/>
                  </a:cubicBezTo>
                  <a:cubicBezTo>
                    <a:pt x="355" y="192"/>
                    <a:pt x="355" y="190"/>
                    <a:pt x="355" y="189"/>
                  </a:cubicBezTo>
                  <a:cubicBezTo>
                    <a:pt x="355" y="125"/>
                    <a:pt x="355" y="125"/>
                    <a:pt x="355" y="125"/>
                  </a:cubicBezTo>
                  <a:cubicBezTo>
                    <a:pt x="355" y="125"/>
                    <a:pt x="355" y="125"/>
                    <a:pt x="355" y="125"/>
                  </a:cubicBezTo>
                  <a:cubicBezTo>
                    <a:pt x="355" y="125"/>
                    <a:pt x="355" y="125"/>
                    <a:pt x="355" y="125"/>
                  </a:cubicBezTo>
                  <a:cubicBezTo>
                    <a:pt x="355" y="125"/>
                    <a:pt x="355" y="125"/>
                    <a:pt x="355" y="125"/>
                  </a:cubicBezTo>
                  <a:cubicBezTo>
                    <a:pt x="355" y="125"/>
                    <a:pt x="355" y="125"/>
                    <a:pt x="355" y="125"/>
                  </a:cubicBezTo>
                  <a:cubicBezTo>
                    <a:pt x="355" y="56"/>
                    <a:pt x="300" y="0"/>
                    <a:pt x="231" y="0"/>
                  </a:cubicBezTo>
                  <a:cubicBezTo>
                    <a:pt x="231" y="0"/>
                    <a:pt x="231" y="0"/>
                    <a:pt x="231" y="0"/>
                  </a:cubicBezTo>
                  <a:cubicBezTo>
                    <a:pt x="231" y="0"/>
                    <a:pt x="230" y="0"/>
                    <a:pt x="230" y="0"/>
                  </a:cubicBezTo>
                  <a:cubicBezTo>
                    <a:pt x="230" y="0"/>
                    <a:pt x="230" y="0"/>
                    <a:pt x="230" y="0"/>
                  </a:cubicBezTo>
                  <a:cubicBezTo>
                    <a:pt x="230" y="0"/>
                    <a:pt x="230" y="0"/>
                    <a:pt x="230" y="0"/>
                  </a:cubicBezTo>
                  <a:cubicBezTo>
                    <a:pt x="123" y="0"/>
                    <a:pt x="123" y="0"/>
                    <a:pt x="123" y="0"/>
                  </a:cubicBezTo>
                  <a:cubicBezTo>
                    <a:pt x="90" y="0"/>
                    <a:pt x="59" y="14"/>
                    <a:pt x="37" y="36"/>
                  </a:cubicBezTo>
                  <a:cubicBezTo>
                    <a:pt x="37" y="36"/>
                    <a:pt x="36" y="37"/>
                    <a:pt x="36" y="37"/>
                  </a:cubicBezTo>
                  <a:cubicBezTo>
                    <a:pt x="36" y="37"/>
                    <a:pt x="35" y="38"/>
                    <a:pt x="35" y="38"/>
                  </a:cubicBezTo>
                  <a:cubicBezTo>
                    <a:pt x="13" y="60"/>
                    <a:pt x="0" y="91"/>
                    <a:pt x="0" y="125"/>
                  </a:cubicBezTo>
                  <a:cubicBezTo>
                    <a:pt x="0" y="125"/>
                    <a:pt x="0" y="125"/>
                    <a:pt x="0" y="125"/>
                  </a:cubicBezTo>
                  <a:cubicBezTo>
                    <a:pt x="0" y="125"/>
                    <a:pt x="0" y="125"/>
                    <a:pt x="0" y="125"/>
                  </a:cubicBezTo>
                  <a:cubicBezTo>
                    <a:pt x="0" y="189"/>
                    <a:pt x="0" y="189"/>
                    <a:pt x="0" y="189"/>
                  </a:cubicBezTo>
                  <a:cubicBezTo>
                    <a:pt x="0" y="233"/>
                    <a:pt x="34" y="269"/>
                    <a:pt x="77" y="271"/>
                  </a:cubicBezTo>
                  <a:close/>
                  <a:moveTo>
                    <a:pt x="81" y="82"/>
                  </a:moveTo>
                  <a:cubicBezTo>
                    <a:pt x="81" y="82"/>
                    <a:pt x="82" y="82"/>
                    <a:pt x="82" y="81"/>
                  </a:cubicBezTo>
                  <a:cubicBezTo>
                    <a:pt x="93" y="71"/>
                    <a:pt x="108" y="64"/>
                    <a:pt x="124" y="64"/>
                  </a:cubicBezTo>
                  <a:cubicBezTo>
                    <a:pt x="230" y="64"/>
                    <a:pt x="230" y="64"/>
                    <a:pt x="230" y="64"/>
                  </a:cubicBezTo>
                  <a:cubicBezTo>
                    <a:pt x="230" y="64"/>
                    <a:pt x="230" y="64"/>
                    <a:pt x="230" y="64"/>
                  </a:cubicBezTo>
                  <a:cubicBezTo>
                    <a:pt x="230" y="64"/>
                    <a:pt x="230" y="64"/>
                    <a:pt x="230" y="64"/>
                  </a:cubicBezTo>
                  <a:cubicBezTo>
                    <a:pt x="246" y="64"/>
                    <a:pt x="262" y="71"/>
                    <a:pt x="273" y="82"/>
                  </a:cubicBezTo>
                  <a:cubicBezTo>
                    <a:pt x="285" y="94"/>
                    <a:pt x="291" y="109"/>
                    <a:pt x="291" y="125"/>
                  </a:cubicBezTo>
                  <a:cubicBezTo>
                    <a:pt x="291" y="189"/>
                    <a:pt x="291" y="189"/>
                    <a:pt x="291" y="189"/>
                  </a:cubicBezTo>
                  <a:cubicBezTo>
                    <a:pt x="291" y="199"/>
                    <a:pt x="283" y="207"/>
                    <a:pt x="273" y="207"/>
                  </a:cubicBezTo>
                  <a:cubicBezTo>
                    <a:pt x="80" y="207"/>
                    <a:pt x="80" y="207"/>
                    <a:pt x="80" y="207"/>
                  </a:cubicBezTo>
                  <a:cubicBezTo>
                    <a:pt x="71" y="207"/>
                    <a:pt x="64" y="199"/>
                    <a:pt x="64" y="189"/>
                  </a:cubicBezTo>
                  <a:cubicBezTo>
                    <a:pt x="64" y="125"/>
                    <a:pt x="64" y="125"/>
                    <a:pt x="64" y="125"/>
                  </a:cubicBezTo>
                  <a:cubicBezTo>
                    <a:pt x="64" y="109"/>
                    <a:pt x="70" y="94"/>
                    <a:pt x="80" y="83"/>
                  </a:cubicBezTo>
                  <a:cubicBezTo>
                    <a:pt x="81" y="83"/>
                    <a:pt x="81" y="82"/>
                    <a:pt x="81"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 name="Freeform 24"/>
            <p:cNvSpPr>
              <a:spLocks noEditPoints="1"/>
            </p:cNvSpPr>
            <p:nvPr/>
          </p:nvSpPr>
          <p:spPr bwMode="auto">
            <a:xfrm>
              <a:off x="3519488" y="5257800"/>
              <a:ext cx="53975" cy="53975"/>
            </a:xfrm>
            <a:custGeom>
              <a:avLst/>
              <a:gdLst>
                <a:gd name="T0" fmla="*/ 94 w 188"/>
                <a:gd name="T1" fmla="*/ 187 h 187"/>
                <a:gd name="T2" fmla="*/ 188 w 188"/>
                <a:gd name="T3" fmla="*/ 94 h 187"/>
                <a:gd name="T4" fmla="*/ 94 w 188"/>
                <a:gd name="T5" fmla="*/ 0 h 187"/>
                <a:gd name="T6" fmla="*/ 0 w 188"/>
                <a:gd name="T7" fmla="*/ 94 h 187"/>
                <a:gd name="T8" fmla="*/ 94 w 188"/>
                <a:gd name="T9" fmla="*/ 187 h 187"/>
                <a:gd name="T10" fmla="*/ 94 w 188"/>
                <a:gd name="T11" fmla="*/ 64 h 187"/>
                <a:gd name="T12" fmla="*/ 124 w 188"/>
                <a:gd name="T13" fmla="*/ 94 h 187"/>
                <a:gd name="T14" fmla="*/ 94 w 188"/>
                <a:gd name="T15" fmla="*/ 123 h 187"/>
                <a:gd name="T16" fmla="*/ 64 w 188"/>
                <a:gd name="T17" fmla="*/ 94 h 187"/>
                <a:gd name="T18" fmla="*/ 94 w 188"/>
                <a:gd name="T19" fmla="*/ 6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7">
                  <a:moveTo>
                    <a:pt x="94" y="187"/>
                  </a:moveTo>
                  <a:cubicBezTo>
                    <a:pt x="146" y="187"/>
                    <a:pt x="188" y="145"/>
                    <a:pt x="188" y="94"/>
                  </a:cubicBezTo>
                  <a:cubicBezTo>
                    <a:pt x="188" y="42"/>
                    <a:pt x="146" y="0"/>
                    <a:pt x="94" y="0"/>
                  </a:cubicBezTo>
                  <a:cubicBezTo>
                    <a:pt x="42" y="0"/>
                    <a:pt x="0" y="42"/>
                    <a:pt x="0" y="94"/>
                  </a:cubicBezTo>
                  <a:cubicBezTo>
                    <a:pt x="0" y="145"/>
                    <a:pt x="42" y="187"/>
                    <a:pt x="94" y="187"/>
                  </a:cubicBezTo>
                  <a:close/>
                  <a:moveTo>
                    <a:pt x="94" y="64"/>
                  </a:moveTo>
                  <a:cubicBezTo>
                    <a:pt x="110" y="64"/>
                    <a:pt x="124" y="77"/>
                    <a:pt x="124" y="94"/>
                  </a:cubicBezTo>
                  <a:cubicBezTo>
                    <a:pt x="124" y="110"/>
                    <a:pt x="110" y="123"/>
                    <a:pt x="94" y="123"/>
                  </a:cubicBezTo>
                  <a:cubicBezTo>
                    <a:pt x="77" y="123"/>
                    <a:pt x="64" y="110"/>
                    <a:pt x="64" y="94"/>
                  </a:cubicBezTo>
                  <a:cubicBezTo>
                    <a:pt x="64" y="77"/>
                    <a:pt x="77" y="64"/>
                    <a:pt x="9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Freeform 25"/>
            <p:cNvSpPr>
              <a:spLocks noEditPoints="1"/>
            </p:cNvSpPr>
            <p:nvPr/>
          </p:nvSpPr>
          <p:spPr bwMode="auto">
            <a:xfrm>
              <a:off x="3538538" y="5775325"/>
              <a:ext cx="228600" cy="169863"/>
            </a:xfrm>
            <a:custGeom>
              <a:avLst/>
              <a:gdLst>
                <a:gd name="T0" fmla="*/ 719 w 800"/>
                <a:gd name="T1" fmla="*/ 80 h 597"/>
                <a:gd name="T2" fmla="*/ 526 w 800"/>
                <a:gd name="T3" fmla="*/ 0 h 597"/>
                <a:gd name="T4" fmla="*/ 526 w 800"/>
                <a:gd name="T5" fmla="*/ 0 h 597"/>
                <a:gd name="T6" fmla="*/ 526 w 800"/>
                <a:gd name="T7" fmla="*/ 0 h 597"/>
                <a:gd name="T8" fmla="*/ 525 w 800"/>
                <a:gd name="T9" fmla="*/ 0 h 597"/>
                <a:gd name="T10" fmla="*/ 525 w 800"/>
                <a:gd name="T11" fmla="*/ 0 h 597"/>
                <a:gd name="T12" fmla="*/ 274 w 800"/>
                <a:gd name="T13" fmla="*/ 0 h 597"/>
                <a:gd name="T14" fmla="*/ 0 w 800"/>
                <a:gd name="T15" fmla="*/ 274 h 597"/>
                <a:gd name="T16" fmla="*/ 0 w 800"/>
                <a:gd name="T17" fmla="*/ 438 h 597"/>
                <a:gd name="T18" fmla="*/ 161 w 800"/>
                <a:gd name="T19" fmla="*/ 597 h 597"/>
                <a:gd name="T20" fmla="*/ 639 w 800"/>
                <a:gd name="T21" fmla="*/ 597 h 597"/>
                <a:gd name="T22" fmla="*/ 800 w 800"/>
                <a:gd name="T23" fmla="*/ 438 h 597"/>
                <a:gd name="T24" fmla="*/ 800 w 800"/>
                <a:gd name="T25" fmla="*/ 274 h 597"/>
                <a:gd name="T26" fmla="*/ 800 w 800"/>
                <a:gd name="T27" fmla="*/ 274 h 597"/>
                <a:gd name="T28" fmla="*/ 800 w 800"/>
                <a:gd name="T29" fmla="*/ 274 h 597"/>
                <a:gd name="T30" fmla="*/ 800 w 800"/>
                <a:gd name="T31" fmla="*/ 273 h 597"/>
                <a:gd name="T32" fmla="*/ 800 w 800"/>
                <a:gd name="T33" fmla="*/ 273 h 597"/>
                <a:gd name="T34" fmla="*/ 719 w 800"/>
                <a:gd name="T35" fmla="*/ 80 h 597"/>
                <a:gd name="T36" fmla="*/ 274 w 800"/>
                <a:gd name="T37" fmla="*/ 112 h 597"/>
                <a:gd name="T38" fmla="*/ 525 w 800"/>
                <a:gd name="T39" fmla="*/ 112 h 597"/>
                <a:gd name="T40" fmla="*/ 525 w 800"/>
                <a:gd name="T41" fmla="*/ 112 h 597"/>
                <a:gd name="T42" fmla="*/ 525 w 800"/>
                <a:gd name="T43" fmla="*/ 112 h 597"/>
                <a:gd name="T44" fmla="*/ 525 w 800"/>
                <a:gd name="T45" fmla="*/ 112 h 597"/>
                <a:gd name="T46" fmla="*/ 688 w 800"/>
                <a:gd name="T47" fmla="*/ 274 h 597"/>
                <a:gd name="T48" fmla="*/ 688 w 800"/>
                <a:gd name="T49" fmla="*/ 438 h 597"/>
                <a:gd name="T50" fmla="*/ 639 w 800"/>
                <a:gd name="T51" fmla="*/ 485 h 597"/>
                <a:gd name="T52" fmla="*/ 161 w 800"/>
                <a:gd name="T53" fmla="*/ 485 h 597"/>
                <a:gd name="T54" fmla="*/ 112 w 800"/>
                <a:gd name="T55" fmla="*/ 438 h 597"/>
                <a:gd name="T56" fmla="*/ 112 w 800"/>
                <a:gd name="T57" fmla="*/ 274 h 597"/>
                <a:gd name="T58" fmla="*/ 274 w 800"/>
                <a:gd name="T59" fmla="*/ 11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0" h="597">
                  <a:moveTo>
                    <a:pt x="719" y="80"/>
                  </a:moveTo>
                  <a:cubicBezTo>
                    <a:pt x="668" y="28"/>
                    <a:pt x="599" y="0"/>
                    <a:pt x="526" y="0"/>
                  </a:cubicBezTo>
                  <a:cubicBezTo>
                    <a:pt x="526" y="0"/>
                    <a:pt x="526" y="0"/>
                    <a:pt x="526" y="0"/>
                  </a:cubicBezTo>
                  <a:cubicBezTo>
                    <a:pt x="526" y="0"/>
                    <a:pt x="526" y="0"/>
                    <a:pt x="526" y="0"/>
                  </a:cubicBezTo>
                  <a:cubicBezTo>
                    <a:pt x="526" y="0"/>
                    <a:pt x="525" y="0"/>
                    <a:pt x="525" y="0"/>
                  </a:cubicBezTo>
                  <a:cubicBezTo>
                    <a:pt x="525" y="0"/>
                    <a:pt x="525" y="0"/>
                    <a:pt x="525" y="0"/>
                  </a:cubicBezTo>
                  <a:cubicBezTo>
                    <a:pt x="274" y="0"/>
                    <a:pt x="274" y="0"/>
                    <a:pt x="274" y="0"/>
                  </a:cubicBezTo>
                  <a:cubicBezTo>
                    <a:pt x="123" y="0"/>
                    <a:pt x="0" y="123"/>
                    <a:pt x="0" y="274"/>
                  </a:cubicBezTo>
                  <a:cubicBezTo>
                    <a:pt x="0" y="438"/>
                    <a:pt x="0" y="438"/>
                    <a:pt x="0" y="438"/>
                  </a:cubicBezTo>
                  <a:cubicBezTo>
                    <a:pt x="0" y="526"/>
                    <a:pt x="72" y="597"/>
                    <a:pt x="161" y="597"/>
                  </a:cubicBezTo>
                  <a:cubicBezTo>
                    <a:pt x="639" y="597"/>
                    <a:pt x="639" y="597"/>
                    <a:pt x="639" y="597"/>
                  </a:cubicBezTo>
                  <a:cubicBezTo>
                    <a:pt x="727" y="597"/>
                    <a:pt x="800" y="526"/>
                    <a:pt x="800" y="438"/>
                  </a:cubicBezTo>
                  <a:cubicBezTo>
                    <a:pt x="800" y="274"/>
                    <a:pt x="800" y="274"/>
                    <a:pt x="800" y="274"/>
                  </a:cubicBezTo>
                  <a:cubicBezTo>
                    <a:pt x="800" y="274"/>
                    <a:pt x="800" y="274"/>
                    <a:pt x="800" y="274"/>
                  </a:cubicBezTo>
                  <a:cubicBezTo>
                    <a:pt x="800" y="274"/>
                    <a:pt x="800" y="274"/>
                    <a:pt x="800" y="274"/>
                  </a:cubicBezTo>
                  <a:cubicBezTo>
                    <a:pt x="800" y="274"/>
                    <a:pt x="800" y="274"/>
                    <a:pt x="800" y="273"/>
                  </a:cubicBezTo>
                  <a:cubicBezTo>
                    <a:pt x="800" y="273"/>
                    <a:pt x="800" y="273"/>
                    <a:pt x="800" y="273"/>
                  </a:cubicBezTo>
                  <a:cubicBezTo>
                    <a:pt x="800" y="200"/>
                    <a:pt x="771" y="131"/>
                    <a:pt x="719" y="80"/>
                  </a:cubicBezTo>
                  <a:close/>
                  <a:moveTo>
                    <a:pt x="274" y="112"/>
                  </a:moveTo>
                  <a:cubicBezTo>
                    <a:pt x="525" y="112"/>
                    <a:pt x="525" y="112"/>
                    <a:pt x="525" y="112"/>
                  </a:cubicBezTo>
                  <a:cubicBezTo>
                    <a:pt x="525" y="112"/>
                    <a:pt x="525" y="112"/>
                    <a:pt x="525" y="112"/>
                  </a:cubicBezTo>
                  <a:cubicBezTo>
                    <a:pt x="525" y="112"/>
                    <a:pt x="525" y="112"/>
                    <a:pt x="525" y="112"/>
                  </a:cubicBezTo>
                  <a:cubicBezTo>
                    <a:pt x="525" y="112"/>
                    <a:pt x="525" y="112"/>
                    <a:pt x="525" y="112"/>
                  </a:cubicBezTo>
                  <a:cubicBezTo>
                    <a:pt x="615" y="112"/>
                    <a:pt x="688" y="185"/>
                    <a:pt x="688" y="274"/>
                  </a:cubicBezTo>
                  <a:cubicBezTo>
                    <a:pt x="688" y="438"/>
                    <a:pt x="688" y="438"/>
                    <a:pt x="688" y="438"/>
                  </a:cubicBezTo>
                  <a:cubicBezTo>
                    <a:pt x="688" y="464"/>
                    <a:pt x="666" y="485"/>
                    <a:pt x="639" y="485"/>
                  </a:cubicBezTo>
                  <a:cubicBezTo>
                    <a:pt x="161" y="485"/>
                    <a:pt x="161" y="485"/>
                    <a:pt x="161" y="485"/>
                  </a:cubicBezTo>
                  <a:cubicBezTo>
                    <a:pt x="134" y="485"/>
                    <a:pt x="112" y="464"/>
                    <a:pt x="112" y="438"/>
                  </a:cubicBezTo>
                  <a:cubicBezTo>
                    <a:pt x="112" y="274"/>
                    <a:pt x="112" y="274"/>
                    <a:pt x="112" y="274"/>
                  </a:cubicBezTo>
                  <a:cubicBezTo>
                    <a:pt x="112" y="185"/>
                    <a:pt x="185" y="112"/>
                    <a:pt x="27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2" name="Freeform 26"/>
            <p:cNvSpPr>
              <a:spLocks noEditPoints="1"/>
            </p:cNvSpPr>
            <p:nvPr/>
          </p:nvSpPr>
          <p:spPr bwMode="auto">
            <a:xfrm>
              <a:off x="3595688" y="5646738"/>
              <a:ext cx="114300" cy="115888"/>
            </a:xfrm>
            <a:custGeom>
              <a:avLst/>
              <a:gdLst>
                <a:gd name="T0" fmla="*/ 201 w 402"/>
                <a:gd name="T1" fmla="*/ 403 h 403"/>
                <a:gd name="T2" fmla="*/ 402 w 402"/>
                <a:gd name="T3" fmla="*/ 202 h 403"/>
                <a:gd name="T4" fmla="*/ 201 w 402"/>
                <a:gd name="T5" fmla="*/ 0 h 403"/>
                <a:gd name="T6" fmla="*/ 0 w 402"/>
                <a:gd name="T7" fmla="*/ 202 h 403"/>
                <a:gd name="T8" fmla="*/ 201 w 402"/>
                <a:gd name="T9" fmla="*/ 403 h 403"/>
                <a:gd name="T10" fmla="*/ 201 w 402"/>
                <a:gd name="T11" fmla="*/ 112 h 403"/>
                <a:gd name="T12" fmla="*/ 290 w 402"/>
                <a:gd name="T13" fmla="*/ 202 h 403"/>
                <a:gd name="T14" fmla="*/ 201 w 402"/>
                <a:gd name="T15" fmla="*/ 291 h 403"/>
                <a:gd name="T16" fmla="*/ 112 w 402"/>
                <a:gd name="T17" fmla="*/ 202 h 403"/>
                <a:gd name="T18" fmla="*/ 201 w 402"/>
                <a:gd name="T19" fmla="*/ 1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403">
                  <a:moveTo>
                    <a:pt x="201" y="403"/>
                  </a:moveTo>
                  <a:cubicBezTo>
                    <a:pt x="312" y="403"/>
                    <a:pt x="402" y="313"/>
                    <a:pt x="402" y="202"/>
                  </a:cubicBezTo>
                  <a:cubicBezTo>
                    <a:pt x="402" y="91"/>
                    <a:pt x="312" y="0"/>
                    <a:pt x="201" y="0"/>
                  </a:cubicBezTo>
                  <a:cubicBezTo>
                    <a:pt x="90" y="0"/>
                    <a:pt x="0" y="91"/>
                    <a:pt x="0" y="202"/>
                  </a:cubicBezTo>
                  <a:cubicBezTo>
                    <a:pt x="0" y="313"/>
                    <a:pt x="90" y="403"/>
                    <a:pt x="201" y="403"/>
                  </a:cubicBezTo>
                  <a:close/>
                  <a:moveTo>
                    <a:pt x="201" y="112"/>
                  </a:moveTo>
                  <a:cubicBezTo>
                    <a:pt x="250" y="112"/>
                    <a:pt x="290" y="152"/>
                    <a:pt x="290" y="202"/>
                  </a:cubicBezTo>
                  <a:cubicBezTo>
                    <a:pt x="290" y="251"/>
                    <a:pt x="250" y="291"/>
                    <a:pt x="201" y="291"/>
                  </a:cubicBezTo>
                  <a:cubicBezTo>
                    <a:pt x="152" y="291"/>
                    <a:pt x="112" y="251"/>
                    <a:pt x="112" y="202"/>
                  </a:cubicBezTo>
                  <a:cubicBezTo>
                    <a:pt x="112" y="152"/>
                    <a:pt x="152" y="112"/>
                    <a:pt x="20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3" name="Freeform 27"/>
            <p:cNvSpPr>
              <a:spLocks noEditPoints="1"/>
            </p:cNvSpPr>
            <p:nvPr/>
          </p:nvSpPr>
          <p:spPr bwMode="auto">
            <a:xfrm>
              <a:off x="3143250" y="5546725"/>
              <a:ext cx="174625" cy="131763"/>
            </a:xfrm>
            <a:custGeom>
              <a:avLst/>
              <a:gdLst>
                <a:gd name="T0" fmla="*/ 400 w 612"/>
                <a:gd name="T1" fmla="*/ 0 h 461"/>
                <a:gd name="T2" fmla="*/ 400 w 612"/>
                <a:gd name="T3" fmla="*/ 0 h 461"/>
                <a:gd name="T4" fmla="*/ 213 w 612"/>
                <a:gd name="T5" fmla="*/ 0 h 461"/>
                <a:gd name="T6" fmla="*/ 0 w 612"/>
                <a:gd name="T7" fmla="*/ 213 h 461"/>
                <a:gd name="T8" fmla="*/ 0 w 612"/>
                <a:gd name="T9" fmla="*/ 337 h 461"/>
                <a:gd name="T10" fmla="*/ 124 w 612"/>
                <a:gd name="T11" fmla="*/ 461 h 461"/>
                <a:gd name="T12" fmla="*/ 488 w 612"/>
                <a:gd name="T13" fmla="*/ 461 h 461"/>
                <a:gd name="T14" fmla="*/ 612 w 612"/>
                <a:gd name="T15" fmla="*/ 337 h 461"/>
                <a:gd name="T16" fmla="*/ 612 w 612"/>
                <a:gd name="T17" fmla="*/ 213 h 461"/>
                <a:gd name="T18" fmla="*/ 612 w 612"/>
                <a:gd name="T19" fmla="*/ 213 h 461"/>
                <a:gd name="T20" fmla="*/ 612 w 612"/>
                <a:gd name="T21" fmla="*/ 213 h 461"/>
                <a:gd name="T22" fmla="*/ 400 w 612"/>
                <a:gd name="T23" fmla="*/ 0 h 461"/>
                <a:gd name="T24" fmla="*/ 213 w 612"/>
                <a:gd name="T25" fmla="*/ 100 h 461"/>
                <a:gd name="T26" fmla="*/ 400 w 612"/>
                <a:gd name="T27" fmla="*/ 100 h 461"/>
                <a:gd name="T28" fmla="*/ 400 w 612"/>
                <a:gd name="T29" fmla="*/ 100 h 461"/>
                <a:gd name="T30" fmla="*/ 400 w 612"/>
                <a:gd name="T31" fmla="*/ 100 h 461"/>
                <a:gd name="T32" fmla="*/ 479 w 612"/>
                <a:gd name="T33" fmla="*/ 133 h 461"/>
                <a:gd name="T34" fmla="*/ 512 w 612"/>
                <a:gd name="T35" fmla="*/ 213 h 461"/>
                <a:gd name="T36" fmla="*/ 512 w 612"/>
                <a:gd name="T37" fmla="*/ 337 h 461"/>
                <a:gd name="T38" fmla="*/ 488 w 612"/>
                <a:gd name="T39" fmla="*/ 361 h 461"/>
                <a:gd name="T40" fmla="*/ 124 w 612"/>
                <a:gd name="T41" fmla="*/ 361 h 461"/>
                <a:gd name="T42" fmla="*/ 100 w 612"/>
                <a:gd name="T43" fmla="*/ 337 h 461"/>
                <a:gd name="T44" fmla="*/ 100 w 612"/>
                <a:gd name="T45" fmla="*/ 213 h 461"/>
                <a:gd name="T46" fmla="*/ 213 w 612"/>
                <a:gd name="T47" fmla="*/ 10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461">
                  <a:moveTo>
                    <a:pt x="400" y="0"/>
                  </a:moveTo>
                  <a:cubicBezTo>
                    <a:pt x="400" y="0"/>
                    <a:pt x="400" y="0"/>
                    <a:pt x="400" y="0"/>
                  </a:cubicBezTo>
                  <a:cubicBezTo>
                    <a:pt x="213" y="0"/>
                    <a:pt x="213" y="0"/>
                    <a:pt x="213" y="0"/>
                  </a:cubicBezTo>
                  <a:cubicBezTo>
                    <a:pt x="96" y="0"/>
                    <a:pt x="0" y="95"/>
                    <a:pt x="0" y="213"/>
                  </a:cubicBezTo>
                  <a:cubicBezTo>
                    <a:pt x="0" y="337"/>
                    <a:pt x="0" y="337"/>
                    <a:pt x="0" y="337"/>
                  </a:cubicBezTo>
                  <a:cubicBezTo>
                    <a:pt x="0" y="406"/>
                    <a:pt x="56" y="461"/>
                    <a:pt x="124" y="461"/>
                  </a:cubicBezTo>
                  <a:cubicBezTo>
                    <a:pt x="488" y="461"/>
                    <a:pt x="488" y="461"/>
                    <a:pt x="488" y="461"/>
                  </a:cubicBezTo>
                  <a:cubicBezTo>
                    <a:pt x="557" y="461"/>
                    <a:pt x="612" y="406"/>
                    <a:pt x="612" y="337"/>
                  </a:cubicBezTo>
                  <a:cubicBezTo>
                    <a:pt x="612" y="213"/>
                    <a:pt x="612" y="213"/>
                    <a:pt x="612" y="213"/>
                  </a:cubicBezTo>
                  <a:cubicBezTo>
                    <a:pt x="612" y="213"/>
                    <a:pt x="612" y="213"/>
                    <a:pt x="612" y="213"/>
                  </a:cubicBezTo>
                  <a:cubicBezTo>
                    <a:pt x="612" y="213"/>
                    <a:pt x="612" y="213"/>
                    <a:pt x="612" y="213"/>
                  </a:cubicBezTo>
                  <a:cubicBezTo>
                    <a:pt x="612" y="95"/>
                    <a:pt x="517" y="0"/>
                    <a:pt x="400" y="0"/>
                  </a:cubicBezTo>
                  <a:close/>
                  <a:moveTo>
                    <a:pt x="213" y="100"/>
                  </a:moveTo>
                  <a:cubicBezTo>
                    <a:pt x="400" y="100"/>
                    <a:pt x="400" y="100"/>
                    <a:pt x="400" y="100"/>
                  </a:cubicBezTo>
                  <a:cubicBezTo>
                    <a:pt x="400" y="100"/>
                    <a:pt x="400" y="100"/>
                    <a:pt x="400" y="100"/>
                  </a:cubicBezTo>
                  <a:cubicBezTo>
                    <a:pt x="400" y="100"/>
                    <a:pt x="400" y="100"/>
                    <a:pt x="400" y="100"/>
                  </a:cubicBezTo>
                  <a:cubicBezTo>
                    <a:pt x="430" y="100"/>
                    <a:pt x="458" y="112"/>
                    <a:pt x="479" y="133"/>
                  </a:cubicBezTo>
                  <a:cubicBezTo>
                    <a:pt x="501" y="155"/>
                    <a:pt x="512" y="183"/>
                    <a:pt x="512" y="213"/>
                  </a:cubicBezTo>
                  <a:cubicBezTo>
                    <a:pt x="512" y="337"/>
                    <a:pt x="512" y="337"/>
                    <a:pt x="512" y="337"/>
                  </a:cubicBezTo>
                  <a:cubicBezTo>
                    <a:pt x="512" y="350"/>
                    <a:pt x="501" y="361"/>
                    <a:pt x="488" y="361"/>
                  </a:cubicBezTo>
                  <a:cubicBezTo>
                    <a:pt x="124" y="361"/>
                    <a:pt x="124" y="361"/>
                    <a:pt x="124" y="361"/>
                  </a:cubicBezTo>
                  <a:cubicBezTo>
                    <a:pt x="111" y="361"/>
                    <a:pt x="100" y="350"/>
                    <a:pt x="100" y="337"/>
                  </a:cubicBezTo>
                  <a:cubicBezTo>
                    <a:pt x="100" y="213"/>
                    <a:pt x="100" y="213"/>
                    <a:pt x="100" y="213"/>
                  </a:cubicBezTo>
                  <a:cubicBezTo>
                    <a:pt x="100" y="151"/>
                    <a:pt x="151" y="100"/>
                    <a:pt x="21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4" name="Freeform 28"/>
            <p:cNvSpPr>
              <a:spLocks noEditPoints="1"/>
            </p:cNvSpPr>
            <p:nvPr/>
          </p:nvSpPr>
          <p:spPr bwMode="auto">
            <a:xfrm>
              <a:off x="3186113" y="5446713"/>
              <a:ext cx="88900" cy="90488"/>
            </a:xfrm>
            <a:custGeom>
              <a:avLst/>
              <a:gdLst>
                <a:gd name="T0" fmla="*/ 157 w 315"/>
                <a:gd name="T1" fmla="*/ 315 h 315"/>
                <a:gd name="T2" fmla="*/ 315 w 315"/>
                <a:gd name="T3" fmla="*/ 158 h 315"/>
                <a:gd name="T4" fmla="*/ 157 w 315"/>
                <a:gd name="T5" fmla="*/ 0 h 315"/>
                <a:gd name="T6" fmla="*/ 0 w 315"/>
                <a:gd name="T7" fmla="*/ 158 h 315"/>
                <a:gd name="T8" fmla="*/ 157 w 315"/>
                <a:gd name="T9" fmla="*/ 315 h 315"/>
                <a:gd name="T10" fmla="*/ 157 w 315"/>
                <a:gd name="T11" fmla="*/ 100 h 315"/>
                <a:gd name="T12" fmla="*/ 215 w 315"/>
                <a:gd name="T13" fmla="*/ 158 h 315"/>
                <a:gd name="T14" fmla="*/ 157 w 315"/>
                <a:gd name="T15" fmla="*/ 215 h 315"/>
                <a:gd name="T16" fmla="*/ 100 w 315"/>
                <a:gd name="T17" fmla="*/ 158 h 315"/>
                <a:gd name="T18" fmla="*/ 157 w 315"/>
                <a:gd name="T19" fmla="*/ 10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5" h="315">
                  <a:moveTo>
                    <a:pt x="157" y="315"/>
                  </a:moveTo>
                  <a:cubicBezTo>
                    <a:pt x="244" y="315"/>
                    <a:pt x="315" y="245"/>
                    <a:pt x="315" y="158"/>
                  </a:cubicBezTo>
                  <a:cubicBezTo>
                    <a:pt x="315" y="71"/>
                    <a:pt x="244" y="0"/>
                    <a:pt x="157" y="0"/>
                  </a:cubicBezTo>
                  <a:cubicBezTo>
                    <a:pt x="71" y="0"/>
                    <a:pt x="0" y="71"/>
                    <a:pt x="0" y="158"/>
                  </a:cubicBezTo>
                  <a:cubicBezTo>
                    <a:pt x="0" y="245"/>
                    <a:pt x="71" y="315"/>
                    <a:pt x="157" y="315"/>
                  </a:cubicBezTo>
                  <a:close/>
                  <a:moveTo>
                    <a:pt x="157" y="100"/>
                  </a:moveTo>
                  <a:cubicBezTo>
                    <a:pt x="189" y="100"/>
                    <a:pt x="215" y="126"/>
                    <a:pt x="215" y="158"/>
                  </a:cubicBezTo>
                  <a:cubicBezTo>
                    <a:pt x="215" y="189"/>
                    <a:pt x="189" y="215"/>
                    <a:pt x="157" y="215"/>
                  </a:cubicBezTo>
                  <a:cubicBezTo>
                    <a:pt x="126" y="215"/>
                    <a:pt x="100" y="189"/>
                    <a:pt x="100" y="158"/>
                  </a:cubicBezTo>
                  <a:cubicBezTo>
                    <a:pt x="100" y="126"/>
                    <a:pt x="126" y="100"/>
                    <a:pt x="15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5" name="Freeform 84"/>
          <p:cNvSpPr>
            <a:spLocks noEditPoints="1"/>
          </p:cNvSpPr>
          <p:nvPr/>
        </p:nvSpPr>
        <p:spPr bwMode="auto">
          <a:xfrm>
            <a:off x="10823310" y="1700981"/>
            <a:ext cx="646750" cy="664678"/>
          </a:xfrm>
          <a:custGeom>
            <a:avLst/>
            <a:gdLst>
              <a:gd name="T0" fmla="*/ 2660 w 2803"/>
              <a:gd name="T1" fmla="*/ 2746 h 2882"/>
              <a:gd name="T2" fmla="*/ 2592 w 2803"/>
              <a:gd name="T3" fmla="*/ 681 h 2882"/>
              <a:gd name="T4" fmla="*/ 2005 w 2803"/>
              <a:gd name="T5" fmla="*/ 749 h 2882"/>
              <a:gd name="T6" fmla="*/ 1749 w 2803"/>
              <a:gd name="T7" fmla="*/ 2746 h 2882"/>
              <a:gd name="T8" fmla="*/ 1681 w 2803"/>
              <a:gd name="T9" fmla="*/ 0 h 2882"/>
              <a:gd name="T10" fmla="*/ 1094 w 2803"/>
              <a:gd name="T11" fmla="*/ 68 h 2882"/>
              <a:gd name="T12" fmla="*/ 838 w 2803"/>
              <a:gd name="T13" fmla="*/ 2746 h 2882"/>
              <a:gd name="T14" fmla="*/ 770 w 2803"/>
              <a:gd name="T15" fmla="*/ 1783 h 2882"/>
              <a:gd name="T16" fmla="*/ 183 w 2803"/>
              <a:gd name="T17" fmla="*/ 1851 h 2882"/>
              <a:gd name="T18" fmla="*/ 68 w 2803"/>
              <a:gd name="T19" fmla="*/ 2746 h 2882"/>
              <a:gd name="T20" fmla="*/ 68 w 2803"/>
              <a:gd name="T21" fmla="*/ 2882 h 2882"/>
              <a:gd name="T22" fmla="*/ 2803 w 2803"/>
              <a:gd name="T23" fmla="*/ 2814 h 2882"/>
              <a:gd name="T24" fmla="*/ 2141 w 2803"/>
              <a:gd name="T25" fmla="*/ 817 h 2882"/>
              <a:gd name="T26" fmla="*/ 2524 w 2803"/>
              <a:gd name="T27" fmla="*/ 2746 h 2882"/>
              <a:gd name="T28" fmla="*/ 2141 w 2803"/>
              <a:gd name="T29" fmla="*/ 817 h 2882"/>
              <a:gd name="T30" fmla="*/ 1230 w 2803"/>
              <a:gd name="T31" fmla="*/ 2390 h 2882"/>
              <a:gd name="T32" fmla="*/ 1613 w 2803"/>
              <a:gd name="T33" fmla="*/ 2571 h 2882"/>
              <a:gd name="T34" fmla="*/ 1586 w 2803"/>
              <a:gd name="T35" fmla="*/ 2746 h 2882"/>
              <a:gd name="T36" fmla="*/ 1230 w 2803"/>
              <a:gd name="T37" fmla="*/ 1014 h 2882"/>
              <a:gd name="T38" fmla="*/ 1613 w 2803"/>
              <a:gd name="T39" fmla="*/ 1195 h 2882"/>
              <a:gd name="T40" fmla="*/ 1613 w 2803"/>
              <a:gd name="T41" fmla="*/ 1538 h 2882"/>
              <a:gd name="T42" fmla="*/ 1230 w 2803"/>
              <a:gd name="T43" fmla="*/ 1359 h 2882"/>
              <a:gd name="T44" fmla="*/ 1613 w 2803"/>
              <a:gd name="T45" fmla="*/ 1538 h 2882"/>
              <a:gd name="T46" fmla="*/ 1613 w 2803"/>
              <a:gd name="T47" fmla="*/ 2085 h 2882"/>
              <a:gd name="T48" fmla="*/ 1230 w 2803"/>
              <a:gd name="T49" fmla="*/ 1500 h 2882"/>
              <a:gd name="T50" fmla="*/ 1230 w 2803"/>
              <a:gd name="T51" fmla="*/ 1843 h 2882"/>
              <a:gd name="T52" fmla="*/ 1613 w 2803"/>
              <a:gd name="T53" fmla="*/ 2429 h 2882"/>
              <a:gd name="T54" fmla="*/ 1230 w 2803"/>
              <a:gd name="T55" fmla="*/ 1843 h 2882"/>
              <a:gd name="T56" fmla="*/ 1230 w 2803"/>
              <a:gd name="T57" fmla="*/ 327 h 2882"/>
              <a:gd name="T58" fmla="*/ 1241 w 2803"/>
              <a:gd name="T59" fmla="*/ 136 h 2882"/>
              <a:gd name="T60" fmla="*/ 1613 w 2803"/>
              <a:gd name="T61" fmla="*/ 709 h 2882"/>
              <a:gd name="T62" fmla="*/ 1613 w 2803"/>
              <a:gd name="T63" fmla="*/ 1054 h 2882"/>
              <a:gd name="T64" fmla="*/ 1230 w 2803"/>
              <a:gd name="T65" fmla="*/ 468 h 2882"/>
              <a:gd name="T66" fmla="*/ 1613 w 2803"/>
              <a:gd name="T67" fmla="*/ 366 h 2882"/>
              <a:gd name="T68" fmla="*/ 1613 w 2803"/>
              <a:gd name="T69" fmla="*/ 136 h 2882"/>
              <a:gd name="T70" fmla="*/ 1230 w 2803"/>
              <a:gd name="T71" fmla="*/ 2531 h 2882"/>
              <a:gd name="T72" fmla="*/ 1230 w 2803"/>
              <a:gd name="T73" fmla="*/ 2746 h 2882"/>
              <a:gd name="T74" fmla="*/ 319 w 2803"/>
              <a:gd name="T75" fmla="*/ 1919 h 2882"/>
              <a:gd name="T76" fmla="*/ 702 w 2803"/>
              <a:gd name="T77" fmla="*/ 2746 h 2882"/>
              <a:gd name="T78" fmla="*/ 319 w 2803"/>
              <a:gd name="T79" fmla="*/ 1919 h 2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3" h="2882">
                <a:moveTo>
                  <a:pt x="2735" y="2746"/>
                </a:moveTo>
                <a:cubicBezTo>
                  <a:pt x="2660" y="2746"/>
                  <a:pt x="2660" y="2746"/>
                  <a:pt x="2660" y="2746"/>
                </a:cubicBezTo>
                <a:cubicBezTo>
                  <a:pt x="2660" y="749"/>
                  <a:pt x="2660" y="749"/>
                  <a:pt x="2660" y="749"/>
                </a:cubicBezTo>
                <a:cubicBezTo>
                  <a:pt x="2660" y="712"/>
                  <a:pt x="2630" y="681"/>
                  <a:pt x="2592" y="681"/>
                </a:cubicBezTo>
                <a:cubicBezTo>
                  <a:pt x="2073" y="681"/>
                  <a:pt x="2073" y="681"/>
                  <a:pt x="2073" y="681"/>
                </a:cubicBezTo>
                <a:cubicBezTo>
                  <a:pt x="2036" y="681"/>
                  <a:pt x="2005" y="712"/>
                  <a:pt x="2005" y="749"/>
                </a:cubicBezTo>
                <a:cubicBezTo>
                  <a:pt x="2005" y="2746"/>
                  <a:pt x="2005" y="2746"/>
                  <a:pt x="2005" y="2746"/>
                </a:cubicBezTo>
                <a:cubicBezTo>
                  <a:pt x="1749" y="2746"/>
                  <a:pt x="1749" y="2746"/>
                  <a:pt x="1749" y="2746"/>
                </a:cubicBezTo>
                <a:cubicBezTo>
                  <a:pt x="1749" y="68"/>
                  <a:pt x="1749" y="68"/>
                  <a:pt x="1749" y="68"/>
                </a:cubicBezTo>
                <a:cubicBezTo>
                  <a:pt x="1749" y="31"/>
                  <a:pt x="1718" y="0"/>
                  <a:pt x="1681" y="0"/>
                </a:cubicBezTo>
                <a:cubicBezTo>
                  <a:pt x="1162" y="0"/>
                  <a:pt x="1162" y="0"/>
                  <a:pt x="1162" y="0"/>
                </a:cubicBezTo>
                <a:cubicBezTo>
                  <a:pt x="1125" y="0"/>
                  <a:pt x="1094" y="31"/>
                  <a:pt x="1094" y="68"/>
                </a:cubicBezTo>
                <a:cubicBezTo>
                  <a:pt x="1094" y="2746"/>
                  <a:pt x="1094" y="2746"/>
                  <a:pt x="1094" y="2746"/>
                </a:cubicBezTo>
                <a:cubicBezTo>
                  <a:pt x="838" y="2746"/>
                  <a:pt x="838" y="2746"/>
                  <a:pt x="838" y="2746"/>
                </a:cubicBezTo>
                <a:cubicBezTo>
                  <a:pt x="838" y="1851"/>
                  <a:pt x="838" y="1851"/>
                  <a:pt x="838" y="1851"/>
                </a:cubicBezTo>
                <a:cubicBezTo>
                  <a:pt x="838" y="1814"/>
                  <a:pt x="807" y="1783"/>
                  <a:pt x="770" y="1783"/>
                </a:cubicBezTo>
                <a:cubicBezTo>
                  <a:pt x="251" y="1783"/>
                  <a:pt x="251" y="1783"/>
                  <a:pt x="251" y="1783"/>
                </a:cubicBezTo>
                <a:cubicBezTo>
                  <a:pt x="213" y="1783"/>
                  <a:pt x="183" y="1814"/>
                  <a:pt x="183" y="1851"/>
                </a:cubicBezTo>
                <a:cubicBezTo>
                  <a:pt x="183" y="2746"/>
                  <a:pt x="183" y="2746"/>
                  <a:pt x="183" y="2746"/>
                </a:cubicBezTo>
                <a:cubicBezTo>
                  <a:pt x="68" y="2746"/>
                  <a:pt x="68" y="2746"/>
                  <a:pt x="68" y="2746"/>
                </a:cubicBezTo>
                <a:cubicBezTo>
                  <a:pt x="31" y="2746"/>
                  <a:pt x="0" y="2776"/>
                  <a:pt x="0" y="2814"/>
                </a:cubicBezTo>
                <a:cubicBezTo>
                  <a:pt x="0" y="2851"/>
                  <a:pt x="31" y="2882"/>
                  <a:pt x="68" y="2882"/>
                </a:cubicBezTo>
                <a:cubicBezTo>
                  <a:pt x="2735" y="2882"/>
                  <a:pt x="2735" y="2882"/>
                  <a:pt x="2735" y="2882"/>
                </a:cubicBezTo>
                <a:cubicBezTo>
                  <a:pt x="2773" y="2882"/>
                  <a:pt x="2803" y="2851"/>
                  <a:pt x="2803" y="2814"/>
                </a:cubicBezTo>
                <a:cubicBezTo>
                  <a:pt x="2803" y="2776"/>
                  <a:pt x="2773" y="2746"/>
                  <a:pt x="2735" y="2746"/>
                </a:cubicBezTo>
                <a:close/>
                <a:moveTo>
                  <a:pt x="2141" y="817"/>
                </a:moveTo>
                <a:cubicBezTo>
                  <a:pt x="2524" y="817"/>
                  <a:pt x="2524" y="817"/>
                  <a:pt x="2524" y="817"/>
                </a:cubicBezTo>
                <a:cubicBezTo>
                  <a:pt x="2524" y="2746"/>
                  <a:pt x="2524" y="2746"/>
                  <a:pt x="2524" y="2746"/>
                </a:cubicBezTo>
                <a:cubicBezTo>
                  <a:pt x="2141" y="2746"/>
                  <a:pt x="2141" y="2746"/>
                  <a:pt x="2141" y="2746"/>
                </a:cubicBezTo>
                <a:lnTo>
                  <a:pt x="2141" y="817"/>
                </a:lnTo>
                <a:close/>
                <a:moveTo>
                  <a:pt x="1586" y="2746"/>
                </a:moveTo>
                <a:cubicBezTo>
                  <a:pt x="1230" y="2390"/>
                  <a:pt x="1230" y="2390"/>
                  <a:pt x="1230" y="2390"/>
                </a:cubicBezTo>
                <a:cubicBezTo>
                  <a:pt x="1230" y="2188"/>
                  <a:pt x="1230" y="2188"/>
                  <a:pt x="1230" y="2188"/>
                </a:cubicBezTo>
                <a:cubicBezTo>
                  <a:pt x="1613" y="2571"/>
                  <a:pt x="1613" y="2571"/>
                  <a:pt x="1613" y="2571"/>
                </a:cubicBezTo>
                <a:cubicBezTo>
                  <a:pt x="1613" y="2746"/>
                  <a:pt x="1613" y="2746"/>
                  <a:pt x="1613" y="2746"/>
                </a:cubicBezTo>
                <a:lnTo>
                  <a:pt x="1586" y="2746"/>
                </a:lnTo>
                <a:close/>
                <a:moveTo>
                  <a:pt x="1613" y="1397"/>
                </a:moveTo>
                <a:cubicBezTo>
                  <a:pt x="1230" y="1014"/>
                  <a:pt x="1230" y="1014"/>
                  <a:pt x="1230" y="1014"/>
                </a:cubicBezTo>
                <a:cubicBezTo>
                  <a:pt x="1230" y="813"/>
                  <a:pt x="1230" y="813"/>
                  <a:pt x="1230" y="813"/>
                </a:cubicBezTo>
                <a:cubicBezTo>
                  <a:pt x="1613" y="1195"/>
                  <a:pt x="1613" y="1195"/>
                  <a:pt x="1613" y="1195"/>
                </a:cubicBezTo>
                <a:lnTo>
                  <a:pt x="1613" y="1397"/>
                </a:lnTo>
                <a:close/>
                <a:moveTo>
                  <a:pt x="1613" y="1538"/>
                </a:moveTo>
                <a:cubicBezTo>
                  <a:pt x="1613" y="1742"/>
                  <a:pt x="1613" y="1742"/>
                  <a:pt x="1613" y="1742"/>
                </a:cubicBezTo>
                <a:cubicBezTo>
                  <a:pt x="1230" y="1359"/>
                  <a:pt x="1230" y="1359"/>
                  <a:pt x="1230" y="1359"/>
                </a:cubicBezTo>
                <a:cubicBezTo>
                  <a:pt x="1230" y="1156"/>
                  <a:pt x="1230" y="1156"/>
                  <a:pt x="1230" y="1156"/>
                </a:cubicBezTo>
                <a:lnTo>
                  <a:pt x="1613" y="1538"/>
                </a:lnTo>
                <a:close/>
                <a:moveTo>
                  <a:pt x="1613" y="1883"/>
                </a:moveTo>
                <a:cubicBezTo>
                  <a:pt x="1613" y="2085"/>
                  <a:pt x="1613" y="2085"/>
                  <a:pt x="1613" y="2085"/>
                </a:cubicBezTo>
                <a:cubicBezTo>
                  <a:pt x="1230" y="1702"/>
                  <a:pt x="1230" y="1702"/>
                  <a:pt x="1230" y="1702"/>
                </a:cubicBezTo>
                <a:cubicBezTo>
                  <a:pt x="1230" y="1500"/>
                  <a:pt x="1230" y="1500"/>
                  <a:pt x="1230" y="1500"/>
                </a:cubicBezTo>
                <a:lnTo>
                  <a:pt x="1613" y="1883"/>
                </a:lnTo>
                <a:close/>
                <a:moveTo>
                  <a:pt x="1230" y="1843"/>
                </a:moveTo>
                <a:cubicBezTo>
                  <a:pt x="1613" y="2226"/>
                  <a:pt x="1613" y="2226"/>
                  <a:pt x="1613" y="2226"/>
                </a:cubicBezTo>
                <a:cubicBezTo>
                  <a:pt x="1613" y="2429"/>
                  <a:pt x="1613" y="2429"/>
                  <a:pt x="1613" y="2429"/>
                </a:cubicBezTo>
                <a:cubicBezTo>
                  <a:pt x="1230" y="2047"/>
                  <a:pt x="1230" y="2047"/>
                  <a:pt x="1230" y="2047"/>
                </a:cubicBezTo>
                <a:lnTo>
                  <a:pt x="1230" y="1843"/>
                </a:lnTo>
                <a:close/>
                <a:moveTo>
                  <a:pt x="1613" y="709"/>
                </a:moveTo>
                <a:cubicBezTo>
                  <a:pt x="1230" y="327"/>
                  <a:pt x="1230" y="327"/>
                  <a:pt x="1230" y="327"/>
                </a:cubicBezTo>
                <a:cubicBezTo>
                  <a:pt x="1230" y="136"/>
                  <a:pt x="1230" y="136"/>
                  <a:pt x="1230" y="136"/>
                </a:cubicBezTo>
                <a:cubicBezTo>
                  <a:pt x="1241" y="136"/>
                  <a:pt x="1241" y="136"/>
                  <a:pt x="1241" y="136"/>
                </a:cubicBezTo>
                <a:cubicBezTo>
                  <a:pt x="1613" y="508"/>
                  <a:pt x="1613" y="508"/>
                  <a:pt x="1613" y="508"/>
                </a:cubicBezTo>
                <a:lnTo>
                  <a:pt x="1613" y="709"/>
                </a:lnTo>
                <a:close/>
                <a:moveTo>
                  <a:pt x="1613" y="851"/>
                </a:moveTo>
                <a:cubicBezTo>
                  <a:pt x="1613" y="1054"/>
                  <a:pt x="1613" y="1054"/>
                  <a:pt x="1613" y="1054"/>
                </a:cubicBezTo>
                <a:cubicBezTo>
                  <a:pt x="1230" y="671"/>
                  <a:pt x="1230" y="671"/>
                  <a:pt x="1230" y="671"/>
                </a:cubicBezTo>
                <a:cubicBezTo>
                  <a:pt x="1230" y="468"/>
                  <a:pt x="1230" y="468"/>
                  <a:pt x="1230" y="468"/>
                </a:cubicBezTo>
                <a:lnTo>
                  <a:pt x="1613" y="851"/>
                </a:lnTo>
                <a:close/>
                <a:moveTo>
                  <a:pt x="1613" y="366"/>
                </a:moveTo>
                <a:cubicBezTo>
                  <a:pt x="1383" y="136"/>
                  <a:pt x="1383" y="136"/>
                  <a:pt x="1383" y="136"/>
                </a:cubicBezTo>
                <a:cubicBezTo>
                  <a:pt x="1613" y="136"/>
                  <a:pt x="1613" y="136"/>
                  <a:pt x="1613" y="136"/>
                </a:cubicBezTo>
                <a:lnTo>
                  <a:pt x="1613" y="366"/>
                </a:lnTo>
                <a:close/>
                <a:moveTo>
                  <a:pt x="1230" y="2531"/>
                </a:moveTo>
                <a:cubicBezTo>
                  <a:pt x="1445" y="2746"/>
                  <a:pt x="1445" y="2746"/>
                  <a:pt x="1445" y="2746"/>
                </a:cubicBezTo>
                <a:cubicBezTo>
                  <a:pt x="1230" y="2746"/>
                  <a:pt x="1230" y="2746"/>
                  <a:pt x="1230" y="2746"/>
                </a:cubicBezTo>
                <a:lnTo>
                  <a:pt x="1230" y="2531"/>
                </a:lnTo>
                <a:close/>
                <a:moveTo>
                  <a:pt x="319" y="1919"/>
                </a:moveTo>
                <a:cubicBezTo>
                  <a:pt x="702" y="1919"/>
                  <a:pt x="702" y="1919"/>
                  <a:pt x="702" y="1919"/>
                </a:cubicBezTo>
                <a:cubicBezTo>
                  <a:pt x="702" y="2746"/>
                  <a:pt x="702" y="2746"/>
                  <a:pt x="702" y="2746"/>
                </a:cubicBezTo>
                <a:cubicBezTo>
                  <a:pt x="319" y="2746"/>
                  <a:pt x="319" y="2746"/>
                  <a:pt x="319" y="2746"/>
                </a:cubicBezTo>
                <a:lnTo>
                  <a:pt x="319" y="1919"/>
                </a:lnTo>
                <a:close/>
              </a:path>
            </a:pathLst>
          </a:custGeom>
          <a:solidFill>
            <a:srgbClr val="248ECC"/>
          </a:solidFill>
          <a:ln>
            <a:noFill/>
          </a:ln>
          <a:extLst/>
        </p:spPr>
        <p:txBody>
          <a:bodyPr vert="horz" wrap="square" lIns="91440" tIns="45720" rIns="91440" bIns="45720" numCol="1" anchor="t" anchorCtr="0" compatLnSpc="1">
            <a:prstTxWarp prst="textNoShape">
              <a:avLst/>
            </a:prstTxWarp>
          </a:bodyPr>
          <a:lstStyle/>
          <a:p>
            <a:endParaRPr lang="en-NZ"/>
          </a:p>
        </p:txBody>
      </p:sp>
      <p:grpSp>
        <p:nvGrpSpPr>
          <p:cNvPr id="47" name="Group 4"/>
          <p:cNvGrpSpPr>
            <a:grpSpLocks noChangeAspect="1"/>
          </p:cNvGrpSpPr>
          <p:nvPr/>
        </p:nvGrpSpPr>
        <p:grpSpPr bwMode="auto">
          <a:xfrm>
            <a:off x="5001154" y="3609641"/>
            <a:ext cx="533820" cy="553818"/>
            <a:chOff x="1751" y="0"/>
            <a:chExt cx="4164" cy="4320"/>
          </a:xfrm>
          <a:solidFill>
            <a:srgbClr val="248ECC"/>
          </a:solidFill>
        </p:grpSpPr>
        <p:sp>
          <p:nvSpPr>
            <p:cNvPr id="49" name="Freeform 5"/>
            <p:cNvSpPr>
              <a:spLocks noEditPoints="1"/>
            </p:cNvSpPr>
            <p:nvPr/>
          </p:nvSpPr>
          <p:spPr bwMode="auto">
            <a:xfrm>
              <a:off x="4766" y="0"/>
              <a:ext cx="618" cy="619"/>
            </a:xfrm>
            <a:custGeom>
              <a:avLst/>
              <a:gdLst>
                <a:gd name="T0" fmla="*/ 206 w 411"/>
                <a:gd name="T1" fmla="*/ 411 h 411"/>
                <a:gd name="T2" fmla="*/ 411 w 411"/>
                <a:gd name="T3" fmla="*/ 206 h 411"/>
                <a:gd name="T4" fmla="*/ 206 w 411"/>
                <a:gd name="T5" fmla="*/ 0 h 411"/>
                <a:gd name="T6" fmla="*/ 0 w 411"/>
                <a:gd name="T7" fmla="*/ 206 h 411"/>
                <a:gd name="T8" fmla="*/ 206 w 411"/>
                <a:gd name="T9" fmla="*/ 411 h 411"/>
                <a:gd name="T10" fmla="*/ 206 w 411"/>
                <a:gd name="T11" fmla="*/ 120 h 411"/>
                <a:gd name="T12" fmla="*/ 291 w 411"/>
                <a:gd name="T13" fmla="*/ 206 h 411"/>
                <a:gd name="T14" fmla="*/ 206 w 411"/>
                <a:gd name="T15" fmla="*/ 291 h 411"/>
                <a:gd name="T16" fmla="*/ 120 w 411"/>
                <a:gd name="T17" fmla="*/ 206 h 411"/>
                <a:gd name="T18" fmla="*/ 206 w 411"/>
                <a:gd name="T19" fmla="*/ 12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411">
                  <a:moveTo>
                    <a:pt x="206" y="411"/>
                  </a:moveTo>
                  <a:cubicBezTo>
                    <a:pt x="319" y="411"/>
                    <a:pt x="411" y="319"/>
                    <a:pt x="411" y="206"/>
                  </a:cubicBezTo>
                  <a:cubicBezTo>
                    <a:pt x="411" y="92"/>
                    <a:pt x="319" y="0"/>
                    <a:pt x="206" y="0"/>
                  </a:cubicBezTo>
                  <a:cubicBezTo>
                    <a:pt x="92" y="0"/>
                    <a:pt x="0" y="92"/>
                    <a:pt x="0" y="206"/>
                  </a:cubicBezTo>
                  <a:cubicBezTo>
                    <a:pt x="0" y="319"/>
                    <a:pt x="92" y="411"/>
                    <a:pt x="206" y="411"/>
                  </a:cubicBezTo>
                  <a:close/>
                  <a:moveTo>
                    <a:pt x="206" y="120"/>
                  </a:moveTo>
                  <a:cubicBezTo>
                    <a:pt x="253" y="120"/>
                    <a:pt x="291" y="159"/>
                    <a:pt x="291" y="206"/>
                  </a:cubicBezTo>
                  <a:cubicBezTo>
                    <a:pt x="291" y="253"/>
                    <a:pt x="253" y="291"/>
                    <a:pt x="206" y="291"/>
                  </a:cubicBezTo>
                  <a:cubicBezTo>
                    <a:pt x="159" y="291"/>
                    <a:pt x="120" y="253"/>
                    <a:pt x="120" y="206"/>
                  </a:cubicBezTo>
                  <a:cubicBezTo>
                    <a:pt x="120" y="159"/>
                    <a:pt x="159" y="120"/>
                    <a:pt x="20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6"/>
            <p:cNvSpPr>
              <a:spLocks noEditPoints="1"/>
            </p:cNvSpPr>
            <p:nvPr/>
          </p:nvSpPr>
          <p:spPr bwMode="auto">
            <a:xfrm>
              <a:off x="4448" y="703"/>
              <a:ext cx="1249" cy="2350"/>
            </a:xfrm>
            <a:custGeom>
              <a:avLst/>
              <a:gdLst>
                <a:gd name="T0" fmla="*/ 142 w 830"/>
                <a:gd name="T1" fmla="*/ 750 h 1562"/>
                <a:gd name="T2" fmla="*/ 163 w 830"/>
                <a:gd name="T3" fmla="*/ 1408 h 1562"/>
                <a:gd name="T4" fmla="*/ 242 w 830"/>
                <a:gd name="T5" fmla="*/ 1541 h 1562"/>
                <a:gd name="T6" fmla="*/ 398 w 830"/>
                <a:gd name="T7" fmla="*/ 1541 h 1562"/>
                <a:gd name="T8" fmla="*/ 433 w 830"/>
                <a:gd name="T9" fmla="*/ 1541 h 1562"/>
                <a:gd name="T10" fmla="*/ 589 w 830"/>
                <a:gd name="T11" fmla="*/ 1541 h 1562"/>
                <a:gd name="T12" fmla="*/ 667 w 830"/>
                <a:gd name="T13" fmla="*/ 1408 h 1562"/>
                <a:gd name="T14" fmla="*/ 689 w 830"/>
                <a:gd name="T15" fmla="*/ 750 h 1562"/>
                <a:gd name="T16" fmla="*/ 830 w 830"/>
                <a:gd name="T17" fmla="*/ 614 h 1562"/>
                <a:gd name="T18" fmla="*/ 830 w 830"/>
                <a:gd name="T19" fmla="*/ 264 h 1562"/>
                <a:gd name="T20" fmla="*/ 570 w 830"/>
                <a:gd name="T21" fmla="*/ 0 h 1562"/>
                <a:gd name="T22" fmla="*/ 264 w 830"/>
                <a:gd name="T23" fmla="*/ 0 h 1562"/>
                <a:gd name="T24" fmla="*/ 0 w 830"/>
                <a:gd name="T25" fmla="*/ 614 h 1562"/>
                <a:gd name="T26" fmla="*/ 264 w 830"/>
                <a:gd name="T27" fmla="*/ 120 h 1562"/>
                <a:gd name="T28" fmla="*/ 570 w 830"/>
                <a:gd name="T29" fmla="*/ 120 h 1562"/>
                <a:gd name="T30" fmla="*/ 710 w 830"/>
                <a:gd name="T31" fmla="*/ 264 h 1562"/>
                <a:gd name="T32" fmla="*/ 689 w 830"/>
                <a:gd name="T33" fmla="*/ 630 h 1562"/>
                <a:gd name="T34" fmla="*/ 667 w 830"/>
                <a:gd name="T35" fmla="*/ 613 h 1562"/>
                <a:gd name="T36" fmla="*/ 667 w 830"/>
                <a:gd name="T37" fmla="*/ 311 h 1562"/>
                <a:gd name="T38" fmla="*/ 547 w 830"/>
                <a:gd name="T39" fmla="*/ 311 h 1562"/>
                <a:gd name="T40" fmla="*/ 547 w 830"/>
                <a:gd name="T41" fmla="*/ 1408 h 1562"/>
                <a:gd name="T42" fmla="*/ 529 w 830"/>
                <a:gd name="T43" fmla="*/ 1437 h 1562"/>
                <a:gd name="T44" fmla="*/ 476 w 830"/>
                <a:gd name="T45" fmla="*/ 1408 h 1562"/>
                <a:gd name="T46" fmla="*/ 476 w 830"/>
                <a:gd name="T47" fmla="*/ 1408 h 1562"/>
                <a:gd name="T48" fmla="*/ 416 w 830"/>
                <a:gd name="T49" fmla="*/ 743 h 1562"/>
                <a:gd name="T50" fmla="*/ 356 w 830"/>
                <a:gd name="T51" fmla="*/ 1408 h 1562"/>
                <a:gd name="T52" fmla="*/ 356 w 830"/>
                <a:gd name="T53" fmla="*/ 1408 h 1562"/>
                <a:gd name="T54" fmla="*/ 303 w 830"/>
                <a:gd name="T55" fmla="*/ 1437 h 1562"/>
                <a:gd name="T56" fmla="*/ 283 w 830"/>
                <a:gd name="T57" fmla="*/ 1408 h 1562"/>
                <a:gd name="T58" fmla="*/ 283 w 830"/>
                <a:gd name="T59" fmla="*/ 311 h 1562"/>
                <a:gd name="T60" fmla="*/ 163 w 830"/>
                <a:gd name="T61" fmla="*/ 311 h 1562"/>
                <a:gd name="T62" fmla="*/ 158 w 830"/>
                <a:gd name="T63" fmla="*/ 624 h 1562"/>
                <a:gd name="T64" fmla="*/ 120 w 830"/>
                <a:gd name="T65" fmla="*/ 614 h 1562"/>
                <a:gd name="T66" fmla="*/ 264 w 830"/>
                <a:gd name="T67" fmla="*/ 120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1562">
                  <a:moveTo>
                    <a:pt x="141" y="750"/>
                  </a:moveTo>
                  <a:cubicBezTo>
                    <a:pt x="142" y="750"/>
                    <a:pt x="142" y="750"/>
                    <a:pt x="142" y="750"/>
                  </a:cubicBezTo>
                  <a:cubicBezTo>
                    <a:pt x="149" y="750"/>
                    <a:pt x="156" y="750"/>
                    <a:pt x="163" y="749"/>
                  </a:cubicBezTo>
                  <a:cubicBezTo>
                    <a:pt x="163" y="1408"/>
                    <a:pt x="163" y="1408"/>
                    <a:pt x="163" y="1408"/>
                  </a:cubicBezTo>
                  <a:cubicBezTo>
                    <a:pt x="163" y="1408"/>
                    <a:pt x="163" y="1408"/>
                    <a:pt x="163" y="1408"/>
                  </a:cubicBezTo>
                  <a:cubicBezTo>
                    <a:pt x="163" y="1462"/>
                    <a:pt x="193" y="1513"/>
                    <a:pt x="242" y="1541"/>
                  </a:cubicBezTo>
                  <a:cubicBezTo>
                    <a:pt x="266" y="1555"/>
                    <a:pt x="293" y="1562"/>
                    <a:pt x="320" y="1562"/>
                  </a:cubicBezTo>
                  <a:cubicBezTo>
                    <a:pt x="347" y="1562"/>
                    <a:pt x="374" y="1555"/>
                    <a:pt x="398" y="1541"/>
                  </a:cubicBezTo>
                  <a:cubicBezTo>
                    <a:pt x="404" y="1537"/>
                    <a:pt x="410" y="1534"/>
                    <a:pt x="416" y="1529"/>
                  </a:cubicBezTo>
                  <a:cubicBezTo>
                    <a:pt x="421" y="1534"/>
                    <a:pt x="427" y="1537"/>
                    <a:pt x="433" y="1541"/>
                  </a:cubicBezTo>
                  <a:cubicBezTo>
                    <a:pt x="457" y="1555"/>
                    <a:pt x="484" y="1562"/>
                    <a:pt x="511" y="1562"/>
                  </a:cubicBezTo>
                  <a:cubicBezTo>
                    <a:pt x="538" y="1562"/>
                    <a:pt x="565" y="1555"/>
                    <a:pt x="589" y="1541"/>
                  </a:cubicBezTo>
                  <a:cubicBezTo>
                    <a:pt x="638" y="1513"/>
                    <a:pt x="667" y="1463"/>
                    <a:pt x="667" y="1408"/>
                  </a:cubicBezTo>
                  <a:cubicBezTo>
                    <a:pt x="667" y="1408"/>
                    <a:pt x="667" y="1408"/>
                    <a:pt x="667" y="1408"/>
                  </a:cubicBezTo>
                  <a:cubicBezTo>
                    <a:pt x="667" y="749"/>
                    <a:pt x="667" y="749"/>
                    <a:pt x="667" y="749"/>
                  </a:cubicBezTo>
                  <a:cubicBezTo>
                    <a:pt x="674" y="750"/>
                    <a:pt x="682" y="750"/>
                    <a:pt x="689" y="750"/>
                  </a:cubicBezTo>
                  <a:cubicBezTo>
                    <a:pt x="690" y="750"/>
                    <a:pt x="690" y="750"/>
                    <a:pt x="690" y="750"/>
                  </a:cubicBezTo>
                  <a:cubicBezTo>
                    <a:pt x="769" y="750"/>
                    <a:pt x="830" y="690"/>
                    <a:pt x="830" y="614"/>
                  </a:cubicBezTo>
                  <a:cubicBezTo>
                    <a:pt x="830" y="264"/>
                    <a:pt x="830" y="264"/>
                    <a:pt x="830" y="264"/>
                  </a:cubicBezTo>
                  <a:cubicBezTo>
                    <a:pt x="830" y="264"/>
                    <a:pt x="830" y="264"/>
                    <a:pt x="830" y="264"/>
                  </a:cubicBezTo>
                  <a:cubicBezTo>
                    <a:pt x="830" y="264"/>
                    <a:pt x="830" y="264"/>
                    <a:pt x="830" y="264"/>
                  </a:cubicBezTo>
                  <a:cubicBezTo>
                    <a:pt x="830" y="116"/>
                    <a:pt x="715" y="0"/>
                    <a:pt x="570" y="0"/>
                  </a:cubicBezTo>
                  <a:cubicBezTo>
                    <a:pt x="570" y="0"/>
                    <a:pt x="570" y="0"/>
                    <a:pt x="570" y="0"/>
                  </a:cubicBezTo>
                  <a:cubicBezTo>
                    <a:pt x="264" y="0"/>
                    <a:pt x="264" y="0"/>
                    <a:pt x="264" y="0"/>
                  </a:cubicBezTo>
                  <a:cubicBezTo>
                    <a:pt x="118" y="0"/>
                    <a:pt x="0" y="119"/>
                    <a:pt x="0" y="264"/>
                  </a:cubicBezTo>
                  <a:cubicBezTo>
                    <a:pt x="0" y="614"/>
                    <a:pt x="0" y="614"/>
                    <a:pt x="0" y="614"/>
                  </a:cubicBezTo>
                  <a:cubicBezTo>
                    <a:pt x="0" y="690"/>
                    <a:pt x="62" y="750"/>
                    <a:pt x="141" y="750"/>
                  </a:cubicBezTo>
                  <a:close/>
                  <a:moveTo>
                    <a:pt x="264" y="120"/>
                  </a:moveTo>
                  <a:cubicBezTo>
                    <a:pt x="570" y="120"/>
                    <a:pt x="570" y="120"/>
                    <a:pt x="570" y="120"/>
                  </a:cubicBezTo>
                  <a:cubicBezTo>
                    <a:pt x="570" y="120"/>
                    <a:pt x="570" y="120"/>
                    <a:pt x="570" y="120"/>
                  </a:cubicBezTo>
                  <a:cubicBezTo>
                    <a:pt x="570" y="120"/>
                    <a:pt x="570" y="120"/>
                    <a:pt x="570" y="120"/>
                  </a:cubicBezTo>
                  <a:cubicBezTo>
                    <a:pt x="648" y="120"/>
                    <a:pt x="710" y="183"/>
                    <a:pt x="710" y="264"/>
                  </a:cubicBezTo>
                  <a:cubicBezTo>
                    <a:pt x="710" y="614"/>
                    <a:pt x="710" y="614"/>
                    <a:pt x="710" y="614"/>
                  </a:cubicBezTo>
                  <a:cubicBezTo>
                    <a:pt x="710" y="627"/>
                    <a:pt x="697" y="630"/>
                    <a:pt x="689" y="630"/>
                  </a:cubicBezTo>
                  <a:cubicBezTo>
                    <a:pt x="683" y="630"/>
                    <a:pt x="676" y="628"/>
                    <a:pt x="671" y="623"/>
                  </a:cubicBezTo>
                  <a:cubicBezTo>
                    <a:pt x="667" y="619"/>
                    <a:pt x="667" y="615"/>
                    <a:pt x="667" y="613"/>
                  </a:cubicBezTo>
                  <a:cubicBezTo>
                    <a:pt x="667" y="612"/>
                    <a:pt x="667" y="611"/>
                    <a:pt x="667" y="610"/>
                  </a:cubicBezTo>
                  <a:cubicBezTo>
                    <a:pt x="667" y="311"/>
                    <a:pt x="667" y="311"/>
                    <a:pt x="667" y="311"/>
                  </a:cubicBezTo>
                  <a:cubicBezTo>
                    <a:pt x="667" y="277"/>
                    <a:pt x="640" y="251"/>
                    <a:pt x="607" y="251"/>
                  </a:cubicBezTo>
                  <a:cubicBezTo>
                    <a:pt x="574" y="251"/>
                    <a:pt x="547" y="277"/>
                    <a:pt x="547" y="311"/>
                  </a:cubicBezTo>
                  <a:cubicBezTo>
                    <a:pt x="547" y="1408"/>
                    <a:pt x="547" y="1408"/>
                    <a:pt x="547" y="1408"/>
                  </a:cubicBezTo>
                  <a:cubicBezTo>
                    <a:pt x="547" y="1408"/>
                    <a:pt x="547" y="1408"/>
                    <a:pt x="547" y="1408"/>
                  </a:cubicBezTo>
                  <a:cubicBezTo>
                    <a:pt x="547" y="1408"/>
                    <a:pt x="547" y="1408"/>
                    <a:pt x="547" y="1408"/>
                  </a:cubicBezTo>
                  <a:cubicBezTo>
                    <a:pt x="547" y="1424"/>
                    <a:pt x="536" y="1433"/>
                    <a:pt x="529" y="1437"/>
                  </a:cubicBezTo>
                  <a:cubicBezTo>
                    <a:pt x="518" y="1444"/>
                    <a:pt x="504" y="1444"/>
                    <a:pt x="493" y="1437"/>
                  </a:cubicBezTo>
                  <a:cubicBezTo>
                    <a:pt x="487" y="1433"/>
                    <a:pt x="476" y="1424"/>
                    <a:pt x="476" y="1408"/>
                  </a:cubicBezTo>
                  <a:cubicBezTo>
                    <a:pt x="476" y="1408"/>
                    <a:pt x="476" y="1408"/>
                    <a:pt x="476" y="1408"/>
                  </a:cubicBezTo>
                  <a:cubicBezTo>
                    <a:pt x="476" y="1408"/>
                    <a:pt x="476" y="1408"/>
                    <a:pt x="476" y="1408"/>
                  </a:cubicBezTo>
                  <a:cubicBezTo>
                    <a:pt x="476" y="803"/>
                    <a:pt x="476" y="803"/>
                    <a:pt x="476" y="803"/>
                  </a:cubicBezTo>
                  <a:cubicBezTo>
                    <a:pt x="476" y="770"/>
                    <a:pt x="449" y="743"/>
                    <a:pt x="416" y="743"/>
                  </a:cubicBezTo>
                  <a:cubicBezTo>
                    <a:pt x="383" y="743"/>
                    <a:pt x="356" y="770"/>
                    <a:pt x="356" y="803"/>
                  </a:cubicBezTo>
                  <a:cubicBezTo>
                    <a:pt x="356" y="1408"/>
                    <a:pt x="356" y="1408"/>
                    <a:pt x="356" y="1408"/>
                  </a:cubicBezTo>
                  <a:cubicBezTo>
                    <a:pt x="356" y="1408"/>
                    <a:pt x="356" y="1408"/>
                    <a:pt x="356" y="1408"/>
                  </a:cubicBezTo>
                  <a:cubicBezTo>
                    <a:pt x="356" y="1408"/>
                    <a:pt x="356" y="1408"/>
                    <a:pt x="356" y="1408"/>
                  </a:cubicBezTo>
                  <a:cubicBezTo>
                    <a:pt x="356" y="1424"/>
                    <a:pt x="345" y="1433"/>
                    <a:pt x="338" y="1437"/>
                  </a:cubicBezTo>
                  <a:cubicBezTo>
                    <a:pt x="327" y="1444"/>
                    <a:pt x="314" y="1444"/>
                    <a:pt x="303" y="1437"/>
                  </a:cubicBezTo>
                  <a:cubicBezTo>
                    <a:pt x="290" y="1430"/>
                    <a:pt x="283" y="1419"/>
                    <a:pt x="283" y="1408"/>
                  </a:cubicBezTo>
                  <a:cubicBezTo>
                    <a:pt x="283" y="1408"/>
                    <a:pt x="283" y="1408"/>
                    <a:pt x="283" y="1408"/>
                  </a:cubicBezTo>
                  <a:cubicBezTo>
                    <a:pt x="283" y="1408"/>
                    <a:pt x="283" y="1408"/>
                    <a:pt x="283" y="1408"/>
                  </a:cubicBezTo>
                  <a:cubicBezTo>
                    <a:pt x="283" y="311"/>
                    <a:pt x="283" y="311"/>
                    <a:pt x="283" y="311"/>
                  </a:cubicBezTo>
                  <a:cubicBezTo>
                    <a:pt x="283" y="277"/>
                    <a:pt x="256" y="251"/>
                    <a:pt x="223" y="251"/>
                  </a:cubicBezTo>
                  <a:cubicBezTo>
                    <a:pt x="190" y="251"/>
                    <a:pt x="163" y="277"/>
                    <a:pt x="163" y="311"/>
                  </a:cubicBezTo>
                  <a:cubicBezTo>
                    <a:pt x="163" y="613"/>
                    <a:pt x="163" y="613"/>
                    <a:pt x="163" y="613"/>
                  </a:cubicBezTo>
                  <a:cubicBezTo>
                    <a:pt x="163" y="617"/>
                    <a:pt x="161" y="621"/>
                    <a:pt x="158" y="624"/>
                  </a:cubicBezTo>
                  <a:cubicBezTo>
                    <a:pt x="154" y="628"/>
                    <a:pt x="148" y="630"/>
                    <a:pt x="142" y="630"/>
                  </a:cubicBezTo>
                  <a:cubicBezTo>
                    <a:pt x="132" y="630"/>
                    <a:pt x="120" y="624"/>
                    <a:pt x="120" y="614"/>
                  </a:cubicBezTo>
                  <a:cubicBezTo>
                    <a:pt x="120" y="264"/>
                    <a:pt x="120" y="264"/>
                    <a:pt x="120" y="264"/>
                  </a:cubicBezTo>
                  <a:cubicBezTo>
                    <a:pt x="120" y="185"/>
                    <a:pt x="184" y="120"/>
                    <a:pt x="26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Freeform 7"/>
            <p:cNvSpPr>
              <a:spLocks/>
            </p:cNvSpPr>
            <p:nvPr/>
          </p:nvSpPr>
          <p:spPr bwMode="auto">
            <a:xfrm>
              <a:off x="1751" y="2450"/>
              <a:ext cx="4164" cy="1870"/>
            </a:xfrm>
            <a:custGeom>
              <a:avLst/>
              <a:gdLst>
                <a:gd name="T0" fmla="*/ 2575 w 2767"/>
                <a:gd name="T1" fmla="*/ 19 h 1243"/>
                <a:gd name="T2" fmla="*/ 2515 w 2767"/>
                <a:gd name="T3" fmla="*/ 122 h 1243"/>
                <a:gd name="T4" fmla="*/ 2636 w 2767"/>
                <a:gd name="T5" fmla="*/ 285 h 1243"/>
                <a:gd name="T6" fmla="*/ 2489 w 2767"/>
                <a:gd name="T7" fmla="*/ 415 h 1243"/>
                <a:gd name="T8" fmla="*/ 2218 w 2767"/>
                <a:gd name="T9" fmla="*/ 464 h 1243"/>
                <a:gd name="T10" fmla="*/ 1714 w 2767"/>
                <a:gd name="T11" fmla="*/ 327 h 1243"/>
                <a:gd name="T12" fmla="*/ 2148 w 2767"/>
                <a:gd name="T13" fmla="*/ 582 h 1243"/>
                <a:gd name="T14" fmla="*/ 2074 w 2767"/>
                <a:gd name="T15" fmla="*/ 859 h 1243"/>
                <a:gd name="T16" fmla="*/ 1876 w 2767"/>
                <a:gd name="T17" fmla="*/ 764 h 1243"/>
                <a:gd name="T18" fmla="*/ 1674 w 2767"/>
                <a:gd name="T19" fmla="*/ 696 h 1243"/>
                <a:gd name="T20" fmla="*/ 1788 w 2767"/>
                <a:gd name="T21" fmla="*/ 845 h 1243"/>
                <a:gd name="T22" fmla="*/ 1672 w 2767"/>
                <a:gd name="T23" fmla="*/ 1070 h 1243"/>
                <a:gd name="T24" fmla="*/ 1071 w 2767"/>
                <a:gd name="T25" fmla="*/ 1055 h 1243"/>
                <a:gd name="T26" fmla="*/ 970 w 2767"/>
                <a:gd name="T27" fmla="*/ 870 h 1243"/>
                <a:gd name="T28" fmla="*/ 1106 w 2767"/>
                <a:gd name="T29" fmla="*/ 701 h 1243"/>
                <a:gd name="T30" fmla="*/ 865 w 2767"/>
                <a:gd name="T31" fmla="*/ 812 h 1243"/>
                <a:gd name="T32" fmla="*/ 703 w 2767"/>
                <a:gd name="T33" fmla="*/ 859 h 1243"/>
                <a:gd name="T34" fmla="*/ 628 w 2767"/>
                <a:gd name="T35" fmla="*/ 585 h 1243"/>
                <a:gd name="T36" fmla="*/ 1067 w 2767"/>
                <a:gd name="T37" fmla="*/ 407 h 1243"/>
                <a:gd name="T38" fmla="*/ 977 w 2767"/>
                <a:gd name="T39" fmla="*/ 327 h 1243"/>
                <a:gd name="T40" fmla="*/ 569 w 2767"/>
                <a:gd name="T41" fmla="*/ 468 h 1243"/>
                <a:gd name="T42" fmla="*/ 566 w 2767"/>
                <a:gd name="T43" fmla="*/ 468 h 1243"/>
                <a:gd name="T44" fmla="*/ 137 w 2767"/>
                <a:gd name="T45" fmla="*/ 243 h 1243"/>
                <a:gd name="T46" fmla="*/ 285 w 2767"/>
                <a:gd name="T47" fmla="*/ 40 h 1243"/>
                <a:gd name="T48" fmla="*/ 19 w 2767"/>
                <a:gd name="T49" fmla="*/ 219 h 1243"/>
                <a:gd name="T50" fmla="*/ 508 w 2767"/>
                <a:gd name="T51" fmla="*/ 587 h 1243"/>
                <a:gd name="T52" fmla="*/ 703 w 2767"/>
                <a:gd name="T53" fmla="*/ 979 h 1243"/>
                <a:gd name="T54" fmla="*/ 865 w 2767"/>
                <a:gd name="T55" fmla="*/ 1030 h 1243"/>
                <a:gd name="T56" fmla="*/ 1378 w 2767"/>
                <a:gd name="T57" fmla="*/ 1243 h 1243"/>
                <a:gd name="T58" fmla="*/ 1720 w 2767"/>
                <a:gd name="T59" fmla="*/ 1180 h 1243"/>
                <a:gd name="T60" fmla="*/ 1931 w 2767"/>
                <a:gd name="T61" fmla="*/ 979 h 1243"/>
                <a:gd name="T62" fmla="*/ 2268 w 2767"/>
                <a:gd name="T63" fmla="*/ 784 h 1243"/>
                <a:gd name="T64" fmla="*/ 2536 w 2767"/>
                <a:gd name="T65" fmla="*/ 525 h 1243"/>
                <a:gd name="T66" fmla="*/ 2750 w 2767"/>
                <a:gd name="T67" fmla="*/ 324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7" h="1243">
                  <a:moveTo>
                    <a:pt x="2739" y="168"/>
                  </a:moveTo>
                  <a:cubicBezTo>
                    <a:pt x="2702" y="92"/>
                    <a:pt x="2626" y="48"/>
                    <a:pt x="2575" y="19"/>
                  </a:cubicBezTo>
                  <a:cubicBezTo>
                    <a:pt x="2547" y="2"/>
                    <a:pt x="2510" y="12"/>
                    <a:pt x="2493" y="40"/>
                  </a:cubicBezTo>
                  <a:cubicBezTo>
                    <a:pt x="2477" y="69"/>
                    <a:pt x="2486" y="106"/>
                    <a:pt x="2515" y="122"/>
                  </a:cubicBezTo>
                  <a:cubicBezTo>
                    <a:pt x="2567" y="153"/>
                    <a:pt x="2612" y="181"/>
                    <a:pt x="2631" y="221"/>
                  </a:cubicBezTo>
                  <a:cubicBezTo>
                    <a:pt x="2642" y="242"/>
                    <a:pt x="2643" y="264"/>
                    <a:pt x="2636" y="285"/>
                  </a:cubicBezTo>
                  <a:cubicBezTo>
                    <a:pt x="2621" y="331"/>
                    <a:pt x="2572" y="377"/>
                    <a:pt x="2501" y="409"/>
                  </a:cubicBezTo>
                  <a:cubicBezTo>
                    <a:pt x="2497" y="411"/>
                    <a:pt x="2493" y="413"/>
                    <a:pt x="2489" y="415"/>
                  </a:cubicBezTo>
                  <a:cubicBezTo>
                    <a:pt x="2413" y="448"/>
                    <a:pt x="2323" y="464"/>
                    <a:pt x="2220" y="464"/>
                  </a:cubicBezTo>
                  <a:cubicBezTo>
                    <a:pt x="2219" y="464"/>
                    <a:pt x="2219" y="464"/>
                    <a:pt x="2218" y="464"/>
                  </a:cubicBezTo>
                  <a:cubicBezTo>
                    <a:pt x="2022" y="464"/>
                    <a:pt x="1885" y="420"/>
                    <a:pt x="1799" y="329"/>
                  </a:cubicBezTo>
                  <a:cubicBezTo>
                    <a:pt x="1776" y="305"/>
                    <a:pt x="1739" y="304"/>
                    <a:pt x="1714" y="327"/>
                  </a:cubicBezTo>
                  <a:cubicBezTo>
                    <a:pt x="1690" y="350"/>
                    <a:pt x="1689" y="388"/>
                    <a:pt x="1712" y="412"/>
                  </a:cubicBezTo>
                  <a:cubicBezTo>
                    <a:pt x="1810" y="515"/>
                    <a:pt x="1953" y="572"/>
                    <a:pt x="2148" y="582"/>
                  </a:cubicBezTo>
                  <a:cubicBezTo>
                    <a:pt x="2148" y="784"/>
                    <a:pt x="2148" y="784"/>
                    <a:pt x="2148" y="784"/>
                  </a:cubicBezTo>
                  <a:cubicBezTo>
                    <a:pt x="2148" y="825"/>
                    <a:pt x="2115" y="859"/>
                    <a:pt x="2074" y="859"/>
                  </a:cubicBezTo>
                  <a:cubicBezTo>
                    <a:pt x="1930" y="859"/>
                    <a:pt x="1930" y="859"/>
                    <a:pt x="1930" y="859"/>
                  </a:cubicBezTo>
                  <a:cubicBezTo>
                    <a:pt x="1921" y="825"/>
                    <a:pt x="1903" y="793"/>
                    <a:pt x="1876" y="764"/>
                  </a:cubicBezTo>
                  <a:cubicBezTo>
                    <a:pt x="1841" y="726"/>
                    <a:pt x="1799" y="700"/>
                    <a:pt x="1756" y="675"/>
                  </a:cubicBezTo>
                  <a:cubicBezTo>
                    <a:pt x="1728" y="658"/>
                    <a:pt x="1691" y="668"/>
                    <a:pt x="1674" y="696"/>
                  </a:cubicBezTo>
                  <a:cubicBezTo>
                    <a:pt x="1657" y="725"/>
                    <a:pt x="1667" y="762"/>
                    <a:pt x="1696" y="778"/>
                  </a:cubicBezTo>
                  <a:cubicBezTo>
                    <a:pt x="1732" y="800"/>
                    <a:pt x="1764" y="819"/>
                    <a:pt x="1788" y="845"/>
                  </a:cubicBezTo>
                  <a:cubicBezTo>
                    <a:pt x="1824" y="884"/>
                    <a:pt x="1829" y="934"/>
                    <a:pt x="1802" y="975"/>
                  </a:cubicBezTo>
                  <a:cubicBezTo>
                    <a:pt x="1779" y="1011"/>
                    <a:pt x="1734" y="1043"/>
                    <a:pt x="1672" y="1070"/>
                  </a:cubicBezTo>
                  <a:cubicBezTo>
                    <a:pt x="1622" y="1091"/>
                    <a:pt x="1563" y="1106"/>
                    <a:pt x="1491" y="1116"/>
                  </a:cubicBezTo>
                  <a:cubicBezTo>
                    <a:pt x="1338" y="1136"/>
                    <a:pt x="1185" y="1114"/>
                    <a:pt x="1071" y="1055"/>
                  </a:cubicBezTo>
                  <a:cubicBezTo>
                    <a:pt x="1037" y="1038"/>
                    <a:pt x="992" y="1009"/>
                    <a:pt x="967" y="969"/>
                  </a:cubicBezTo>
                  <a:cubicBezTo>
                    <a:pt x="951" y="941"/>
                    <a:pt x="952" y="903"/>
                    <a:pt x="970" y="870"/>
                  </a:cubicBezTo>
                  <a:cubicBezTo>
                    <a:pt x="995" y="826"/>
                    <a:pt x="1042" y="797"/>
                    <a:pt x="1076" y="781"/>
                  </a:cubicBezTo>
                  <a:cubicBezTo>
                    <a:pt x="1107" y="767"/>
                    <a:pt x="1120" y="731"/>
                    <a:pt x="1106" y="701"/>
                  </a:cubicBezTo>
                  <a:cubicBezTo>
                    <a:pt x="1092" y="671"/>
                    <a:pt x="1056" y="658"/>
                    <a:pt x="1026" y="672"/>
                  </a:cubicBezTo>
                  <a:cubicBezTo>
                    <a:pt x="953" y="706"/>
                    <a:pt x="897" y="754"/>
                    <a:pt x="865" y="812"/>
                  </a:cubicBezTo>
                  <a:cubicBezTo>
                    <a:pt x="857" y="827"/>
                    <a:pt x="850" y="843"/>
                    <a:pt x="845" y="859"/>
                  </a:cubicBezTo>
                  <a:cubicBezTo>
                    <a:pt x="703" y="859"/>
                    <a:pt x="703" y="859"/>
                    <a:pt x="703" y="859"/>
                  </a:cubicBezTo>
                  <a:cubicBezTo>
                    <a:pt x="662" y="859"/>
                    <a:pt x="628" y="825"/>
                    <a:pt x="628" y="784"/>
                  </a:cubicBezTo>
                  <a:cubicBezTo>
                    <a:pt x="628" y="585"/>
                    <a:pt x="628" y="585"/>
                    <a:pt x="628" y="585"/>
                  </a:cubicBezTo>
                  <a:cubicBezTo>
                    <a:pt x="658" y="582"/>
                    <a:pt x="688" y="579"/>
                    <a:pt x="715" y="575"/>
                  </a:cubicBezTo>
                  <a:cubicBezTo>
                    <a:pt x="873" y="550"/>
                    <a:pt x="988" y="495"/>
                    <a:pt x="1067" y="407"/>
                  </a:cubicBezTo>
                  <a:cubicBezTo>
                    <a:pt x="1089" y="382"/>
                    <a:pt x="1086" y="344"/>
                    <a:pt x="1062" y="322"/>
                  </a:cubicBezTo>
                  <a:cubicBezTo>
                    <a:pt x="1037" y="300"/>
                    <a:pt x="999" y="302"/>
                    <a:pt x="977" y="327"/>
                  </a:cubicBezTo>
                  <a:cubicBezTo>
                    <a:pt x="918" y="394"/>
                    <a:pt x="826" y="436"/>
                    <a:pt x="696" y="456"/>
                  </a:cubicBezTo>
                  <a:cubicBezTo>
                    <a:pt x="658" y="462"/>
                    <a:pt x="614" y="467"/>
                    <a:pt x="569" y="468"/>
                  </a:cubicBezTo>
                  <a:cubicBezTo>
                    <a:pt x="568" y="468"/>
                    <a:pt x="568" y="468"/>
                    <a:pt x="568" y="468"/>
                  </a:cubicBezTo>
                  <a:cubicBezTo>
                    <a:pt x="567" y="468"/>
                    <a:pt x="566" y="468"/>
                    <a:pt x="566" y="468"/>
                  </a:cubicBezTo>
                  <a:cubicBezTo>
                    <a:pt x="453" y="470"/>
                    <a:pt x="326" y="450"/>
                    <a:pt x="219" y="378"/>
                  </a:cubicBezTo>
                  <a:cubicBezTo>
                    <a:pt x="175" y="348"/>
                    <a:pt x="125" y="301"/>
                    <a:pt x="137" y="243"/>
                  </a:cubicBezTo>
                  <a:cubicBezTo>
                    <a:pt x="148" y="188"/>
                    <a:pt x="213" y="147"/>
                    <a:pt x="261" y="121"/>
                  </a:cubicBezTo>
                  <a:cubicBezTo>
                    <a:pt x="290" y="106"/>
                    <a:pt x="301" y="69"/>
                    <a:pt x="285" y="40"/>
                  </a:cubicBezTo>
                  <a:cubicBezTo>
                    <a:pt x="269" y="11"/>
                    <a:pt x="233" y="0"/>
                    <a:pt x="204" y="16"/>
                  </a:cubicBezTo>
                  <a:cubicBezTo>
                    <a:pt x="135" y="53"/>
                    <a:pt x="40" y="115"/>
                    <a:pt x="19" y="219"/>
                  </a:cubicBezTo>
                  <a:cubicBezTo>
                    <a:pt x="0" y="315"/>
                    <a:pt x="47" y="407"/>
                    <a:pt x="152" y="478"/>
                  </a:cubicBezTo>
                  <a:cubicBezTo>
                    <a:pt x="264" y="553"/>
                    <a:pt x="391" y="582"/>
                    <a:pt x="508" y="587"/>
                  </a:cubicBezTo>
                  <a:cubicBezTo>
                    <a:pt x="508" y="784"/>
                    <a:pt x="508" y="784"/>
                    <a:pt x="508" y="784"/>
                  </a:cubicBezTo>
                  <a:cubicBezTo>
                    <a:pt x="508" y="892"/>
                    <a:pt x="595" y="979"/>
                    <a:pt x="703" y="979"/>
                  </a:cubicBezTo>
                  <a:cubicBezTo>
                    <a:pt x="843" y="979"/>
                    <a:pt x="843" y="979"/>
                    <a:pt x="843" y="979"/>
                  </a:cubicBezTo>
                  <a:cubicBezTo>
                    <a:pt x="848" y="997"/>
                    <a:pt x="855" y="1014"/>
                    <a:pt x="865" y="1030"/>
                  </a:cubicBezTo>
                  <a:cubicBezTo>
                    <a:pt x="904" y="1095"/>
                    <a:pt x="969" y="1138"/>
                    <a:pt x="1016" y="1162"/>
                  </a:cubicBezTo>
                  <a:cubicBezTo>
                    <a:pt x="1121" y="1216"/>
                    <a:pt x="1246" y="1243"/>
                    <a:pt x="1378" y="1243"/>
                  </a:cubicBezTo>
                  <a:cubicBezTo>
                    <a:pt x="1420" y="1243"/>
                    <a:pt x="1463" y="1240"/>
                    <a:pt x="1507" y="1235"/>
                  </a:cubicBezTo>
                  <a:cubicBezTo>
                    <a:pt x="1590" y="1224"/>
                    <a:pt x="1659" y="1206"/>
                    <a:pt x="1720" y="1180"/>
                  </a:cubicBezTo>
                  <a:cubicBezTo>
                    <a:pt x="1804" y="1144"/>
                    <a:pt x="1865" y="1097"/>
                    <a:pt x="1902" y="1042"/>
                  </a:cubicBezTo>
                  <a:cubicBezTo>
                    <a:pt x="1915" y="1022"/>
                    <a:pt x="1925" y="1001"/>
                    <a:pt x="1931" y="979"/>
                  </a:cubicBezTo>
                  <a:cubicBezTo>
                    <a:pt x="2074" y="979"/>
                    <a:pt x="2074" y="979"/>
                    <a:pt x="2074" y="979"/>
                  </a:cubicBezTo>
                  <a:cubicBezTo>
                    <a:pt x="2181" y="979"/>
                    <a:pt x="2268" y="892"/>
                    <a:pt x="2268" y="784"/>
                  </a:cubicBezTo>
                  <a:cubicBezTo>
                    <a:pt x="2268" y="583"/>
                    <a:pt x="2268" y="583"/>
                    <a:pt x="2268" y="583"/>
                  </a:cubicBezTo>
                  <a:cubicBezTo>
                    <a:pt x="2368" y="579"/>
                    <a:pt x="2458" y="559"/>
                    <a:pt x="2536" y="525"/>
                  </a:cubicBezTo>
                  <a:cubicBezTo>
                    <a:pt x="2542" y="523"/>
                    <a:pt x="2547" y="521"/>
                    <a:pt x="2552" y="518"/>
                  </a:cubicBezTo>
                  <a:cubicBezTo>
                    <a:pt x="2611" y="491"/>
                    <a:pt x="2715" y="429"/>
                    <a:pt x="2750" y="324"/>
                  </a:cubicBezTo>
                  <a:cubicBezTo>
                    <a:pt x="2767" y="273"/>
                    <a:pt x="2763" y="218"/>
                    <a:pt x="2739"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Freeform 8"/>
            <p:cNvSpPr>
              <a:spLocks noEditPoints="1"/>
            </p:cNvSpPr>
            <p:nvPr/>
          </p:nvSpPr>
          <p:spPr bwMode="auto">
            <a:xfrm>
              <a:off x="2300" y="0"/>
              <a:ext cx="619" cy="619"/>
            </a:xfrm>
            <a:custGeom>
              <a:avLst/>
              <a:gdLst>
                <a:gd name="T0" fmla="*/ 205 w 411"/>
                <a:gd name="T1" fmla="*/ 411 h 411"/>
                <a:gd name="T2" fmla="*/ 411 w 411"/>
                <a:gd name="T3" fmla="*/ 206 h 411"/>
                <a:gd name="T4" fmla="*/ 205 w 411"/>
                <a:gd name="T5" fmla="*/ 0 h 411"/>
                <a:gd name="T6" fmla="*/ 0 w 411"/>
                <a:gd name="T7" fmla="*/ 206 h 411"/>
                <a:gd name="T8" fmla="*/ 205 w 411"/>
                <a:gd name="T9" fmla="*/ 411 h 411"/>
                <a:gd name="T10" fmla="*/ 205 w 411"/>
                <a:gd name="T11" fmla="*/ 120 h 411"/>
                <a:gd name="T12" fmla="*/ 291 w 411"/>
                <a:gd name="T13" fmla="*/ 206 h 411"/>
                <a:gd name="T14" fmla="*/ 205 w 411"/>
                <a:gd name="T15" fmla="*/ 291 h 411"/>
                <a:gd name="T16" fmla="*/ 120 w 411"/>
                <a:gd name="T17" fmla="*/ 206 h 411"/>
                <a:gd name="T18" fmla="*/ 205 w 411"/>
                <a:gd name="T19" fmla="*/ 12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411">
                  <a:moveTo>
                    <a:pt x="205" y="411"/>
                  </a:moveTo>
                  <a:cubicBezTo>
                    <a:pt x="319" y="411"/>
                    <a:pt x="411" y="319"/>
                    <a:pt x="411" y="206"/>
                  </a:cubicBezTo>
                  <a:cubicBezTo>
                    <a:pt x="411" y="92"/>
                    <a:pt x="319" y="0"/>
                    <a:pt x="205" y="0"/>
                  </a:cubicBezTo>
                  <a:cubicBezTo>
                    <a:pt x="92" y="0"/>
                    <a:pt x="0" y="92"/>
                    <a:pt x="0" y="206"/>
                  </a:cubicBezTo>
                  <a:cubicBezTo>
                    <a:pt x="0" y="319"/>
                    <a:pt x="92" y="411"/>
                    <a:pt x="205" y="411"/>
                  </a:cubicBezTo>
                  <a:close/>
                  <a:moveTo>
                    <a:pt x="205" y="120"/>
                  </a:moveTo>
                  <a:cubicBezTo>
                    <a:pt x="253" y="120"/>
                    <a:pt x="291" y="159"/>
                    <a:pt x="291" y="206"/>
                  </a:cubicBezTo>
                  <a:cubicBezTo>
                    <a:pt x="291" y="253"/>
                    <a:pt x="253" y="291"/>
                    <a:pt x="205" y="291"/>
                  </a:cubicBezTo>
                  <a:cubicBezTo>
                    <a:pt x="158" y="291"/>
                    <a:pt x="120" y="253"/>
                    <a:pt x="120" y="206"/>
                  </a:cubicBezTo>
                  <a:cubicBezTo>
                    <a:pt x="120" y="159"/>
                    <a:pt x="158" y="120"/>
                    <a:pt x="205"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3" name="Freeform 9"/>
            <p:cNvSpPr>
              <a:spLocks noEditPoints="1"/>
            </p:cNvSpPr>
            <p:nvPr/>
          </p:nvSpPr>
          <p:spPr bwMode="auto">
            <a:xfrm>
              <a:off x="1983" y="703"/>
              <a:ext cx="1250" cy="2350"/>
            </a:xfrm>
            <a:custGeom>
              <a:avLst/>
              <a:gdLst>
                <a:gd name="T0" fmla="*/ 0 w 831"/>
                <a:gd name="T1" fmla="*/ 613 h 1562"/>
                <a:gd name="T2" fmla="*/ 141 w 831"/>
                <a:gd name="T3" fmla="*/ 750 h 1562"/>
                <a:gd name="T4" fmla="*/ 163 w 831"/>
                <a:gd name="T5" fmla="*/ 749 h 1562"/>
                <a:gd name="T6" fmla="*/ 163 w 831"/>
                <a:gd name="T7" fmla="*/ 1408 h 1562"/>
                <a:gd name="T8" fmla="*/ 320 w 831"/>
                <a:gd name="T9" fmla="*/ 1562 h 1562"/>
                <a:gd name="T10" fmla="*/ 416 w 831"/>
                <a:gd name="T11" fmla="*/ 1529 h 1562"/>
                <a:gd name="T12" fmla="*/ 513 w 831"/>
                <a:gd name="T13" fmla="*/ 1562 h 1562"/>
                <a:gd name="T14" fmla="*/ 668 w 831"/>
                <a:gd name="T15" fmla="*/ 1408 h 1562"/>
                <a:gd name="T16" fmla="*/ 668 w 831"/>
                <a:gd name="T17" fmla="*/ 749 h 1562"/>
                <a:gd name="T18" fmla="*/ 692 w 831"/>
                <a:gd name="T19" fmla="*/ 750 h 1562"/>
                <a:gd name="T20" fmla="*/ 831 w 831"/>
                <a:gd name="T21" fmla="*/ 264 h 1562"/>
                <a:gd name="T22" fmla="*/ 831 w 831"/>
                <a:gd name="T23" fmla="*/ 264 h 1562"/>
                <a:gd name="T24" fmla="*/ 569 w 831"/>
                <a:gd name="T25" fmla="*/ 0 h 1562"/>
                <a:gd name="T26" fmla="*/ 265 w 831"/>
                <a:gd name="T27" fmla="*/ 0 h 1562"/>
                <a:gd name="T28" fmla="*/ 0 w 831"/>
                <a:gd name="T29" fmla="*/ 264 h 1562"/>
                <a:gd name="T30" fmla="*/ 0 w 831"/>
                <a:gd name="T31" fmla="*/ 612 h 1562"/>
                <a:gd name="T32" fmla="*/ 569 w 831"/>
                <a:gd name="T33" fmla="*/ 120 h 1562"/>
                <a:gd name="T34" fmla="*/ 569 w 831"/>
                <a:gd name="T35" fmla="*/ 120 h 1562"/>
                <a:gd name="T36" fmla="*/ 711 w 831"/>
                <a:gd name="T37" fmla="*/ 264 h 1562"/>
                <a:gd name="T38" fmla="*/ 691 w 831"/>
                <a:gd name="T39" fmla="*/ 630 h 1562"/>
                <a:gd name="T40" fmla="*/ 668 w 831"/>
                <a:gd name="T41" fmla="*/ 610 h 1562"/>
                <a:gd name="T42" fmla="*/ 608 w 831"/>
                <a:gd name="T43" fmla="*/ 251 h 1562"/>
                <a:gd name="T44" fmla="*/ 548 w 831"/>
                <a:gd name="T45" fmla="*/ 1408 h 1562"/>
                <a:gd name="T46" fmla="*/ 548 w 831"/>
                <a:gd name="T47" fmla="*/ 1408 h 1562"/>
                <a:gd name="T48" fmla="*/ 495 w 831"/>
                <a:gd name="T49" fmla="*/ 1437 h 1562"/>
                <a:gd name="T50" fmla="*/ 475 w 831"/>
                <a:gd name="T51" fmla="*/ 1408 h 1562"/>
                <a:gd name="T52" fmla="*/ 476 w 831"/>
                <a:gd name="T53" fmla="*/ 803 h 1562"/>
                <a:gd name="T54" fmla="*/ 356 w 831"/>
                <a:gd name="T55" fmla="*/ 803 h 1562"/>
                <a:gd name="T56" fmla="*/ 356 w 831"/>
                <a:gd name="T57" fmla="*/ 1408 h 1562"/>
                <a:gd name="T58" fmla="*/ 338 w 831"/>
                <a:gd name="T59" fmla="*/ 1437 h 1562"/>
                <a:gd name="T60" fmla="*/ 283 w 831"/>
                <a:gd name="T61" fmla="*/ 1408 h 1562"/>
                <a:gd name="T62" fmla="*/ 283 w 831"/>
                <a:gd name="T63" fmla="*/ 1408 h 1562"/>
                <a:gd name="T64" fmla="*/ 223 w 831"/>
                <a:gd name="T65" fmla="*/ 251 h 1562"/>
                <a:gd name="T66" fmla="*/ 163 w 831"/>
                <a:gd name="T67" fmla="*/ 610 h 1562"/>
                <a:gd name="T68" fmla="*/ 142 w 831"/>
                <a:gd name="T69" fmla="*/ 630 h 1562"/>
                <a:gd name="T70" fmla="*/ 120 w 831"/>
                <a:gd name="T71" fmla="*/ 264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1" h="1562">
                  <a:moveTo>
                    <a:pt x="0" y="612"/>
                  </a:moveTo>
                  <a:cubicBezTo>
                    <a:pt x="0" y="612"/>
                    <a:pt x="0" y="613"/>
                    <a:pt x="0" y="613"/>
                  </a:cubicBezTo>
                  <a:cubicBezTo>
                    <a:pt x="0" y="614"/>
                    <a:pt x="0" y="614"/>
                    <a:pt x="0" y="615"/>
                  </a:cubicBezTo>
                  <a:cubicBezTo>
                    <a:pt x="3" y="690"/>
                    <a:pt x="65" y="750"/>
                    <a:pt x="141" y="750"/>
                  </a:cubicBezTo>
                  <a:cubicBezTo>
                    <a:pt x="141" y="750"/>
                    <a:pt x="142" y="750"/>
                    <a:pt x="142" y="750"/>
                  </a:cubicBezTo>
                  <a:cubicBezTo>
                    <a:pt x="149" y="750"/>
                    <a:pt x="156" y="750"/>
                    <a:pt x="163" y="749"/>
                  </a:cubicBezTo>
                  <a:cubicBezTo>
                    <a:pt x="163" y="1408"/>
                    <a:pt x="163" y="1408"/>
                    <a:pt x="163" y="1408"/>
                  </a:cubicBezTo>
                  <a:cubicBezTo>
                    <a:pt x="163" y="1408"/>
                    <a:pt x="163" y="1408"/>
                    <a:pt x="163" y="1408"/>
                  </a:cubicBezTo>
                  <a:cubicBezTo>
                    <a:pt x="163" y="1462"/>
                    <a:pt x="193" y="1513"/>
                    <a:pt x="242" y="1541"/>
                  </a:cubicBezTo>
                  <a:cubicBezTo>
                    <a:pt x="266" y="1555"/>
                    <a:pt x="293" y="1562"/>
                    <a:pt x="320" y="1562"/>
                  </a:cubicBezTo>
                  <a:cubicBezTo>
                    <a:pt x="347" y="1562"/>
                    <a:pt x="374" y="1555"/>
                    <a:pt x="398" y="1541"/>
                  </a:cubicBezTo>
                  <a:cubicBezTo>
                    <a:pt x="405" y="1537"/>
                    <a:pt x="411" y="1533"/>
                    <a:pt x="416" y="1529"/>
                  </a:cubicBezTo>
                  <a:cubicBezTo>
                    <a:pt x="422" y="1533"/>
                    <a:pt x="428" y="1537"/>
                    <a:pt x="435" y="1541"/>
                  </a:cubicBezTo>
                  <a:cubicBezTo>
                    <a:pt x="459" y="1555"/>
                    <a:pt x="486" y="1562"/>
                    <a:pt x="513" y="1562"/>
                  </a:cubicBezTo>
                  <a:cubicBezTo>
                    <a:pt x="540" y="1562"/>
                    <a:pt x="567" y="1555"/>
                    <a:pt x="591" y="1541"/>
                  </a:cubicBezTo>
                  <a:cubicBezTo>
                    <a:pt x="639" y="1513"/>
                    <a:pt x="668" y="1463"/>
                    <a:pt x="668" y="1408"/>
                  </a:cubicBezTo>
                  <a:cubicBezTo>
                    <a:pt x="668" y="1408"/>
                    <a:pt x="668" y="1408"/>
                    <a:pt x="668" y="1408"/>
                  </a:cubicBezTo>
                  <a:cubicBezTo>
                    <a:pt x="668" y="749"/>
                    <a:pt x="668" y="749"/>
                    <a:pt x="668" y="749"/>
                  </a:cubicBezTo>
                  <a:cubicBezTo>
                    <a:pt x="676" y="750"/>
                    <a:pt x="683" y="750"/>
                    <a:pt x="691" y="750"/>
                  </a:cubicBezTo>
                  <a:cubicBezTo>
                    <a:pt x="691" y="750"/>
                    <a:pt x="692" y="750"/>
                    <a:pt x="692" y="750"/>
                  </a:cubicBezTo>
                  <a:cubicBezTo>
                    <a:pt x="770" y="750"/>
                    <a:pt x="831" y="690"/>
                    <a:pt x="831" y="614"/>
                  </a:cubicBezTo>
                  <a:cubicBezTo>
                    <a:pt x="831" y="264"/>
                    <a:pt x="831" y="264"/>
                    <a:pt x="831" y="264"/>
                  </a:cubicBezTo>
                  <a:cubicBezTo>
                    <a:pt x="831" y="264"/>
                    <a:pt x="831" y="264"/>
                    <a:pt x="831" y="264"/>
                  </a:cubicBezTo>
                  <a:cubicBezTo>
                    <a:pt x="831" y="264"/>
                    <a:pt x="831" y="264"/>
                    <a:pt x="831" y="264"/>
                  </a:cubicBezTo>
                  <a:cubicBezTo>
                    <a:pt x="831" y="193"/>
                    <a:pt x="804" y="127"/>
                    <a:pt x="755" y="78"/>
                  </a:cubicBezTo>
                  <a:cubicBezTo>
                    <a:pt x="706" y="28"/>
                    <a:pt x="640" y="0"/>
                    <a:pt x="569" y="0"/>
                  </a:cubicBezTo>
                  <a:cubicBezTo>
                    <a:pt x="569" y="0"/>
                    <a:pt x="569" y="0"/>
                    <a:pt x="569" y="0"/>
                  </a:cubicBezTo>
                  <a:cubicBezTo>
                    <a:pt x="265" y="0"/>
                    <a:pt x="265" y="0"/>
                    <a:pt x="265" y="0"/>
                  </a:cubicBezTo>
                  <a:cubicBezTo>
                    <a:pt x="119" y="0"/>
                    <a:pt x="0" y="119"/>
                    <a:pt x="0" y="264"/>
                  </a:cubicBezTo>
                  <a:cubicBezTo>
                    <a:pt x="0" y="264"/>
                    <a:pt x="0" y="264"/>
                    <a:pt x="0" y="264"/>
                  </a:cubicBezTo>
                  <a:cubicBezTo>
                    <a:pt x="0" y="264"/>
                    <a:pt x="0" y="264"/>
                    <a:pt x="0" y="264"/>
                  </a:cubicBezTo>
                  <a:lnTo>
                    <a:pt x="0" y="612"/>
                  </a:lnTo>
                  <a:close/>
                  <a:moveTo>
                    <a:pt x="265" y="120"/>
                  </a:moveTo>
                  <a:cubicBezTo>
                    <a:pt x="569" y="120"/>
                    <a:pt x="569" y="120"/>
                    <a:pt x="569" y="120"/>
                  </a:cubicBezTo>
                  <a:cubicBezTo>
                    <a:pt x="569" y="120"/>
                    <a:pt x="569" y="120"/>
                    <a:pt x="569" y="120"/>
                  </a:cubicBezTo>
                  <a:cubicBezTo>
                    <a:pt x="569" y="120"/>
                    <a:pt x="569" y="120"/>
                    <a:pt x="569" y="120"/>
                  </a:cubicBezTo>
                  <a:cubicBezTo>
                    <a:pt x="608" y="120"/>
                    <a:pt x="644" y="135"/>
                    <a:pt x="670" y="162"/>
                  </a:cubicBezTo>
                  <a:cubicBezTo>
                    <a:pt x="697" y="189"/>
                    <a:pt x="711" y="225"/>
                    <a:pt x="711" y="264"/>
                  </a:cubicBezTo>
                  <a:cubicBezTo>
                    <a:pt x="711" y="614"/>
                    <a:pt x="711" y="614"/>
                    <a:pt x="711" y="614"/>
                  </a:cubicBezTo>
                  <a:cubicBezTo>
                    <a:pt x="711" y="627"/>
                    <a:pt x="698" y="630"/>
                    <a:pt x="691" y="630"/>
                  </a:cubicBezTo>
                  <a:cubicBezTo>
                    <a:pt x="691" y="630"/>
                    <a:pt x="691" y="630"/>
                    <a:pt x="691" y="630"/>
                  </a:cubicBezTo>
                  <a:cubicBezTo>
                    <a:pt x="679" y="630"/>
                    <a:pt x="669" y="621"/>
                    <a:pt x="668" y="610"/>
                  </a:cubicBezTo>
                  <a:cubicBezTo>
                    <a:pt x="668" y="311"/>
                    <a:pt x="668" y="311"/>
                    <a:pt x="668" y="311"/>
                  </a:cubicBezTo>
                  <a:cubicBezTo>
                    <a:pt x="668" y="277"/>
                    <a:pt x="641" y="251"/>
                    <a:pt x="608" y="251"/>
                  </a:cubicBezTo>
                  <a:cubicBezTo>
                    <a:pt x="575" y="251"/>
                    <a:pt x="548" y="277"/>
                    <a:pt x="548" y="311"/>
                  </a:cubicBezTo>
                  <a:cubicBezTo>
                    <a:pt x="548" y="1408"/>
                    <a:pt x="548" y="1408"/>
                    <a:pt x="548" y="1408"/>
                  </a:cubicBezTo>
                  <a:cubicBezTo>
                    <a:pt x="548" y="1408"/>
                    <a:pt x="548" y="1408"/>
                    <a:pt x="548" y="1408"/>
                  </a:cubicBezTo>
                  <a:cubicBezTo>
                    <a:pt x="548" y="1408"/>
                    <a:pt x="548" y="1408"/>
                    <a:pt x="548" y="1408"/>
                  </a:cubicBezTo>
                  <a:cubicBezTo>
                    <a:pt x="548" y="1424"/>
                    <a:pt x="537" y="1433"/>
                    <a:pt x="531" y="1437"/>
                  </a:cubicBezTo>
                  <a:cubicBezTo>
                    <a:pt x="520" y="1444"/>
                    <a:pt x="506" y="1444"/>
                    <a:pt x="495" y="1437"/>
                  </a:cubicBezTo>
                  <a:cubicBezTo>
                    <a:pt x="483" y="1430"/>
                    <a:pt x="475" y="1419"/>
                    <a:pt x="476" y="1408"/>
                  </a:cubicBezTo>
                  <a:cubicBezTo>
                    <a:pt x="476" y="1408"/>
                    <a:pt x="475" y="1408"/>
                    <a:pt x="475" y="1408"/>
                  </a:cubicBezTo>
                  <a:cubicBezTo>
                    <a:pt x="475" y="1408"/>
                    <a:pt x="476" y="1408"/>
                    <a:pt x="476" y="1408"/>
                  </a:cubicBezTo>
                  <a:cubicBezTo>
                    <a:pt x="476" y="803"/>
                    <a:pt x="476" y="803"/>
                    <a:pt x="476" y="803"/>
                  </a:cubicBezTo>
                  <a:cubicBezTo>
                    <a:pt x="476" y="770"/>
                    <a:pt x="449" y="743"/>
                    <a:pt x="416" y="743"/>
                  </a:cubicBezTo>
                  <a:cubicBezTo>
                    <a:pt x="382" y="743"/>
                    <a:pt x="356" y="770"/>
                    <a:pt x="356" y="803"/>
                  </a:cubicBezTo>
                  <a:cubicBezTo>
                    <a:pt x="356" y="1408"/>
                    <a:pt x="356" y="1408"/>
                    <a:pt x="356" y="1408"/>
                  </a:cubicBezTo>
                  <a:cubicBezTo>
                    <a:pt x="356" y="1408"/>
                    <a:pt x="356" y="1408"/>
                    <a:pt x="356" y="1408"/>
                  </a:cubicBezTo>
                  <a:cubicBezTo>
                    <a:pt x="356" y="1408"/>
                    <a:pt x="356" y="1408"/>
                    <a:pt x="356" y="1408"/>
                  </a:cubicBezTo>
                  <a:cubicBezTo>
                    <a:pt x="356" y="1424"/>
                    <a:pt x="344" y="1433"/>
                    <a:pt x="338" y="1437"/>
                  </a:cubicBezTo>
                  <a:cubicBezTo>
                    <a:pt x="327" y="1444"/>
                    <a:pt x="313" y="1444"/>
                    <a:pt x="302" y="1437"/>
                  </a:cubicBezTo>
                  <a:cubicBezTo>
                    <a:pt x="290" y="1430"/>
                    <a:pt x="283" y="1419"/>
                    <a:pt x="283" y="1408"/>
                  </a:cubicBezTo>
                  <a:cubicBezTo>
                    <a:pt x="283" y="1408"/>
                    <a:pt x="283" y="1408"/>
                    <a:pt x="283" y="1408"/>
                  </a:cubicBezTo>
                  <a:cubicBezTo>
                    <a:pt x="283" y="1408"/>
                    <a:pt x="283" y="1408"/>
                    <a:pt x="283" y="1408"/>
                  </a:cubicBezTo>
                  <a:cubicBezTo>
                    <a:pt x="283" y="311"/>
                    <a:pt x="283" y="311"/>
                    <a:pt x="283" y="311"/>
                  </a:cubicBezTo>
                  <a:cubicBezTo>
                    <a:pt x="283" y="277"/>
                    <a:pt x="256" y="251"/>
                    <a:pt x="223" y="251"/>
                  </a:cubicBezTo>
                  <a:cubicBezTo>
                    <a:pt x="190" y="251"/>
                    <a:pt x="163" y="277"/>
                    <a:pt x="163" y="311"/>
                  </a:cubicBezTo>
                  <a:cubicBezTo>
                    <a:pt x="163" y="610"/>
                    <a:pt x="163" y="610"/>
                    <a:pt x="163" y="610"/>
                  </a:cubicBezTo>
                  <a:cubicBezTo>
                    <a:pt x="162" y="620"/>
                    <a:pt x="154" y="630"/>
                    <a:pt x="142" y="630"/>
                  </a:cubicBezTo>
                  <a:cubicBezTo>
                    <a:pt x="142" y="630"/>
                    <a:pt x="142" y="630"/>
                    <a:pt x="142" y="630"/>
                  </a:cubicBezTo>
                  <a:cubicBezTo>
                    <a:pt x="130" y="630"/>
                    <a:pt x="121" y="621"/>
                    <a:pt x="120" y="609"/>
                  </a:cubicBezTo>
                  <a:cubicBezTo>
                    <a:pt x="120" y="264"/>
                    <a:pt x="120" y="264"/>
                    <a:pt x="120" y="264"/>
                  </a:cubicBezTo>
                  <a:cubicBezTo>
                    <a:pt x="120" y="185"/>
                    <a:pt x="185" y="120"/>
                    <a:pt x="265"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Freeform 10"/>
            <p:cNvSpPr>
              <a:spLocks noEditPoints="1"/>
            </p:cNvSpPr>
            <p:nvPr/>
          </p:nvSpPr>
          <p:spPr bwMode="auto">
            <a:xfrm>
              <a:off x="3533" y="996"/>
              <a:ext cx="619" cy="619"/>
            </a:xfrm>
            <a:custGeom>
              <a:avLst/>
              <a:gdLst>
                <a:gd name="T0" fmla="*/ 206 w 411"/>
                <a:gd name="T1" fmla="*/ 411 h 411"/>
                <a:gd name="T2" fmla="*/ 411 w 411"/>
                <a:gd name="T3" fmla="*/ 205 h 411"/>
                <a:gd name="T4" fmla="*/ 206 w 411"/>
                <a:gd name="T5" fmla="*/ 0 h 411"/>
                <a:gd name="T6" fmla="*/ 0 w 411"/>
                <a:gd name="T7" fmla="*/ 205 h 411"/>
                <a:gd name="T8" fmla="*/ 206 w 411"/>
                <a:gd name="T9" fmla="*/ 411 h 411"/>
                <a:gd name="T10" fmla="*/ 206 w 411"/>
                <a:gd name="T11" fmla="*/ 120 h 411"/>
                <a:gd name="T12" fmla="*/ 291 w 411"/>
                <a:gd name="T13" fmla="*/ 205 h 411"/>
                <a:gd name="T14" fmla="*/ 206 w 411"/>
                <a:gd name="T15" fmla="*/ 291 h 411"/>
                <a:gd name="T16" fmla="*/ 120 w 411"/>
                <a:gd name="T17" fmla="*/ 205 h 411"/>
                <a:gd name="T18" fmla="*/ 206 w 411"/>
                <a:gd name="T19" fmla="*/ 12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411">
                  <a:moveTo>
                    <a:pt x="206" y="411"/>
                  </a:moveTo>
                  <a:cubicBezTo>
                    <a:pt x="319" y="411"/>
                    <a:pt x="411" y="319"/>
                    <a:pt x="411" y="205"/>
                  </a:cubicBezTo>
                  <a:cubicBezTo>
                    <a:pt x="411" y="92"/>
                    <a:pt x="319" y="0"/>
                    <a:pt x="206" y="0"/>
                  </a:cubicBezTo>
                  <a:cubicBezTo>
                    <a:pt x="92" y="0"/>
                    <a:pt x="0" y="92"/>
                    <a:pt x="0" y="205"/>
                  </a:cubicBezTo>
                  <a:cubicBezTo>
                    <a:pt x="0" y="319"/>
                    <a:pt x="92" y="411"/>
                    <a:pt x="206" y="411"/>
                  </a:cubicBezTo>
                  <a:close/>
                  <a:moveTo>
                    <a:pt x="206" y="120"/>
                  </a:moveTo>
                  <a:cubicBezTo>
                    <a:pt x="253" y="120"/>
                    <a:pt x="291" y="158"/>
                    <a:pt x="291" y="205"/>
                  </a:cubicBezTo>
                  <a:cubicBezTo>
                    <a:pt x="291" y="253"/>
                    <a:pt x="253" y="291"/>
                    <a:pt x="206" y="291"/>
                  </a:cubicBezTo>
                  <a:cubicBezTo>
                    <a:pt x="158" y="291"/>
                    <a:pt x="120" y="253"/>
                    <a:pt x="120" y="205"/>
                  </a:cubicBezTo>
                  <a:cubicBezTo>
                    <a:pt x="120" y="158"/>
                    <a:pt x="158" y="120"/>
                    <a:pt x="20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11"/>
            <p:cNvSpPr>
              <a:spLocks noEditPoints="1"/>
            </p:cNvSpPr>
            <p:nvPr/>
          </p:nvSpPr>
          <p:spPr bwMode="auto">
            <a:xfrm>
              <a:off x="3215" y="1690"/>
              <a:ext cx="1251" cy="2350"/>
            </a:xfrm>
            <a:custGeom>
              <a:avLst/>
              <a:gdLst>
                <a:gd name="T0" fmla="*/ 141 w 831"/>
                <a:gd name="T1" fmla="*/ 752 h 1562"/>
                <a:gd name="T2" fmla="*/ 163 w 831"/>
                <a:gd name="T3" fmla="*/ 751 h 1562"/>
                <a:gd name="T4" fmla="*/ 163 w 831"/>
                <a:gd name="T5" fmla="*/ 1408 h 1562"/>
                <a:gd name="T6" fmla="*/ 320 w 831"/>
                <a:gd name="T7" fmla="*/ 1562 h 1562"/>
                <a:gd name="T8" fmla="*/ 416 w 831"/>
                <a:gd name="T9" fmla="*/ 1529 h 1562"/>
                <a:gd name="T10" fmla="*/ 513 w 831"/>
                <a:gd name="T11" fmla="*/ 1562 h 1562"/>
                <a:gd name="T12" fmla="*/ 666 w 831"/>
                <a:gd name="T13" fmla="*/ 1410 h 1562"/>
                <a:gd name="T14" fmla="*/ 667 w 831"/>
                <a:gd name="T15" fmla="*/ 750 h 1562"/>
                <a:gd name="T16" fmla="*/ 690 w 831"/>
                <a:gd name="T17" fmla="*/ 752 h 1562"/>
                <a:gd name="T18" fmla="*/ 831 w 831"/>
                <a:gd name="T19" fmla="*/ 266 h 1562"/>
                <a:gd name="T20" fmla="*/ 831 w 831"/>
                <a:gd name="T21" fmla="*/ 266 h 1562"/>
                <a:gd name="T22" fmla="*/ 569 w 831"/>
                <a:gd name="T23" fmla="*/ 0 h 1562"/>
                <a:gd name="T24" fmla="*/ 569 w 831"/>
                <a:gd name="T25" fmla="*/ 0 h 1562"/>
                <a:gd name="T26" fmla="*/ 0 w 831"/>
                <a:gd name="T27" fmla="*/ 266 h 1562"/>
                <a:gd name="T28" fmla="*/ 266 w 831"/>
                <a:gd name="T29" fmla="*/ 120 h 1562"/>
                <a:gd name="T30" fmla="*/ 569 w 831"/>
                <a:gd name="T31" fmla="*/ 120 h 1562"/>
                <a:gd name="T32" fmla="*/ 569 w 831"/>
                <a:gd name="T33" fmla="*/ 120 h 1562"/>
                <a:gd name="T34" fmla="*/ 711 w 831"/>
                <a:gd name="T35" fmla="*/ 266 h 1562"/>
                <a:gd name="T36" fmla="*/ 689 w 831"/>
                <a:gd name="T37" fmla="*/ 632 h 1562"/>
                <a:gd name="T38" fmla="*/ 667 w 831"/>
                <a:gd name="T39" fmla="*/ 615 h 1562"/>
                <a:gd name="T40" fmla="*/ 607 w 831"/>
                <a:gd name="T41" fmla="*/ 248 h 1562"/>
                <a:gd name="T42" fmla="*/ 547 w 831"/>
                <a:gd name="T43" fmla="*/ 1409 h 1562"/>
                <a:gd name="T44" fmla="*/ 547 w 831"/>
                <a:gd name="T45" fmla="*/ 1410 h 1562"/>
                <a:gd name="T46" fmla="*/ 495 w 831"/>
                <a:gd name="T47" fmla="*/ 1437 h 1562"/>
                <a:gd name="T48" fmla="*/ 476 w 831"/>
                <a:gd name="T49" fmla="*/ 1410 h 1562"/>
                <a:gd name="T50" fmla="*/ 476 w 831"/>
                <a:gd name="T51" fmla="*/ 803 h 1562"/>
                <a:gd name="T52" fmla="*/ 356 w 831"/>
                <a:gd name="T53" fmla="*/ 803 h 1562"/>
                <a:gd name="T54" fmla="*/ 338 w 831"/>
                <a:gd name="T55" fmla="*/ 1437 h 1562"/>
                <a:gd name="T56" fmla="*/ 283 w 831"/>
                <a:gd name="T57" fmla="*/ 1408 h 1562"/>
                <a:gd name="T58" fmla="*/ 283 w 831"/>
                <a:gd name="T59" fmla="*/ 1408 h 1562"/>
                <a:gd name="T60" fmla="*/ 223 w 831"/>
                <a:gd name="T61" fmla="*/ 248 h 1562"/>
                <a:gd name="T62" fmla="*/ 163 w 831"/>
                <a:gd name="T63" fmla="*/ 612 h 1562"/>
                <a:gd name="T64" fmla="*/ 142 w 831"/>
                <a:gd name="T65" fmla="*/ 632 h 1562"/>
                <a:gd name="T66" fmla="*/ 120 w 831"/>
                <a:gd name="T67" fmla="*/ 266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1562">
                  <a:moveTo>
                    <a:pt x="0" y="616"/>
                  </a:moveTo>
                  <a:cubicBezTo>
                    <a:pt x="0" y="692"/>
                    <a:pt x="62" y="752"/>
                    <a:pt x="141" y="752"/>
                  </a:cubicBezTo>
                  <a:cubicBezTo>
                    <a:pt x="141" y="752"/>
                    <a:pt x="142" y="752"/>
                    <a:pt x="142" y="752"/>
                  </a:cubicBezTo>
                  <a:cubicBezTo>
                    <a:pt x="149" y="752"/>
                    <a:pt x="156" y="752"/>
                    <a:pt x="163" y="751"/>
                  </a:cubicBezTo>
                  <a:cubicBezTo>
                    <a:pt x="163" y="1408"/>
                    <a:pt x="163" y="1408"/>
                    <a:pt x="163" y="1408"/>
                  </a:cubicBezTo>
                  <a:cubicBezTo>
                    <a:pt x="163" y="1408"/>
                    <a:pt x="163" y="1408"/>
                    <a:pt x="163" y="1408"/>
                  </a:cubicBezTo>
                  <a:cubicBezTo>
                    <a:pt x="163" y="1462"/>
                    <a:pt x="193" y="1513"/>
                    <a:pt x="242" y="1541"/>
                  </a:cubicBezTo>
                  <a:cubicBezTo>
                    <a:pt x="266" y="1555"/>
                    <a:pt x="293" y="1562"/>
                    <a:pt x="320" y="1562"/>
                  </a:cubicBezTo>
                  <a:cubicBezTo>
                    <a:pt x="347" y="1562"/>
                    <a:pt x="374" y="1555"/>
                    <a:pt x="398" y="1541"/>
                  </a:cubicBezTo>
                  <a:cubicBezTo>
                    <a:pt x="405" y="1537"/>
                    <a:pt x="411" y="1533"/>
                    <a:pt x="416" y="1529"/>
                  </a:cubicBezTo>
                  <a:cubicBezTo>
                    <a:pt x="422" y="1533"/>
                    <a:pt x="428" y="1537"/>
                    <a:pt x="435" y="1541"/>
                  </a:cubicBezTo>
                  <a:cubicBezTo>
                    <a:pt x="459" y="1555"/>
                    <a:pt x="486" y="1562"/>
                    <a:pt x="513" y="1562"/>
                  </a:cubicBezTo>
                  <a:cubicBezTo>
                    <a:pt x="540" y="1562"/>
                    <a:pt x="567" y="1555"/>
                    <a:pt x="591" y="1541"/>
                  </a:cubicBezTo>
                  <a:cubicBezTo>
                    <a:pt x="639" y="1513"/>
                    <a:pt x="667" y="1465"/>
                    <a:pt x="666" y="1410"/>
                  </a:cubicBezTo>
                  <a:cubicBezTo>
                    <a:pt x="666" y="1410"/>
                    <a:pt x="667" y="1410"/>
                    <a:pt x="667" y="1409"/>
                  </a:cubicBezTo>
                  <a:cubicBezTo>
                    <a:pt x="667" y="750"/>
                    <a:pt x="667" y="750"/>
                    <a:pt x="667" y="750"/>
                  </a:cubicBezTo>
                  <a:cubicBezTo>
                    <a:pt x="674" y="752"/>
                    <a:pt x="681" y="752"/>
                    <a:pt x="689" y="752"/>
                  </a:cubicBezTo>
                  <a:cubicBezTo>
                    <a:pt x="689" y="752"/>
                    <a:pt x="690" y="752"/>
                    <a:pt x="690" y="752"/>
                  </a:cubicBezTo>
                  <a:cubicBezTo>
                    <a:pt x="769" y="752"/>
                    <a:pt x="831" y="692"/>
                    <a:pt x="831" y="616"/>
                  </a:cubicBezTo>
                  <a:cubicBezTo>
                    <a:pt x="831" y="266"/>
                    <a:pt x="831" y="266"/>
                    <a:pt x="831" y="266"/>
                  </a:cubicBezTo>
                  <a:cubicBezTo>
                    <a:pt x="831" y="266"/>
                    <a:pt x="831" y="266"/>
                    <a:pt x="831" y="266"/>
                  </a:cubicBezTo>
                  <a:cubicBezTo>
                    <a:pt x="831" y="266"/>
                    <a:pt x="831" y="266"/>
                    <a:pt x="831" y="266"/>
                  </a:cubicBezTo>
                  <a:cubicBezTo>
                    <a:pt x="831" y="195"/>
                    <a:pt x="805" y="129"/>
                    <a:pt x="756" y="79"/>
                  </a:cubicBezTo>
                  <a:cubicBezTo>
                    <a:pt x="706" y="28"/>
                    <a:pt x="640" y="0"/>
                    <a:pt x="569" y="0"/>
                  </a:cubicBezTo>
                  <a:cubicBezTo>
                    <a:pt x="569" y="0"/>
                    <a:pt x="569" y="0"/>
                    <a:pt x="569" y="0"/>
                  </a:cubicBezTo>
                  <a:cubicBezTo>
                    <a:pt x="569" y="0"/>
                    <a:pt x="569" y="0"/>
                    <a:pt x="569" y="0"/>
                  </a:cubicBezTo>
                  <a:cubicBezTo>
                    <a:pt x="266" y="0"/>
                    <a:pt x="266" y="0"/>
                    <a:pt x="266" y="0"/>
                  </a:cubicBezTo>
                  <a:cubicBezTo>
                    <a:pt x="119" y="0"/>
                    <a:pt x="0" y="119"/>
                    <a:pt x="0" y="266"/>
                  </a:cubicBezTo>
                  <a:lnTo>
                    <a:pt x="0" y="616"/>
                  </a:lnTo>
                  <a:close/>
                  <a:moveTo>
                    <a:pt x="266" y="120"/>
                  </a:moveTo>
                  <a:cubicBezTo>
                    <a:pt x="569" y="120"/>
                    <a:pt x="569" y="120"/>
                    <a:pt x="569" y="120"/>
                  </a:cubicBezTo>
                  <a:cubicBezTo>
                    <a:pt x="569" y="120"/>
                    <a:pt x="569" y="120"/>
                    <a:pt x="569" y="120"/>
                  </a:cubicBezTo>
                  <a:cubicBezTo>
                    <a:pt x="569" y="120"/>
                    <a:pt x="569" y="120"/>
                    <a:pt x="569" y="120"/>
                  </a:cubicBezTo>
                  <a:cubicBezTo>
                    <a:pt x="569" y="120"/>
                    <a:pt x="569" y="120"/>
                    <a:pt x="569" y="120"/>
                  </a:cubicBezTo>
                  <a:cubicBezTo>
                    <a:pt x="608" y="120"/>
                    <a:pt x="643" y="135"/>
                    <a:pt x="670" y="163"/>
                  </a:cubicBezTo>
                  <a:cubicBezTo>
                    <a:pt x="697" y="190"/>
                    <a:pt x="711" y="227"/>
                    <a:pt x="711" y="266"/>
                  </a:cubicBezTo>
                  <a:cubicBezTo>
                    <a:pt x="711" y="616"/>
                    <a:pt x="711" y="616"/>
                    <a:pt x="711" y="616"/>
                  </a:cubicBezTo>
                  <a:cubicBezTo>
                    <a:pt x="711" y="628"/>
                    <a:pt x="698" y="632"/>
                    <a:pt x="689" y="632"/>
                  </a:cubicBezTo>
                  <a:cubicBezTo>
                    <a:pt x="683" y="632"/>
                    <a:pt x="676" y="630"/>
                    <a:pt x="671" y="625"/>
                  </a:cubicBezTo>
                  <a:cubicBezTo>
                    <a:pt x="669" y="623"/>
                    <a:pt x="667" y="619"/>
                    <a:pt x="667" y="615"/>
                  </a:cubicBezTo>
                  <a:cubicBezTo>
                    <a:pt x="667" y="308"/>
                    <a:pt x="667" y="308"/>
                    <a:pt x="667" y="308"/>
                  </a:cubicBezTo>
                  <a:cubicBezTo>
                    <a:pt x="667" y="275"/>
                    <a:pt x="640" y="248"/>
                    <a:pt x="607" y="248"/>
                  </a:cubicBezTo>
                  <a:cubicBezTo>
                    <a:pt x="573" y="248"/>
                    <a:pt x="547" y="275"/>
                    <a:pt x="547" y="308"/>
                  </a:cubicBezTo>
                  <a:cubicBezTo>
                    <a:pt x="547" y="1409"/>
                    <a:pt x="547" y="1409"/>
                    <a:pt x="547" y="1409"/>
                  </a:cubicBezTo>
                  <a:cubicBezTo>
                    <a:pt x="547" y="1409"/>
                    <a:pt x="547" y="1410"/>
                    <a:pt x="547" y="1410"/>
                  </a:cubicBezTo>
                  <a:cubicBezTo>
                    <a:pt x="547" y="1410"/>
                    <a:pt x="547" y="1410"/>
                    <a:pt x="547" y="1410"/>
                  </a:cubicBezTo>
                  <a:cubicBezTo>
                    <a:pt x="547" y="1422"/>
                    <a:pt x="542" y="1431"/>
                    <a:pt x="531" y="1437"/>
                  </a:cubicBezTo>
                  <a:cubicBezTo>
                    <a:pt x="520" y="1444"/>
                    <a:pt x="506" y="1444"/>
                    <a:pt x="495" y="1437"/>
                  </a:cubicBezTo>
                  <a:cubicBezTo>
                    <a:pt x="488" y="1433"/>
                    <a:pt x="476" y="1424"/>
                    <a:pt x="476" y="1410"/>
                  </a:cubicBezTo>
                  <a:cubicBezTo>
                    <a:pt x="476" y="1410"/>
                    <a:pt x="476" y="1410"/>
                    <a:pt x="476" y="1410"/>
                  </a:cubicBezTo>
                  <a:cubicBezTo>
                    <a:pt x="476" y="1410"/>
                    <a:pt x="476" y="1409"/>
                    <a:pt x="476" y="1409"/>
                  </a:cubicBezTo>
                  <a:cubicBezTo>
                    <a:pt x="476" y="803"/>
                    <a:pt x="476" y="803"/>
                    <a:pt x="476" y="803"/>
                  </a:cubicBezTo>
                  <a:cubicBezTo>
                    <a:pt x="476" y="770"/>
                    <a:pt x="449" y="743"/>
                    <a:pt x="416" y="743"/>
                  </a:cubicBezTo>
                  <a:cubicBezTo>
                    <a:pt x="382" y="743"/>
                    <a:pt x="356" y="770"/>
                    <a:pt x="356" y="803"/>
                  </a:cubicBezTo>
                  <a:cubicBezTo>
                    <a:pt x="356" y="1408"/>
                    <a:pt x="356" y="1408"/>
                    <a:pt x="356" y="1408"/>
                  </a:cubicBezTo>
                  <a:cubicBezTo>
                    <a:pt x="355" y="1421"/>
                    <a:pt x="349" y="1431"/>
                    <a:pt x="338" y="1437"/>
                  </a:cubicBezTo>
                  <a:cubicBezTo>
                    <a:pt x="327" y="1444"/>
                    <a:pt x="313" y="1444"/>
                    <a:pt x="302" y="1437"/>
                  </a:cubicBezTo>
                  <a:cubicBezTo>
                    <a:pt x="290" y="1430"/>
                    <a:pt x="283" y="1419"/>
                    <a:pt x="283" y="1408"/>
                  </a:cubicBezTo>
                  <a:cubicBezTo>
                    <a:pt x="283" y="1408"/>
                    <a:pt x="283" y="1408"/>
                    <a:pt x="283" y="1408"/>
                  </a:cubicBezTo>
                  <a:cubicBezTo>
                    <a:pt x="283" y="1408"/>
                    <a:pt x="283" y="1408"/>
                    <a:pt x="283" y="1408"/>
                  </a:cubicBezTo>
                  <a:cubicBezTo>
                    <a:pt x="283" y="308"/>
                    <a:pt x="283" y="308"/>
                    <a:pt x="283" y="308"/>
                  </a:cubicBezTo>
                  <a:cubicBezTo>
                    <a:pt x="283" y="275"/>
                    <a:pt x="256" y="248"/>
                    <a:pt x="223" y="248"/>
                  </a:cubicBezTo>
                  <a:cubicBezTo>
                    <a:pt x="190" y="248"/>
                    <a:pt x="163" y="275"/>
                    <a:pt x="163" y="308"/>
                  </a:cubicBezTo>
                  <a:cubicBezTo>
                    <a:pt x="163" y="612"/>
                    <a:pt x="163" y="612"/>
                    <a:pt x="163" y="612"/>
                  </a:cubicBezTo>
                  <a:cubicBezTo>
                    <a:pt x="162" y="624"/>
                    <a:pt x="153" y="632"/>
                    <a:pt x="142" y="632"/>
                  </a:cubicBezTo>
                  <a:cubicBezTo>
                    <a:pt x="142" y="632"/>
                    <a:pt x="142" y="632"/>
                    <a:pt x="142" y="632"/>
                  </a:cubicBezTo>
                  <a:cubicBezTo>
                    <a:pt x="131" y="632"/>
                    <a:pt x="120" y="626"/>
                    <a:pt x="120" y="616"/>
                  </a:cubicBezTo>
                  <a:cubicBezTo>
                    <a:pt x="120" y="266"/>
                    <a:pt x="120" y="266"/>
                    <a:pt x="120" y="266"/>
                  </a:cubicBezTo>
                  <a:cubicBezTo>
                    <a:pt x="120" y="186"/>
                    <a:pt x="185" y="120"/>
                    <a:pt x="26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60" name="Freeform 15"/>
          <p:cNvSpPr>
            <a:spLocks noEditPoints="1"/>
          </p:cNvSpPr>
          <p:nvPr/>
        </p:nvSpPr>
        <p:spPr bwMode="auto">
          <a:xfrm>
            <a:off x="10856315" y="5341873"/>
            <a:ext cx="580740" cy="578234"/>
          </a:xfrm>
          <a:custGeom>
            <a:avLst/>
            <a:gdLst>
              <a:gd name="T0" fmla="*/ 92 w 193"/>
              <a:gd name="T1" fmla="*/ 144 h 193"/>
              <a:gd name="T2" fmla="*/ 66 w 193"/>
              <a:gd name="T3" fmla="*/ 63 h 193"/>
              <a:gd name="T4" fmla="*/ 94 w 193"/>
              <a:gd name="T5" fmla="*/ 35 h 193"/>
              <a:gd name="T6" fmla="*/ 94 w 193"/>
              <a:gd name="T7" fmla="*/ 35 h 193"/>
              <a:gd name="T8" fmla="*/ 94 w 193"/>
              <a:gd name="T9" fmla="*/ 35 h 193"/>
              <a:gd name="T10" fmla="*/ 94 w 193"/>
              <a:gd name="T11" fmla="*/ 35 h 193"/>
              <a:gd name="T12" fmla="*/ 94 w 193"/>
              <a:gd name="T13" fmla="*/ 34 h 193"/>
              <a:gd name="T14" fmla="*/ 95 w 193"/>
              <a:gd name="T15" fmla="*/ 34 h 193"/>
              <a:gd name="T16" fmla="*/ 95 w 193"/>
              <a:gd name="T17" fmla="*/ 34 h 193"/>
              <a:gd name="T18" fmla="*/ 95 w 193"/>
              <a:gd name="T19" fmla="*/ 34 h 193"/>
              <a:gd name="T20" fmla="*/ 95 w 193"/>
              <a:gd name="T21" fmla="*/ 34 h 193"/>
              <a:gd name="T22" fmla="*/ 95 w 193"/>
              <a:gd name="T23" fmla="*/ 34 h 193"/>
              <a:gd name="T24" fmla="*/ 96 w 193"/>
              <a:gd name="T25" fmla="*/ 34 h 193"/>
              <a:gd name="T26" fmla="*/ 96 w 193"/>
              <a:gd name="T27" fmla="*/ 34 h 193"/>
              <a:gd name="T28" fmla="*/ 96 w 193"/>
              <a:gd name="T29" fmla="*/ 34 h 193"/>
              <a:gd name="T30" fmla="*/ 97 w 193"/>
              <a:gd name="T31" fmla="*/ 34 h 193"/>
              <a:gd name="T32" fmla="*/ 97 w 193"/>
              <a:gd name="T33" fmla="*/ 34 h 193"/>
              <a:gd name="T34" fmla="*/ 98 w 193"/>
              <a:gd name="T35" fmla="*/ 34 h 193"/>
              <a:gd name="T36" fmla="*/ 98 w 193"/>
              <a:gd name="T37" fmla="*/ 34 h 193"/>
              <a:gd name="T38" fmla="*/ 99 w 193"/>
              <a:gd name="T39" fmla="*/ 34 h 193"/>
              <a:gd name="T40" fmla="*/ 99 w 193"/>
              <a:gd name="T41" fmla="*/ 34 h 193"/>
              <a:gd name="T42" fmla="*/ 99 w 193"/>
              <a:gd name="T43" fmla="*/ 35 h 193"/>
              <a:gd name="T44" fmla="*/ 100 w 193"/>
              <a:gd name="T45" fmla="*/ 35 h 193"/>
              <a:gd name="T46" fmla="*/ 100 w 193"/>
              <a:gd name="T47" fmla="*/ 35 h 193"/>
              <a:gd name="T48" fmla="*/ 122 w 193"/>
              <a:gd name="T49" fmla="*/ 69 h 193"/>
              <a:gd name="T50" fmla="*/ 128 w 193"/>
              <a:gd name="T51" fmla="*/ 124 h 193"/>
              <a:gd name="T52" fmla="*/ 100 w 193"/>
              <a:gd name="T53" fmla="*/ 158 h 193"/>
              <a:gd name="T54" fmla="*/ 100 w 193"/>
              <a:gd name="T55" fmla="*/ 159 h 193"/>
              <a:gd name="T56" fmla="*/ 99 w 193"/>
              <a:gd name="T57" fmla="*/ 159 h 193"/>
              <a:gd name="T58" fmla="*/ 99 w 193"/>
              <a:gd name="T59" fmla="*/ 159 h 193"/>
              <a:gd name="T60" fmla="*/ 98 w 193"/>
              <a:gd name="T61" fmla="*/ 159 h 193"/>
              <a:gd name="T62" fmla="*/ 98 w 193"/>
              <a:gd name="T63" fmla="*/ 159 h 193"/>
              <a:gd name="T64" fmla="*/ 98 w 193"/>
              <a:gd name="T65" fmla="*/ 160 h 193"/>
              <a:gd name="T66" fmla="*/ 97 w 193"/>
              <a:gd name="T67" fmla="*/ 160 h 193"/>
              <a:gd name="T68" fmla="*/ 96 w 193"/>
              <a:gd name="T69" fmla="*/ 160 h 193"/>
              <a:gd name="T70" fmla="*/ 96 w 193"/>
              <a:gd name="T71" fmla="*/ 160 h 193"/>
              <a:gd name="T72" fmla="*/ 96 w 193"/>
              <a:gd name="T73" fmla="*/ 160 h 193"/>
              <a:gd name="T74" fmla="*/ 96 w 193"/>
              <a:gd name="T75" fmla="*/ 159 h 193"/>
              <a:gd name="T76" fmla="*/ 95 w 193"/>
              <a:gd name="T77" fmla="*/ 159 h 193"/>
              <a:gd name="T78" fmla="*/ 95 w 193"/>
              <a:gd name="T79" fmla="*/ 159 h 193"/>
              <a:gd name="T80" fmla="*/ 95 w 193"/>
              <a:gd name="T81" fmla="*/ 159 h 193"/>
              <a:gd name="T82" fmla="*/ 95 w 193"/>
              <a:gd name="T83" fmla="*/ 159 h 193"/>
              <a:gd name="T84" fmla="*/ 95 w 193"/>
              <a:gd name="T85" fmla="*/ 159 h 193"/>
              <a:gd name="T86" fmla="*/ 94 w 193"/>
              <a:gd name="T87" fmla="*/ 159 h 193"/>
              <a:gd name="T88" fmla="*/ 94 w 193"/>
              <a:gd name="T89" fmla="*/ 159 h 193"/>
              <a:gd name="T90" fmla="*/ 94 w 193"/>
              <a:gd name="T91" fmla="*/ 159 h 193"/>
              <a:gd name="T92" fmla="*/ 94 w 193"/>
              <a:gd name="T93" fmla="*/ 159 h 193"/>
              <a:gd name="T94" fmla="*/ 94 w 193"/>
              <a:gd name="T95" fmla="*/ 158 h 193"/>
              <a:gd name="T96" fmla="*/ 8 w 193"/>
              <a:gd name="T97" fmla="*/ 193 h 193"/>
              <a:gd name="T98" fmla="*/ 186 w 193"/>
              <a:gd name="T99" fmla="*/ 178 h 193"/>
              <a:gd name="T100" fmla="*/ 8 w 193"/>
              <a:gd name="T101" fmla="*/ 15 h 193"/>
              <a:gd name="T102" fmla="*/ 186 w 193"/>
              <a:gd name="T10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3" h="193">
                <a:moveTo>
                  <a:pt x="66" y="130"/>
                </a:moveTo>
                <a:cubicBezTo>
                  <a:pt x="64" y="129"/>
                  <a:pt x="64" y="126"/>
                  <a:pt x="66" y="124"/>
                </a:cubicBezTo>
                <a:cubicBezTo>
                  <a:pt x="67" y="122"/>
                  <a:pt x="70" y="122"/>
                  <a:pt x="72" y="124"/>
                </a:cubicBezTo>
                <a:cubicBezTo>
                  <a:pt x="92" y="144"/>
                  <a:pt x="92" y="144"/>
                  <a:pt x="92" y="144"/>
                </a:cubicBezTo>
                <a:cubicBezTo>
                  <a:pt x="92" y="49"/>
                  <a:pt x="92" y="49"/>
                  <a:pt x="92" y="49"/>
                </a:cubicBezTo>
                <a:cubicBezTo>
                  <a:pt x="72" y="69"/>
                  <a:pt x="72" y="69"/>
                  <a:pt x="72" y="69"/>
                </a:cubicBezTo>
                <a:cubicBezTo>
                  <a:pt x="70" y="71"/>
                  <a:pt x="67" y="71"/>
                  <a:pt x="66" y="69"/>
                </a:cubicBezTo>
                <a:cubicBezTo>
                  <a:pt x="64" y="68"/>
                  <a:pt x="64" y="65"/>
                  <a:pt x="66" y="63"/>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5"/>
                  <a:pt x="94" y="35"/>
                  <a:pt x="94" y="35"/>
                </a:cubicBezTo>
                <a:cubicBezTo>
                  <a:pt x="94" y="34"/>
                  <a:pt x="94" y="34"/>
                  <a:pt x="94" y="34"/>
                </a:cubicBezTo>
                <a:cubicBezTo>
                  <a:pt x="94" y="34"/>
                  <a:pt x="94" y="34"/>
                  <a:pt x="94"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5" y="34"/>
                  <a:pt x="95" y="34"/>
                  <a:pt x="95"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7" y="34"/>
                  <a:pt x="97" y="34"/>
                  <a:pt x="97" y="34"/>
                </a:cubicBezTo>
                <a:cubicBezTo>
                  <a:pt x="97" y="34"/>
                  <a:pt x="97" y="34"/>
                  <a:pt x="97" y="34"/>
                </a:cubicBezTo>
                <a:cubicBezTo>
                  <a:pt x="97" y="34"/>
                  <a:pt x="97" y="34"/>
                  <a:pt x="97" y="34"/>
                </a:cubicBezTo>
                <a:cubicBezTo>
                  <a:pt x="97" y="34"/>
                  <a:pt x="97" y="34"/>
                  <a:pt x="97" y="34"/>
                </a:cubicBezTo>
                <a:cubicBezTo>
                  <a:pt x="97" y="34"/>
                  <a:pt x="97" y="34"/>
                  <a:pt x="97" y="34"/>
                </a:cubicBezTo>
                <a:cubicBezTo>
                  <a:pt x="97" y="34"/>
                  <a:pt x="97" y="34"/>
                  <a:pt x="97" y="34"/>
                </a:cubicBezTo>
                <a:cubicBezTo>
                  <a:pt x="97" y="34"/>
                  <a:pt x="97" y="34"/>
                  <a:pt x="97" y="34"/>
                </a:cubicBezTo>
                <a:cubicBezTo>
                  <a:pt x="98" y="34"/>
                  <a:pt x="98" y="34"/>
                  <a:pt x="98" y="34"/>
                </a:cubicBezTo>
                <a:cubicBezTo>
                  <a:pt x="98" y="34"/>
                  <a:pt x="98" y="34"/>
                  <a:pt x="98" y="34"/>
                </a:cubicBezTo>
                <a:cubicBezTo>
                  <a:pt x="98" y="34"/>
                  <a:pt x="98" y="34"/>
                  <a:pt x="98" y="34"/>
                </a:cubicBezTo>
                <a:cubicBezTo>
                  <a:pt x="98" y="34"/>
                  <a:pt x="98" y="34"/>
                  <a:pt x="98" y="34"/>
                </a:cubicBezTo>
                <a:cubicBezTo>
                  <a:pt x="98" y="34"/>
                  <a:pt x="98" y="34"/>
                  <a:pt x="98" y="34"/>
                </a:cubicBezTo>
                <a:cubicBezTo>
                  <a:pt x="98" y="34"/>
                  <a:pt x="98" y="34"/>
                  <a:pt x="98" y="34"/>
                </a:cubicBezTo>
                <a:cubicBezTo>
                  <a:pt x="98" y="34"/>
                  <a:pt x="98" y="34"/>
                  <a:pt x="98" y="34"/>
                </a:cubicBezTo>
                <a:cubicBezTo>
                  <a:pt x="98" y="34"/>
                  <a:pt x="98" y="34"/>
                  <a:pt x="98" y="34"/>
                </a:cubicBezTo>
                <a:cubicBezTo>
                  <a:pt x="98" y="34"/>
                  <a:pt x="98" y="34"/>
                  <a:pt x="98" y="34"/>
                </a:cubicBezTo>
                <a:cubicBezTo>
                  <a:pt x="99" y="34"/>
                  <a:pt x="99" y="34"/>
                  <a:pt x="99" y="34"/>
                </a:cubicBezTo>
                <a:cubicBezTo>
                  <a:pt x="99" y="34"/>
                  <a:pt x="99" y="34"/>
                  <a:pt x="99" y="34"/>
                </a:cubicBezTo>
                <a:cubicBezTo>
                  <a:pt x="99" y="34"/>
                  <a:pt x="99" y="34"/>
                  <a:pt x="99" y="34"/>
                </a:cubicBezTo>
                <a:cubicBezTo>
                  <a:pt x="99" y="34"/>
                  <a:pt x="99" y="34"/>
                  <a:pt x="99" y="34"/>
                </a:cubicBezTo>
                <a:cubicBezTo>
                  <a:pt x="99" y="34"/>
                  <a:pt x="99" y="34"/>
                  <a:pt x="99" y="34"/>
                </a:cubicBezTo>
                <a:cubicBezTo>
                  <a:pt x="99" y="34"/>
                  <a:pt x="99" y="34"/>
                  <a:pt x="99" y="34"/>
                </a:cubicBezTo>
                <a:cubicBezTo>
                  <a:pt x="99" y="34"/>
                  <a:pt x="99" y="34"/>
                  <a:pt x="99" y="34"/>
                </a:cubicBezTo>
                <a:cubicBezTo>
                  <a:pt x="99" y="34"/>
                  <a:pt x="99" y="34"/>
                  <a:pt x="99" y="34"/>
                </a:cubicBezTo>
                <a:cubicBezTo>
                  <a:pt x="99" y="35"/>
                  <a:pt x="99" y="35"/>
                  <a:pt x="99" y="35"/>
                </a:cubicBezTo>
                <a:cubicBezTo>
                  <a:pt x="99" y="35"/>
                  <a:pt x="99" y="35"/>
                  <a:pt x="99" y="35"/>
                </a:cubicBezTo>
                <a:cubicBezTo>
                  <a:pt x="99" y="35"/>
                  <a:pt x="99" y="35"/>
                  <a:pt x="99"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28" y="63"/>
                  <a:pt x="128" y="63"/>
                  <a:pt x="128" y="63"/>
                </a:cubicBezTo>
                <a:cubicBezTo>
                  <a:pt x="130" y="65"/>
                  <a:pt x="130" y="68"/>
                  <a:pt x="128" y="69"/>
                </a:cubicBezTo>
                <a:cubicBezTo>
                  <a:pt x="126" y="71"/>
                  <a:pt x="123" y="71"/>
                  <a:pt x="122" y="69"/>
                </a:cubicBezTo>
                <a:cubicBezTo>
                  <a:pt x="101" y="49"/>
                  <a:pt x="101" y="49"/>
                  <a:pt x="101" y="49"/>
                </a:cubicBezTo>
                <a:cubicBezTo>
                  <a:pt x="101" y="144"/>
                  <a:pt x="101" y="144"/>
                  <a:pt x="101" y="144"/>
                </a:cubicBezTo>
                <a:cubicBezTo>
                  <a:pt x="122" y="124"/>
                  <a:pt x="122" y="124"/>
                  <a:pt x="122" y="124"/>
                </a:cubicBezTo>
                <a:cubicBezTo>
                  <a:pt x="123" y="122"/>
                  <a:pt x="126" y="122"/>
                  <a:pt x="128" y="124"/>
                </a:cubicBezTo>
                <a:cubicBezTo>
                  <a:pt x="130" y="126"/>
                  <a:pt x="130" y="129"/>
                  <a:pt x="128" y="130"/>
                </a:cubicBezTo>
                <a:cubicBezTo>
                  <a:pt x="100" y="158"/>
                  <a:pt x="100" y="158"/>
                  <a:pt x="100" y="158"/>
                </a:cubicBezTo>
                <a:cubicBezTo>
                  <a:pt x="100" y="158"/>
                  <a:pt x="100" y="158"/>
                  <a:pt x="100" y="158"/>
                </a:cubicBezTo>
                <a:cubicBezTo>
                  <a:pt x="100" y="158"/>
                  <a:pt x="100" y="158"/>
                  <a:pt x="100" y="158"/>
                </a:cubicBezTo>
                <a:cubicBezTo>
                  <a:pt x="100" y="158"/>
                  <a:pt x="100" y="158"/>
                  <a:pt x="100" y="158"/>
                </a:cubicBezTo>
                <a:cubicBezTo>
                  <a:pt x="100" y="158"/>
                  <a:pt x="100" y="158"/>
                  <a:pt x="100" y="158"/>
                </a:cubicBezTo>
                <a:cubicBezTo>
                  <a:pt x="100" y="158"/>
                  <a:pt x="100" y="158"/>
                  <a:pt x="100" y="158"/>
                </a:cubicBezTo>
                <a:cubicBezTo>
                  <a:pt x="100" y="159"/>
                  <a:pt x="100" y="159"/>
                  <a:pt x="100" y="159"/>
                </a:cubicBezTo>
                <a:cubicBezTo>
                  <a:pt x="100" y="159"/>
                  <a:pt x="99" y="159"/>
                  <a:pt x="99" y="159"/>
                </a:cubicBezTo>
                <a:cubicBezTo>
                  <a:pt x="99" y="159"/>
                  <a:pt x="99" y="159"/>
                  <a:pt x="99" y="159"/>
                </a:cubicBezTo>
                <a:cubicBezTo>
                  <a:pt x="99" y="159"/>
                  <a:pt x="99" y="159"/>
                  <a:pt x="99" y="159"/>
                </a:cubicBezTo>
                <a:cubicBezTo>
                  <a:pt x="99" y="159"/>
                  <a:pt x="99" y="159"/>
                  <a:pt x="99" y="159"/>
                </a:cubicBezTo>
                <a:cubicBezTo>
                  <a:pt x="99" y="159"/>
                  <a:pt x="99" y="159"/>
                  <a:pt x="99" y="159"/>
                </a:cubicBezTo>
                <a:cubicBezTo>
                  <a:pt x="99" y="159"/>
                  <a:pt x="99" y="159"/>
                  <a:pt x="99" y="159"/>
                </a:cubicBezTo>
                <a:cubicBezTo>
                  <a:pt x="99" y="159"/>
                  <a:pt x="99" y="159"/>
                  <a:pt x="99" y="159"/>
                </a:cubicBezTo>
                <a:cubicBezTo>
                  <a:pt x="99" y="159"/>
                  <a:pt x="99" y="159"/>
                  <a:pt x="99" y="159"/>
                </a:cubicBezTo>
                <a:cubicBezTo>
                  <a:pt x="99" y="159"/>
                  <a:pt x="99" y="159"/>
                  <a:pt x="99" y="159"/>
                </a:cubicBezTo>
                <a:cubicBezTo>
                  <a:pt x="99" y="159"/>
                  <a:pt x="99" y="159"/>
                  <a:pt x="99" y="159"/>
                </a:cubicBezTo>
                <a:cubicBezTo>
                  <a:pt x="99" y="159"/>
                  <a:pt x="99" y="159"/>
                  <a:pt x="99" y="159"/>
                </a:cubicBezTo>
                <a:cubicBezTo>
                  <a:pt x="98" y="159"/>
                  <a:pt x="98" y="159"/>
                  <a:pt x="98" y="159"/>
                </a:cubicBezTo>
                <a:cubicBezTo>
                  <a:pt x="98" y="159"/>
                  <a:pt x="98" y="159"/>
                  <a:pt x="98" y="159"/>
                </a:cubicBezTo>
                <a:cubicBezTo>
                  <a:pt x="98" y="159"/>
                  <a:pt x="98" y="159"/>
                  <a:pt x="98" y="159"/>
                </a:cubicBezTo>
                <a:cubicBezTo>
                  <a:pt x="98" y="159"/>
                  <a:pt x="98" y="159"/>
                  <a:pt x="98" y="159"/>
                </a:cubicBezTo>
                <a:cubicBezTo>
                  <a:pt x="98" y="159"/>
                  <a:pt x="98" y="159"/>
                  <a:pt x="98" y="159"/>
                </a:cubicBezTo>
                <a:cubicBezTo>
                  <a:pt x="98" y="159"/>
                  <a:pt x="98" y="159"/>
                  <a:pt x="98" y="159"/>
                </a:cubicBezTo>
                <a:cubicBezTo>
                  <a:pt x="98" y="160"/>
                  <a:pt x="98" y="160"/>
                  <a:pt x="98" y="160"/>
                </a:cubicBezTo>
                <a:cubicBezTo>
                  <a:pt x="98" y="160"/>
                  <a:pt x="98" y="160"/>
                  <a:pt x="98" y="160"/>
                </a:cubicBezTo>
                <a:cubicBezTo>
                  <a:pt x="98" y="160"/>
                  <a:pt x="98" y="160"/>
                  <a:pt x="98" y="160"/>
                </a:cubicBezTo>
                <a:cubicBezTo>
                  <a:pt x="97" y="160"/>
                  <a:pt x="97" y="160"/>
                  <a:pt x="97" y="160"/>
                </a:cubicBezTo>
                <a:cubicBezTo>
                  <a:pt x="97" y="160"/>
                  <a:pt x="97" y="160"/>
                  <a:pt x="97" y="160"/>
                </a:cubicBezTo>
                <a:cubicBezTo>
                  <a:pt x="97" y="160"/>
                  <a:pt x="97" y="160"/>
                  <a:pt x="97" y="160"/>
                </a:cubicBezTo>
                <a:cubicBezTo>
                  <a:pt x="97" y="160"/>
                  <a:pt x="97" y="160"/>
                  <a:pt x="97" y="160"/>
                </a:cubicBezTo>
                <a:cubicBezTo>
                  <a:pt x="97" y="160"/>
                  <a:pt x="97" y="160"/>
                  <a:pt x="97" y="160"/>
                </a:cubicBezTo>
                <a:cubicBezTo>
                  <a:pt x="97" y="160"/>
                  <a:pt x="97" y="160"/>
                  <a:pt x="97" y="160"/>
                </a:cubicBezTo>
                <a:cubicBezTo>
                  <a:pt x="97" y="160"/>
                  <a:pt x="97" y="160"/>
                  <a:pt x="97" y="160"/>
                </a:cubicBezTo>
                <a:cubicBezTo>
                  <a:pt x="96" y="160"/>
                  <a:pt x="96" y="160"/>
                  <a:pt x="96" y="160"/>
                </a:cubicBezTo>
                <a:cubicBezTo>
                  <a:pt x="96" y="160"/>
                  <a:pt x="96" y="160"/>
                  <a:pt x="96" y="160"/>
                </a:cubicBezTo>
                <a:cubicBezTo>
                  <a:pt x="96" y="160"/>
                  <a:pt x="96" y="160"/>
                  <a:pt x="96" y="160"/>
                </a:cubicBezTo>
                <a:cubicBezTo>
                  <a:pt x="96" y="160"/>
                  <a:pt x="96" y="160"/>
                  <a:pt x="96" y="160"/>
                </a:cubicBezTo>
                <a:cubicBezTo>
                  <a:pt x="96" y="160"/>
                  <a:pt x="96" y="160"/>
                  <a:pt x="96" y="160"/>
                </a:cubicBezTo>
                <a:cubicBezTo>
                  <a:pt x="96" y="160"/>
                  <a:pt x="96" y="160"/>
                  <a:pt x="96" y="160"/>
                </a:cubicBezTo>
                <a:cubicBezTo>
                  <a:pt x="96" y="160"/>
                  <a:pt x="96" y="160"/>
                  <a:pt x="96" y="160"/>
                </a:cubicBezTo>
                <a:cubicBezTo>
                  <a:pt x="96" y="160"/>
                  <a:pt x="96" y="160"/>
                  <a:pt x="96" y="160"/>
                </a:cubicBezTo>
                <a:cubicBezTo>
                  <a:pt x="96" y="160"/>
                  <a:pt x="96" y="160"/>
                  <a:pt x="96" y="160"/>
                </a:cubicBezTo>
                <a:cubicBezTo>
                  <a:pt x="96" y="160"/>
                  <a:pt x="96" y="160"/>
                  <a:pt x="96" y="160"/>
                </a:cubicBezTo>
                <a:cubicBezTo>
                  <a:pt x="96" y="159"/>
                  <a:pt x="96" y="159"/>
                  <a:pt x="96" y="159"/>
                </a:cubicBezTo>
                <a:cubicBezTo>
                  <a:pt x="96" y="159"/>
                  <a:pt x="96" y="159"/>
                  <a:pt x="96" y="159"/>
                </a:cubicBezTo>
                <a:cubicBezTo>
                  <a:pt x="96" y="159"/>
                  <a:pt x="96" y="159"/>
                  <a:pt x="96"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5" y="159"/>
                  <a:pt x="95" y="159"/>
                  <a:pt x="95"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9"/>
                  <a:pt x="94" y="159"/>
                  <a:pt x="94" y="159"/>
                </a:cubicBezTo>
                <a:cubicBezTo>
                  <a:pt x="94" y="158"/>
                  <a:pt x="94" y="158"/>
                  <a:pt x="94" y="158"/>
                </a:cubicBezTo>
                <a:cubicBezTo>
                  <a:pt x="94" y="158"/>
                  <a:pt x="94" y="158"/>
                  <a:pt x="94" y="158"/>
                </a:cubicBezTo>
                <a:cubicBezTo>
                  <a:pt x="94" y="158"/>
                  <a:pt x="94" y="158"/>
                  <a:pt x="94" y="158"/>
                </a:cubicBezTo>
                <a:cubicBezTo>
                  <a:pt x="94" y="158"/>
                  <a:pt x="94" y="158"/>
                  <a:pt x="94" y="158"/>
                </a:cubicBezTo>
                <a:cubicBezTo>
                  <a:pt x="94" y="158"/>
                  <a:pt x="94" y="158"/>
                  <a:pt x="94" y="158"/>
                </a:cubicBezTo>
                <a:cubicBezTo>
                  <a:pt x="66" y="130"/>
                  <a:pt x="66" y="130"/>
                  <a:pt x="66" y="130"/>
                </a:cubicBezTo>
                <a:close/>
                <a:moveTo>
                  <a:pt x="8" y="193"/>
                </a:moveTo>
                <a:cubicBezTo>
                  <a:pt x="8" y="193"/>
                  <a:pt x="8" y="193"/>
                  <a:pt x="8" y="193"/>
                </a:cubicBezTo>
                <a:cubicBezTo>
                  <a:pt x="4" y="193"/>
                  <a:pt x="0" y="190"/>
                  <a:pt x="0" y="186"/>
                </a:cubicBezTo>
                <a:cubicBezTo>
                  <a:pt x="0" y="182"/>
                  <a:pt x="4" y="178"/>
                  <a:pt x="8" y="178"/>
                </a:cubicBezTo>
                <a:cubicBezTo>
                  <a:pt x="186" y="178"/>
                  <a:pt x="186" y="178"/>
                  <a:pt x="186" y="178"/>
                </a:cubicBezTo>
                <a:cubicBezTo>
                  <a:pt x="190" y="178"/>
                  <a:pt x="193" y="182"/>
                  <a:pt x="193" y="186"/>
                </a:cubicBezTo>
                <a:cubicBezTo>
                  <a:pt x="193" y="190"/>
                  <a:pt x="190" y="193"/>
                  <a:pt x="186" y="193"/>
                </a:cubicBezTo>
                <a:cubicBezTo>
                  <a:pt x="8" y="193"/>
                  <a:pt x="8" y="193"/>
                  <a:pt x="8" y="193"/>
                </a:cubicBezTo>
                <a:close/>
                <a:moveTo>
                  <a:pt x="8" y="15"/>
                </a:moveTo>
                <a:cubicBezTo>
                  <a:pt x="8" y="15"/>
                  <a:pt x="8" y="15"/>
                  <a:pt x="8" y="15"/>
                </a:cubicBezTo>
                <a:cubicBezTo>
                  <a:pt x="4" y="15"/>
                  <a:pt x="0" y="12"/>
                  <a:pt x="0" y="8"/>
                </a:cubicBezTo>
                <a:cubicBezTo>
                  <a:pt x="0" y="4"/>
                  <a:pt x="4" y="0"/>
                  <a:pt x="8" y="0"/>
                </a:cubicBezTo>
                <a:cubicBezTo>
                  <a:pt x="186" y="0"/>
                  <a:pt x="186" y="0"/>
                  <a:pt x="186" y="0"/>
                </a:cubicBezTo>
                <a:cubicBezTo>
                  <a:pt x="190" y="0"/>
                  <a:pt x="193" y="4"/>
                  <a:pt x="193" y="8"/>
                </a:cubicBezTo>
                <a:cubicBezTo>
                  <a:pt x="193" y="12"/>
                  <a:pt x="190" y="15"/>
                  <a:pt x="186" y="15"/>
                </a:cubicBezTo>
                <a:cubicBezTo>
                  <a:pt x="8" y="15"/>
                  <a:pt x="8" y="15"/>
                  <a:pt x="8" y="15"/>
                </a:cubicBezTo>
                <a:close/>
              </a:path>
            </a:pathLst>
          </a:custGeom>
          <a:solidFill>
            <a:srgbClr val="248ECC"/>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65" name="Group 64"/>
          <p:cNvGrpSpPr/>
          <p:nvPr/>
        </p:nvGrpSpPr>
        <p:grpSpPr>
          <a:xfrm>
            <a:off x="10684422" y="3500285"/>
            <a:ext cx="785638" cy="544824"/>
            <a:chOff x="2134445" y="5357550"/>
            <a:chExt cx="1023438" cy="709735"/>
          </a:xfrm>
          <a:solidFill>
            <a:srgbClr val="248ECC"/>
          </a:solidFill>
        </p:grpSpPr>
        <p:sp>
          <p:nvSpPr>
            <p:cNvPr id="66" name="Freeform 39"/>
            <p:cNvSpPr>
              <a:spLocks noEditPoints="1"/>
            </p:cNvSpPr>
            <p:nvPr/>
          </p:nvSpPr>
          <p:spPr bwMode="auto">
            <a:xfrm>
              <a:off x="2134445" y="5357550"/>
              <a:ext cx="1023438" cy="709735"/>
            </a:xfrm>
            <a:custGeom>
              <a:avLst/>
              <a:gdLst>
                <a:gd name="T0" fmla="*/ 2932 w 3210"/>
                <a:gd name="T1" fmla="*/ 222 h 2225"/>
                <a:gd name="T2" fmla="*/ 2537 w 3210"/>
                <a:gd name="T3" fmla="*/ 222 h 2225"/>
                <a:gd name="T4" fmla="*/ 2537 w 3210"/>
                <a:gd name="T5" fmla="*/ 110 h 2225"/>
                <a:gd name="T6" fmla="*/ 2467 w 3210"/>
                <a:gd name="T7" fmla="*/ 40 h 2225"/>
                <a:gd name="T8" fmla="*/ 2397 w 3210"/>
                <a:gd name="T9" fmla="*/ 110 h 2225"/>
                <a:gd name="T10" fmla="*/ 2397 w 3210"/>
                <a:gd name="T11" fmla="*/ 222 h 2225"/>
                <a:gd name="T12" fmla="*/ 1594 w 3210"/>
                <a:gd name="T13" fmla="*/ 222 h 2225"/>
                <a:gd name="T14" fmla="*/ 1594 w 3210"/>
                <a:gd name="T15" fmla="*/ 110 h 2225"/>
                <a:gd name="T16" fmla="*/ 1524 w 3210"/>
                <a:gd name="T17" fmla="*/ 40 h 2225"/>
                <a:gd name="T18" fmla="*/ 1454 w 3210"/>
                <a:gd name="T19" fmla="*/ 110 h 2225"/>
                <a:gd name="T20" fmla="*/ 1454 w 3210"/>
                <a:gd name="T21" fmla="*/ 222 h 2225"/>
                <a:gd name="T22" fmla="*/ 1023 w 3210"/>
                <a:gd name="T23" fmla="*/ 222 h 2225"/>
                <a:gd name="T24" fmla="*/ 571 w 3210"/>
                <a:gd name="T25" fmla="*/ 0 h 2225"/>
                <a:gd name="T26" fmla="*/ 0 w 3210"/>
                <a:gd name="T27" fmla="*/ 571 h 2225"/>
                <a:gd name="T28" fmla="*/ 571 w 3210"/>
                <a:gd name="T29" fmla="*/ 1142 h 2225"/>
                <a:gd name="T30" fmla="*/ 812 w 3210"/>
                <a:gd name="T31" fmla="*/ 1089 h 2225"/>
                <a:gd name="T32" fmla="*/ 812 w 3210"/>
                <a:gd name="T33" fmla="*/ 1935 h 2225"/>
                <a:gd name="T34" fmla="*/ 894 w 3210"/>
                <a:gd name="T35" fmla="*/ 2137 h 2225"/>
                <a:gd name="T36" fmla="*/ 1095 w 3210"/>
                <a:gd name="T37" fmla="*/ 2225 h 2225"/>
                <a:gd name="T38" fmla="*/ 2924 w 3210"/>
                <a:gd name="T39" fmla="*/ 2225 h 2225"/>
                <a:gd name="T40" fmla="*/ 3210 w 3210"/>
                <a:gd name="T41" fmla="*/ 1934 h 2225"/>
                <a:gd name="T42" fmla="*/ 3210 w 3210"/>
                <a:gd name="T43" fmla="*/ 502 h 2225"/>
                <a:gd name="T44" fmla="*/ 2932 w 3210"/>
                <a:gd name="T45" fmla="*/ 222 h 2225"/>
                <a:gd name="T46" fmla="*/ 1454 w 3210"/>
                <a:gd name="T47" fmla="*/ 362 h 2225"/>
                <a:gd name="T48" fmla="*/ 1454 w 3210"/>
                <a:gd name="T49" fmla="*/ 528 h 2225"/>
                <a:gd name="T50" fmla="*/ 1524 w 3210"/>
                <a:gd name="T51" fmla="*/ 598 h 2225"/>
                <a:gd name="T52" fmla="*/ 1594 w 3210"/>
                <a:gd name="T53" fmla="*/ 528 h 2225"/>
                <a:gd name="T54" fmla="*/ 1594 w 3210"/>
                <a:gd name="T55" fmla="*/ 362 h 2225"/>
                <a:gd name="T56" fmla="*/ 2397 w 3210"/>
                <a:gd name="T57" fmla="*/ 362 h 2225"/>
                <a:gd name="T58" fmla="*/ 2397 w 3210"/>
                <a:gd name="T59" fmla="*/ 528 h 2225"/>
                <a:gd name="T60" fmla="*/ 2467 w 3210"/>
                <a:gd name="T61" fmla="*/ 598 h 2225"/>
                <a:gd name="T62" fmla="*/ 2537 w 3210"/>
                <a:gd name="T63" fmla="*/ 528 h 2225"/>
                <a:gd name="T64" fmla="*/ 2537 w 3210"/>
                <a:gd name="T65" fmla="*/ 362 h 2225"/>
                <a:gd name="T66" fmla="*/ 2932 w 3210"/>
                <a:gd name="T67" fmla="*/ 362 h 2225"/>
                <a:gd name="T68" fmla="*/ 3070 w 3210"/>
                <a:gd name="T69" fmla="*/ 502 h 2225"/>
                <a:gd name="T70" fmla="*/ 3070 w 3210"/>
                <a:gd name="T71" fmla="*/ 660 h 2225"/>
                <a:gd name="T72" fmla="*/ 1135 w 3210"/>
                <a:gd name="T73" fmla="*/ 660 h 2225"/>
                <a:gd name="T74" fmla="*/ 1142 w 3210"/>
                <a:gd name="T75" fmla="*/ 571 h 2225"/>
                <a:gd name="T76" fmla="*/ 1103 w 3210"/>
                <a:gd name="T77" fmla="*/ 362 h 2225"/>
                <a:gd name="T78" fmla="*/ 1454 w 3210"/>
                <a:gd name="T79" fmla="*/ 362 h 2225"/>
                <a:gd name="T80" fmla="*/ 140 w 3210"/>
                <a:gd name="T81" fmla="*/ 571 h 2225"/>
                <a:gd name="T82" fmla="*/ 571 w 3210"/>
                <a:gd name="T83" fmla="*/ 140 h 2225"/>
                <a:gd name="T84" fmla="*/ 1002 w 3210"/>
                <a:gd name="T85" fmla="*/ 571 h 2225"/>
                <a:gd name="T86" fmla="*/ 571 w 3210"/>
                <a:gd name="T87" fmla="*/ 1002 h 2225"/>
                <a:gd name="T88" fmla="*/ 140 w 3210"/>
                <a:gd name="T89" fmla="*/ 571 h 2225"/>
                <a:gd name="T90" fmla="*/ 2924 w 3210"/>
                <a:gd name="T91" fmla="*/ 2085 h 2225"/>
                <a:gd name="T92" fmla="*/ 1095 w 3210"/>
                <a:gd name="T93" fmla="*/ 2085 h 2225"/>
                <a:gd name="T94" fmla="*/ 952 w 3210"/>
                <a:gd name="T95" fmla="*/ 1935 h 2225"/>
                <a:gd name="T96" fmla="*/ 952 w 3210"/>
                <a:gd name="T97" fmla="*/ 997 h 2225"/>
                <a:gd name="T98" fmla="*/ 1094 w 3210"/>
                <a:gd name="T99" fmla="*/ 800 h 2225"/>
                <a:gd name="T100" fmla="*/ 3070 w 3210"/>
                <a:gd name="T101" fmla="*/ 800 h 2225"/>
                <a:gd name="T102" fmla="*/ 3070 w 3210"/>
                <a:gd name="T103" fmla="*/ 1934 h 2225"/>
                <a:gd name="T104" fmla="*/ 2924 w 3210"/>
                <a:gd name="T105" fmla="*/ 2085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10" h="2225">
                  <a:moveTo>
                    <a:pt x="2932" y="222"/>
                  </a:moveTo>
                  <a:cubicBezTo>
                    <a:pt x="2537" y="222"/>
                    <a:pt x="2537" y="222"/>
                    <a:pt x="2537" y="222"/>
                  </a:cubicBezTo>
                  <a:cubicBezTo>
                    <a:pt x="2537" y="110"/>
                    <a:pt x="2537" y="110"/>
                    <a:pt x="2537" y="110"/>
                  </a:cubicBezTo>
                  <a:cubicBezTo>
                    <a:pt x="2537" y="71"/>
                    <a:pt x="2506" y="40"/>
                    <a:pt x="2467" y="40"/>
                  </a:cubicBezTo>
                  <a:cubicBezTo>
                    <a:pt x="2428" y="40"/>
                    <a:pt x="2397" y="71"/>
                    <a:pt x="2397" y="110"/>
                  </a:cubicBezTo>
                  <a:cubicBezTo>
                    <a:pt x="2397" y="222"/>
                    <a:pt x="2397" y="222"/>
                    <a:pt x="2397" y="222"/>
                  </a:cubicBezTo>
                  <a:cubicBezTo>
                    <a:pt x="1594" y="222"/>
                    <a:pt x="1594" y="222"/>
                    <a:pt x="1594" y="222"/>
                  </a:cubicBezTo>
                  <a:cubicBezTo>
                    <a:pt x="1594" y="110"/>
                    <a:pt x="1594" y="110"/>
                    <a:pt x="1594" y="110"/>
                  </a:cubicBezTo>
                  <a:cubicBezTo>
                    <a:pt x="1594" y="71"/>
                    <a:pt x="1563" y="40"/>
                    <a:pt x="1524" y="40"/>
                  </a:cubicBezTo>
                  <a:cubicBezTo>
                    <a:pt x="1485" y="40"/>
                    <a:pt x="1454" y="71"/>
                    <a:pt x="1454" y="110"/>
                  </a:cubicBezTo>
                  <a:cubicBezTo>
                    <a:pt x="1454" y="222"/>
                    <a:pt x="1454" y="222"/>
                    <a:pt x="1454" y="222"/>
                  </a:cubicBezTo>
                  <a:cubicBezTo>
                    <a:pt x="1023" y="222"/>
                    <a:pt x="1023" y="222"/>
                    <a:pt x="1023" y="222"/>
                  </a:cubicBezTo>
                  <a:cubicBezTo>
                    <a:pt x="918" y="87"/>
                    <a:pt x="755" y="0"/>
                    <a:pt x="571" y="0"/>
                  </a:cubicBezTo>
                  <a:cubicBezTo>
                    <a:pt x="256" y="0"/>
                    <a:pt x="0" y="256"/>
                    <a:pt x="0" y="571"/>
                  </a:cubicBezTo>
                  <a:cubicBezTo>
                    <a:pt x="0" y="886"/>
                    <a:pt x="256" y="1142"/>
                    <a:pt x="571" y="1142"/>
                  </a:cubicBezTo>
                  <a:cubicBezTo>
                    <a:pt x="657" y="1142"/>
                    <a:pt x="739" y="1123"/>
                    <a:pt x="812" y="1089"/>
                  </a:cubicBezTo>
                  <a:cubicBezTo>
                    <a:pt x="812" y="1935"/>
                    <a:pt x="812" y="1935"/>
                    <a:pt x="812" y="1935"/>
                  </a:cubicBezTo>
                  <a:cubicBezTo>
                    <a:pt x="812" y="2008"/>
                    <a:pt x="842" y="2082"/>
                    <a:pt x="894" y="2137"/>
                  </a:cubicBezTo>
                  <a:cubicBezTo>
                    <a:pt x="948" y="2193"/>
                    <a:pt x="1021" y="2225"/>
                    <a:pt x="1095" y="2225"/>
                  </a:cubicBezTo>
                  <a:cubicBezTo>
                    <a:pt x="2924" y="2225"/>
                    <a:pt x="2924" y="2225"/>
                    <a:pt x="2924" y="2225"/>
                  </a:cubicBezTo>
                  <a:cubicBezTo>
                    <a:pt x="3077" y="2225"/>
                    <a:pt x="3210" y="2089"/>
                    <a:pt x="3210" y="1934"/>
                  </a:cubicBezTo>
                  <a:cubicBezTo>
                    <a:pt x="3210" y="502"/>
                    <a:pt x="3210" y="502"/>
                    <a:pt x="3210" y="502"/>
                  </a:cubicBezTo>
                  <a:cubicBezTo>
                    <a:pt x="3210" y="347"/>
                    <a:pt x="3085" y="222"/>
                    <a:pt x="2932" y="222"/>
                  </a:cubicBezTo>
                  <a:close/>
                  <a:moveTo>
                    <a:pt x="1454" y="362"/>
                  </a:moveTo>
                  <a:cubicBezTo>
                    <a:pt x="1454" y="528"/>
                    <a:pt x="1454" y="528"/>
                    <a:pt x="1454" y="528"/>
                  </a:cubicBezTo>
                  <a:cubicBezTo>
                    <a:pt x="1454" y="567"/>
                    <a:pt x="1485" y="598"/>
                    <a:pt x="1524" y="598"/>
                  </a:cubicBezTo>
                  <a:cubicBezTo>
                    <a:pt x="1563" y="598"/>
                    <a:pt x="1594" y="567"/>
                    <a:pt x="1594" y="528"/>
                  </a:cubicBezTo>
                  <a:cubicBezTo>
                    <a:pt x="1594" y="362"/>
                    <a:pt x="1594" y="362"/>
                    <a:pt x="1594" y="362"/>
                  </a:cubicBezTo>
                  <a:cubicBezTo>
                    <a:pt x="2397" y="362"/>
                    <a:pt x="2397" y="362"/>
                    <a:pt x="2397" y="362"/>
                  </a:cubicBezTo>
                  <a:cubicBezTo>
                    <a:pt x="2397" y="528"/>
                    <a:pt x="2397" y="528"/>
                    <a:pt x="2397" y="528"/>
                  </a:cubicBezTo>
                  <a:cubicBezTo>
                    <a:pt x="2397" y="567"/>
                    <a:pt x="2428" y="598"/>
                    <a:pt x="2467" y="598"/>
                  </a:cubicBezTo>
                  <a:cubicBezTo>
                    <a:pt x="2506" y="598"/>
                    <a:pt x="2537" y="567"/>
                    <a:pt x="2537" y="528"/>
                  </a:cubicBezTo>
                  <a:cubicBezTo>
                    <a:pt x="2537" y="362"/>
                    <a:pt x="2537" y="362"/>
                    <a:pt x="2537" y="362"/>
                  </a:cubicBezTo>
                  <a:cubicBezTo>
                    <a:pt x="2932" y="362"/>
                    <a:pt x="2932" y="362"/>
                    <a:pt x="2932" y="362"/>
                  </a:cubicBezTo>
                  <a:cubicBezTo>
                    <a:pt x="3008" y="362"/>
                    <a:pt x="3070" y="425"/>
                    <a:pt x="3070" y="502"/>
                  </a:cubicBezTo>
                  <a:cubicBezTo>
                    <a:pt x="3070" y="660"/>
                    <a:pt x="3070" y="660"/>
                    <a:pt x="3070" y="660"/>
                  </a:cubicBezTo>
                  <a:cubicBezTo>
                    <a:pt x="1135" y="660"/>
                    <a:pt x="1135" y="660"/>
                    <a:pt x="1135" y="660"/>
                  </a:cubicBezTo>
                  <a:cubicBezTo>
                    <a:pt x="1140" y="631"/>
                    <a:pt x="1142" y="601"/>
                    <a:pt x="1142" y="571"/>
                  </a:cubicBezTo>
                  <a:cubicBezTo>
                    <a:pt x="1142" y="497"/>
                    <a:pt x="1128" y="426"/>
                    <a:pt x="1103" y="362"/>
                  </a:cubicBezTo>
                  <a:lnTo>
                    <a:pt x="1454" y="362"/>
                  </a:lnTo>
                  <a:close/>
                  <a:moveTo>
                    <a:pt x="140" y="571"/>
                  </a:moveTo>
                  <a:cubicBezTo>
                    <a:pt x="140" y="333"/>
                    <a:pt x="334" y="140"/>
                    <a:pt x="571" y="140"/>
                  </a:cubicBezTo>
                  <a:cubicBezTo>
                    <a:pt x="809" y="140"/>
                    <a:pt x="1002" y="333"/>
                    <a:pt x="1002" y="571"/>
                  </a:cubicBezTo>
                  <a:cubicBezTo>
                    <a:pt x="1002" y="809"/>
                    <a:pt x="809" y="1002"/>
                    <a:pt x="571" y="1002"/>
                  </a:cubicBezTo>
                  <a:cubicBezTo>
                    <a:pt x="334" y="1002"/>
                    <a:pt x="140" y="809"/>
                    <a:pt x="140" y="571"/>
                  </a:cubicBezTo>
                  <a:close/>
                  <a:moveTo>
                    <a:pt x="2924" y="2085"/>
                  </a:moveTo>
                  <a:cubicBezTo>
                    <a:pt x="1095" y="2085"/>
                    <a:pt x="1095" y="2085"/>
                    <a:pt x="1095" y="2085"/>
                  </a:cubicBezTo>
                  <a:cubicBezTo>
                    <a:pt x="1020" y="2085"/>
                    <a:pt x="952" y="2014"/>
                    <a:pt x="952" y="1935"/>
                  </a:cubicBezTo>
                  <a:cubicBezTo>
                    <a:pt x="952" y="997"/>
                    <a:pt x="952" y="997"/>
                    <a:pt x="952" y="997"/>
                  </a:cubicBezTo>
                  <a:cubicBezTo>
                    <a:pt x="1012" y="942"/>
                    <a:pt x="1061" y="875"/>
                    <a:pt x="1094" y="800"/>
                  </a:cubicBezTo>
                  <a:cubicBezTo>
                    <a:pt x="3070" y="800"/>
                    <a:pt x="3070" y="800"/>
                    <a:pt x="3070" y="800"/>
                  </a:cubicBezTo>
                  <a:cubicBezTo>
                    <a:pt x="3070" y="1934"/>
                    <a:pt x="3070" y="1934"/>
                    <a:pt x="3070" y="1934"/>
                  </a:cubicBezTo>
                  <a:cubicBezTo>
                    <a:pt x="3070" y="2012"/>
                    <a:pt x="2999" y="2085"/>
                    <a:pt x="2924" y="2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7" name="Freeform 44"/>
            <p:cNvSpPr>
              <a:spLocks/>
            </p:cNvSpPr>
            <p:nvPr/>
          </p:nvSpPr>
          <p:spPr bwMode="auto">
            <a:xfrm>
              <a:off x="2240905" y="5428523"/>
              <a:ext cx="92266" cy="171756"/>
            </a:xfrm>
            <a:custGeom>
              <a:avLst/>
              <a:gdLst>
                <a:gd name="T0" fmla="*/ 241 w 291"/>
                <a:gd name="T1" fmla="*/ 0 h 540"/>
                <a:gd name="T2" fmla="*/ 191 w 291"/>
                <a:gd name="T3" fmla="*/ 50 h 540"/>
                <a:gd name="T4" fmla="*/ 191 w 291"/>
                <a:gd name="T5" fmla="*/ 324 h 540"/>
                <a:gd name="T6" fmla="*/ 26 w 291"/>
                <a:gd name="T7" fmla="*/ 451 h 540"/>
                <a:gd name="T8" fmla="*/ 16 w 291"/>
                <a:gd name="T9" fmla="*/ 521 h 540"/>
                <a:gd name="T10" fmla="*/ 56 w 291"/>
                <a:gd name="T11" fmla="*/ 540 h 540"/>
                <a:gd name="T12" fmla="*/ 86 w 291"/>
                <a:gd name="T13" fmla="*/ 530 h 540"/>
                <a:gd name="T14" fmla="*/ 272 w 291"/>
                <a:gd name="T15" fmla="*/ 388 h 540"/>
                <a:gd name="T16" fmla="*/ 291 w 291"/>
                <a:gd name="T17" fmla="*/ 348 h 540"/>
                <a:gd name="T18" fmla="*/ 291 w 291"/>
                <a:gd name="T19" fmla="*/ 50 h 540"/>
                <a:gd name="T20" fmla="*/ 241 w 291"/>
                <a:gd name="T21"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540">
                  <a:moveTo>
                    <a:pt x="241" y="0"/>
                  </a:moveTo>
                  <a:cubicBezTo>
                    <a:pt x="214" y="0"/>
                    <a:pt x="191" y="23"/>
                    <a:pt x="191" y="50"/>
                  </a:cubicBezTo>
                  <a:cubicBezTo>
                    <a:pt x="191" y="324"/>
                    <a:pt x="191" y="324"/>
                    <a:pt x="191" y="324"/>
                  </a:cubicBezTo>
                  <a:cubicBezTo>
                    <a:pt x="26" y="451"/>
                    <a:pt x="26" y="451"/>
                    <a:pt x="26" y="451"/>
                  </a:cubicBezTo>
                  <a:cubicBezTo>
                    <a:pt x="4" y="468"/>
                    <a:pt x="0" y="499"/>
                    <a:pt x="16" y="521"/>
                  </a:cubicBezTo>
                  <a:cubicBezTo>
                    <a:pt x="26" y="534"/>
                    <a:pt x="41" y="540"/>
                    <a:pt x="56" y="540"/>
                  </a:cubicBezTo>
                  <a:cubicBezTo>
                    <a:pt x="67" y="540"/>
                    <a:pt x="77" y="537"/>
                    <a:pt x="86" y="530"/>
                  </a:cubicBezTo>
                  <a:cubicBezTo>
                    <a:pt x="272" y="388"/>
                    <a:pt x="272" y="388"/>
                    <a:pt x="272" y="388"/>
                  </a:cubicBezTo>
                  <a:cubicBezTo>
                    <a:pt x="284" y="378"/>
                    <a:pt x="291" y="364"/>
                    <a:pt x="291" y="348"/>
                  </a:cubicBezTo>
                  <a:cubicBezTo>
                    <a:pt x="291" y="50"/>
                    <a:pt x="291" y="50"/>
                    <a:pt x="291" y="50"/>
                  </a:cubicBezTo>
                  <a:cubicBezTo>
                    <a:pt x="291" y="23"/>
                    <a:pt x="269" y="0"/>
                    <a:pt x="2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103093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Kāpiti</a:t>
            </a:r>
            <a:r>
              <a:rPr lang="en-NZ" dirty="0" smtClean="0"/>
              <a:t> Coast residents recognise the airport’s importance to the region.</a:t>
            </a:r>
            <a:endParaRPr lang="en-NZ" dirty="0"/>
          </a:p>
        </p:txBody>
      </p:sp>
      <p:sp>
        <p:nvSpPr>
          <p:cNvPr id="4" name="Slide Number Placeholder 3"/>
          <p:cNvSpPr>
            <a:spLocks noGrp="1"/>
          </p:cNvSpPr>
          <p:nvPr>
            <p:ph type="sldNum" sz="quarter" idx="12"/>
          </p:nvPr>
        </p:nvSpPr>
        <p:spPr/>
        <p:txBody>
          <a:bodyPr/>
          <a:lstStyle/>
          <a:p>
            <a:fld id="{0AC6616C-552D-49FC-B040-020FFCAEC112}" type="slidenum">
              <a:rPr lang="en-NZ" smtClean="0"/>
              <a:pPr/>
              <a:t>3</a:t>
            </a:fld>
            <a:endParaRPr lang="en-NZ" dirty="0"/>
          </a:p>
        </p:txBody>
      </p:sp>
      <p:graphicFrame>
        <p:nvGraphicFramePr>
          <p:cNvPr id="7" name="Content Placeholder 11"/>
          <p:cNvGraphicFramePr>
            <a:graphicFrameLocks/>
          </p:cNvGraphicFramePr>
          <p:nvPr>
            <p:extLst>
              <p:ext uri="{D42A27DB-BD31-4B8C-83A1-F6EECF244321}">
                <p14:modId xmlns:p14="http://schemas.microsoft.com/office/powerpoint/2010/main" val="4077067547"/>
              </p:ext>
            </p:extLst>
          </p:nvPr>
        </p:nvGraphicFramePr>
        <p:xfrm>
          <a:off x="359999" y="1571581"/>
          <a:ext cx="5642352" cy="47530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35874" y="1457783"/>
            <a:ext cx="4890599" cy="338554"/>
          </a:xfrm>
          <a:prstGeom prst="rect">
            <a:avLst/>
          </a:prstGeom>
          <a:noFill/>
        </p:spPr>
        <p:txBody>
          <a:bodyPr wrap="square" rtlCol="0">
            <a:spAutoFit/>
          </a:bodyPr>
          <a:lstStyle/>
          <a:p>
            <a:pPr algn="ctr"/>
            <a:r>
              <a:rPr lang="en-NZ" sz="1600" b="1" i="1" dirty="0" err="1" smtClean="0">
                <a:solidFill>
                  <a:schemeClr val="tx1">
                    <a:lumMod val="75000"/>
                    <a:lumOff val="25000"/>
                  </a:schemeClr>
                </a:solidFill>
                <a:cs typeface="Arial" panose="020B0604020202020204" pitchFamily="34" charset="0"/>
              </a:rPr>
              <a:t>Kāpiti</a:t>
            </a:r>
            <a:r>
              <a:rPr lang="en-NZ" sz="1600" b="1" i="1" dirty="0" smtClean="0">
                <a:solidFill>
                  <a:schemeClr val="tx1">
                    <a:lumMod val="75000"/>
                    <a:lumOff val="25000"/>
                  </a:schemeClr>
                </a:solidFill>
                <a:cs typeface="Arial" panose="020B0604020202020204" pitchFamily="34" charset="0"/>
              </a:rPr>
              <a:t> Coast Airport is an important asset to the region.</a:t>
            </a:r>
            <a:endParaRPr lang="en-NZ" sz="1600" b="1" i="1" dirty="0">
              <a:solidFill>
                <a:schemeClr val="tx1">
                  <a:lumMod val="75000"/>
                  <a:lumOff val="25000"/>
                </a:schemeClr>
              </a:solidFill>
              <a:cs typeface="Arial" panose="020B0604020202020204" pitchFamily="34" charset="0"/>
            </a:endParaRPr>
          </a:p>
        </p:txBody>
      </p:sp>
      <p:sp>
        <p:nvSpPr>
          <p:cNvPr id="10" name="Footer Placeholder 2"/>
          <p:cNvSpPr>
            <a:spLocks noGrp="1"/>
          </p:cNvSpPr>
          <p:nvPr>
            <p:ph type="ftr" sz="quarter" idx="11"/>
          </p:nvPr>
        </p:nvSpPr>
        <p:spPr>
          <a:xfrm>
            <a:off x="359999" y="6551042"/>
            <a:ext cx="8189641" cy="253916"/>
          </a:xfrm>
        </p:spPr>
        <p:txBody>
          <a:bodyPr/>
          <a:lstStyle/>
          <a:p>
            <a:r>
              <a:rPr lang="en-NZ" dirty="0" smtClean="0"/>
              <a:t>Base: </a:t>
            </a:r>
            <a:r>
              <a:rPr lang="en-NZ" dirty="0" err="1" smtClean="0"/>
              <a:t>Kāpiti</a:t>
            </a:r>
            <a:r>
              <a:rPr lang="en-NZ" dirty="0" smtClean="0"/>
              <a:t> Coast residents (n=251) </a:t>
            </a:r>
            <a:endParaRPr lang="en-NZ" dirty="0"/>
          </a:p>
        </p:txBody>
      </p:sp>
      <p:sp>
        <p:nvSpPr>
          <p:cNvPr id="11" name="TextBox 10"/>
          <p:cNvSpPr txBox="1"/>
          <p:nvPr/>
        </p:nvSpPr>
        <p:spPr>
          <a:xfrm>
            <a:off x="2528401" y="3478347"/>
            <a:ext cx="1305546" cy="1200329"/>
          </a:xfrm>
          <a:prstGeom prst="rect">
            <a:avLst/>
          </a:prstGeom>
          <a:noFill/>
        </p:spPr>
        <p:txBody>
          <a:bodyPr wrap="square" rtlCol="0">
            <a:spAutoFit/>
          </a:bodyPr>
          <a:lstStyle/>
          <a:p>
            <a:pPr algn="ctr"/>
            <a:r>
              <a:rPr lang="en-NZ" sz="4400" b="1" dirty="0" smtClean="0">
                <a:solidFill>
                  <a:srgbClr val="248ECC"/>
                </a:solidFill>
                <a:latin typeface="Arial" panose="020B0604020202020204" pitchFamily="34" charset="0"/>
                <a:cs typeface="Arial" panose="020B0604020202020204" pitchFamily="34" charset="0"/>
              </a:rPr>
              <a:t>94%</a:t>
            </a:r>
          </a:p>
          <a:p>
            <a:pPr algn="ctr"/>
            <a:r>
              <a:rPr lang="en-NZ" sz="2800" dirty="0" smtClean="0">
                <a:solidFill>
                  <a:schemeClr val="tx1">
                    <a:lumMod val="75000"/>
                    <a:lumOff val="25000"/>
                  </a:schemeClr>
                </a:solidFill>
              </a:rPr>
              <a:t>agree</a:t>
            </a:r>
            <a:endParaRPr lang="en-NZ" sz="2800" dirty="0">
              <a:solidFill>
                <a:schemeClr val="tx1">
                  <a:lumMod val="75000"/>
                  <a:lumOff val="25000"/>
                </a:schemeClr>
              </a:solidFill>
            </a:endParaRPr>
          </a:p>
        </p:txBody>
      </p:sp>
      <p:sp>
        <p:nvSpPr>
          <p:cNvPr id="14" name="TextBox 13"/>
          <p:cNvSpPr txBox="1"/>
          <p:nvPr/>
        </p:nvSpPr>
        <p:spPr>
          <a:xfrm>
            <a:off x="6813239" y="2227032"/>
            <a:ext cx="4890599" cy="584775"/>
          </a:xfrm>
          <a:prstGeom prst="rect">
            <a:avLst/>
          </a:prstGeom>
          <a:noFill/>
        </p:spPr>
        <p:txBody>
          <a:bodyPr wrap="square" rtlCol="0">
            <a:spAutoFit/>
          </a:bodyPr>
          <a:lstStyle/>
          <a:p>
            <a:r>
              <a:rPr lang="en-NZ" sz="1600" i="1" dirty="0">
                <a:solidFill>
                  <a:schemeClr val="tx1">
                    <a:lumMod val="75000"/>
                    <a:lumOff val="25000"/>
                  </a:schemeClr>
                </a:solidFill>
                <a:cs typeface="Arial" panose="020B0604020202020204" pitchFamily="34" charset="0"/>
              </a:rPr>
              <a:t>“An airport at Paraparaumu is </a:t>
            </a:r>
            <a:r>
              <a:rPr lang="en-NZ" sz="1600" i="1" dirty="0" smtClean="0">
                <a:solidFill>
                  <a:schemeClr val="tx1">
                    <a:lumMod val="75000"/>
                    <a:lumOff val="25000"/>
                  </a:schemeClr>
                </a:solidFill>
                <a:cs typeface="Arial" panose="020B0604020202020204" pitchFamily="34" charset="0"/>
              </a:rPr>
              <a:t>essential. Flights </a:t>
            </a:r>
            <a:r>
              <a:rPr lang="en-NZ" sz="1600" i="1" dirty="0">
                <a:solidFill>
                  <a:schemeClr val="tx1">
                    <a:lumMod val="75000"/>
                    <a:lumOff val="25000"/>
                  </a:schemeClr>
                </a:solidFill>
                <a:cs typeface="Arial" panose="020B0604020202020204" pitchFamily="34" charset="0"/>
              </a:rPr>
              <a:t>to Auckland and Christchurch are helpful for everyone.”</a:t>
            </a:r>
          </a:p>
        </p:txBody>
      </p:sp>
      <p:sp>
        <p:nvSpPr>
          <p:cNvPr id="15" name="TextBox 14"/>
          <p:cNvSpPr txBox="1"/>
          <p:nvPr/>
        </p:nvSpPr>
        <p:spPr>
          <a:xfrm>
            <a:off x="6813239" y="3250952"/>
            <a:ext cx="4890599" cy="1077218"/>
          </a:xfrm>
          <a:prstGeom prst="rect">
            <a:avLst/>
          </a:prstGeom>
          <a:noFill/>
        </p:spPr>
        <p:txBody>
          <a:bodyPr wrap="square" rtlCol="0">
            <a:spAutoFit/>
          </a:bodyPr>
          <a:lstStyle/>
          <a:p>
            <a:r>
              <a:rPr lang="en-NZ" sz="1600" i="1" dirty="0">
                <a:solidFill>
                  <a:schemeClr val="tx1">
                    <a:lumMod val="75000"/>
                    <a:lumOff val="25000"/>
                  </a:schemeClr>
                </a:solidFill>
                <a:cs typeface="Arial" panose="020B0604020202020204" pitchFamily="34" charset="0"/>
              </a:rPr>
              <a:t>“I hope </a:t>
            </a:r>
            <a:r>
              <a:rPr lang="en-NZ" sz="1600" i="1" dirty="0" err="1" smtClean="0">
                <a:solidFill>
                  <a:schemeClr val="tx1">
                    <a:lumMod val="75000"/>
                    <a:lumOff val="25000"/>
                  </a:schemeClr>
                </a:solidFill>
                <a:cs typeface="Arial" panose="020B0604020202020204" pitchFamily="34" charset="0"/>
              </a:rPr>
              <a:t>Kāpiti</a:t>
            </a:r>
            <a:r>
              <a:rPr lang="en-NZ" sz="1600" i="1" dirty="0" smtClean="0">
                <a:solidFill>
                  <a:schemeClr val="tx1">
                    <a:lumMod val="75000"/>
                    <a:lumOff val="25000"/>
                  </a:schemeClr>
                </a:solidFill>
                <a:cs typeface="Arial" panose="020B0604020202020204" pitchFamily="34" charset="0"/>
              </a:rPr>
              <a:t> Airport </a:t>
            </a:r>
            <a:r>
              <a:rPr lang="en-NZ" sz="1600" i="1" dirty="0">
                <a:solidFill>
                  <a:schemeClr val="tx1">
                    <a:lumMod val="75000"/>
                    <a:lumOff val="25000"/>
                  </a:schemeClr>
                </a:solidFill>
                <a:cs typeface="Arial" panose="020B0604020202020204" pitchFamily="34" charset="0"/>
              </a:rPr>
              <a:t>is given a better opportunity to provide regular, reasonably priced flights to a variety of destinations. It's a great little airport, conveniently positioned for many </a:t>
            </a:r>
            <a:r>
              <a:rPr lang="en-NZ" sz="1600" i="1" dirty="0" smtClean="0">
                <a:solidFill>
                  <a:schemeClr val="tx1">
                    <a:lumMod val="75000"/>
                    <a:lumOff val="25000"/>
                  </a:schemeClr>
                </a:solidFill>
                <a:cs typeface="Arial" panose="020B0604020202020204" pitchFamily="34" charset="0"/>
              </a:rPr>
              <a:t>people.”</a:t>
            </a:r>
            <a:endParaRPr lang="en-NZ" sz="1600" i="1" dirty="0">
              <a:solidFill>
                <a:schemeClr val="tx1">
                  <a:lumMod val="75000"/>
                  <a:lumOff val="25000"/>
                </a:schemeClr>
              </a:solidFill>
              <a:cs typeface="Arial" panose="020B0604020202020204" pitchFamily="34" charset="0"/>
            </a:endParaRPr>
          </a:p>
        </p:txBody>
      </p:sp>
      <p:sp>
        <p:nvSpPr>
          <p:cNvPr id="16" name="TextBox 15"/>
          <p:cNvSpPr txBox="1"/>
          <p:nvPr/>
        </p:nvSpPr>
        <p:spPr>
          <a:xfrm>
            <a:off x="6813239" y="4767315"/>
            <a:ext cx="4890599" cy="584775"/>
          </a:xfrm>
          <a:prstGeom prst="rect">
            <a:avLst/>
          </a:prstGeom>
          <a:noFill/>
        </p:spPr>
        <p:txBody>
          <a:bodyPr wrap="square" rtlCol="0">
            <a:spAutoFit/>
          </a:bodyPr>
          <a:lstStyle/>
          <a:p>
            <a:r>
              <a:rPr lang="en-NZ" sz="1600" i="1" dirty="0">
                <a:solidFill>
                  <a:schemeClr val="tx1">
                    <a:lumMod val="75000"/>
                    <a:lumOff val="25000"/>
                  </a:schemeClr>
                </a:solidFill>
                <a:cs typeface="Arial" panose="020B0604020202020204" pitchFamily="34" charset="0"/>
              </a:rPr>
              <a:t>“Even though I don't use </a:t>
            </a:r>
            <a:r>
              <a:rPr lang="en-NZ" sz="1600" i="1" dirty="0" err="1" smtClean="0">
                <a:solidFill>
                  <a:schemeClr val="tx1">
                    <a:lumMod val="75000"/>
                    <a:lumOff val="25000"/>
                  </a:schemeClr>
                </a:solidFill>
                <a:cs typeface="Arial" panose="020B0604020202020204" pitchFamily="34" charset="0"/>
              </a:rPr>
              <a:t>Kāpiti</a:t>
            </a:r>
            <a:r>
              <a:rPr lang="en-NZ" sz="1600" i="1" dirty="0" smtClean="0">
                <a:solidFill>
                  <a:schemeClr val="tx1">
                    <a:lumMod val="75000"/>
                    <a:lumOff val="25000"/>
                  </a:schemeClr>
                </a:solidFill>
                <a:cs typeface="Arial" panose="020B0604020202020204" pitchFamily="34" charset="0"/>
              </a:rPr>
              <a:t> Airport </a:t>
            </a:r>
            <a:r>
              <a:rPr lang="en-NZ" sz="1600" i="1" dirty="0">
                <a:solidFill>
                  <a:schemeClr val="tx1">
                    <a:lumMod val="75000"/>
                    <a:lumOff val="25000"/>
                  </a:schemeClr>
                </a:solidFill>
                <a:cs typeface="Arial" panose="020B0604020202020204" pitchFamily="34" charset="0"/>
              </a:rPr>
              <a:t>I think it is an asset to the </a:t>
            </a:r>
            <a:r>
              <a:rPr lang="en-NZ" sz="1600" i="1" dirty="0" err="1" smtClean="0">
                <a:solidFill>
                  <a:schemeClr val="tx1">
                    <a:lumMod val="75000"/>
                    <a:lumOff val="25000"/>
                  </a:schemeClr>
                </a:solidFill>
                <a:cs typeface="Arial" panose="020B0604020202020204" pitchFamily="34" charset="0"/>
              </a:rPr>
              <a:t>Kāpiti</a:t>
            </a:r>
            <a:r>
              <a:rPr lang="en-NZ" sz="1600" i="1" dirty="0" smtClean="0">
                <a:solidFill>
                  <a:schemeClr val="tx1">
                    <a:lumMod val="75000"/>
                    <a:lumOff val="25000"/>
                  </a:schemeClr>
                </a:solidFill>
                <a:cs typeface="Arial" panose="020B0604020202020204" pitchFamily="34" charset="0"/>
              </a:rPr>
              <a:t> community </a:t>
            </a:r>
            <a:r>
              <a:rPr lang="en-NZ" sz="1600" i="1" dirty="0">
                <a:solidFill>
                  <a:schemeClr val="tx1">
                    <a:lumMod val="75000"/>
                    <a:lumOff val="25000"/>
                  </a:schemeClr>
                </a:solidFill>
                <a:cs typeface="Arial" panose="020B0604020202020204" pitchFamily="34" charset="0"/>
              </a:rPr>
              <a:t>and should stay </a:t>
            </a:r>
            <a:r>
              <a:rPr lang="en-NZ" sz="1600" i="1" dirty="0" smtClean="0">
                <a:solidFill>
                  <a:schemeClr val="tx1">
                    <a:lumMod val="75000"/>
                    <a:lumOff val="25000"/>
                  </a:schemeClr>
                </a:solidFill>
                <a:cs typeface="Arial" panose="020B0604020202020204" pitchFamily="34" charset="0"/>
              </a:rPr>
              <a:t>open.”</a:t>
            </a:r>
            <a:endParaRPr lang="en-NZ" sz="1600" i="1" dirty="0">
              <a:solidFill>
                <a:schemeClr val="tx1">
                  <a:lumMod val="75000"/>
                  <a:lumOff val="25000"/>
                </a:schemeClr>
              </a:solidFill>
              <a:cs typeface="Arial" panose="020B0604020202020204" pitchFamily="34" charset="0"/>
            </a:endParaRPr>
          </a:p>
        </p:txBody>
      </p:sp>
      <p:grpSp>
        <p:nvGrpSpPr>
          <p:cNvPr id="28" name="Group 27"/>
          <p:cNvGrpSpPr/>
          <p:nvPr/>
        </p:nvGrpSpPr>
        <p:grpSpPr>
          <a:xfrm>
            <a:off x="6194323" y="1317523"/>
            <a:ext cx="5831533" cy="4953991"/>
            <a:chOff x="6194323" y="1317523"/>
            <a:chExt cx="5831533" cy="4953991"/>
          </a:xfrm>
        </p:grpSpPr>
        <p:grpSp>
          <p:nvGrpSpPr>
            <p:cNvPr id="27" name="Group 26"/>
            <p:cNvGrpSpPr/>
            <p:nvPr/>
          </p:nvGrpSpPr>
          <p:grpSpPr>
            <a:xfrm>
              <a:off x="6194323" y="1317523"/>
              <a:ext cx="5831533" cy="4953991"/>
              <a:chOff x="6233652" y="1317523"/>
              <a:chExt cx="5831533" cy="4953991"/>
            </a:xfrm>
          </p:grpSpPr>
          <p:sp>
            <p:nvSpPr>
              <p:cNvPr id="22" name="Rectangle 21"/>
              <p:cNvSpPr/>
              <p:nvPr/>
            </p:nvSpPr>
            <p:spPr>
              <a:xfrm>
                <a:off x="6649077" y="1587136"/>
                <a:ext cx="5094090" cy="4404851"/>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Oval 24"/>
              <p:cNvSpPr/>
              <p:nvPr/>
            </p:nvSpPr>
            <p:spPr>
              <a:xfrm>
                <a:off x="6233652" y="1317523"/>
                <a:ext cx="835742" cy="7275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p:cNvSpPr/>
              <p:nvPr/>
            </p:nvSpPr>
            <p:spPr>
              <a:xfrm>
                <a:off x="11229443" y="5543927"/>
                <a:ext cx="835742" cy="7275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 name="Freeform 55"/>
            <p:cNvSpPr>
              <a:spLocks noEditPoints="1"/>
            </p:cNvSpPr>
            <p:nvPr/>
          </p:nvSpPr>
          <p:spPr bwMode="auto">
            <a:xfrm rot="10800000">
              <a:off x="6366412" y="1443050"/>
              <a:ext cx="486672" cy="328094"/>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21" name="Freeform 55"/>
            <p:cNvSpPr>
              <a:spLocks noEditPoints="1"/>
            </p:cNvSpPr>
            <p:nvPr/>
          </p:nvSpPr>
          <p:spPr bwMode="auto">
            <a:xfrm>
              <a:off x="11364649" y="5803452"/>
              <a:ext cx="486672" cy="328094"/>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3060737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Residents support the effort to re-establish passenger services.</a:t>
            </a:r>
            <a:endParaRPr lang="en-NZ" dirty="0"/>
          </a:p>
        </p:txBody>
      </p:sp>
      <p:sp>
        <p:nvSpPr>
          <p:cNvPr id="4" name="Slide Number Placeholder 3"/>
          <p:cNvSpPr>
            <a:spLocks noGrp="1"/>
          </p:cNvSpPr>
          <p:nvPr>
            <p:ph type="sldNum" sz="quarter" idx="12"/>
          </p:nvPr>
        </p:nvSpPr>
        <p:spPr/>
        <p:txBody>
          <a:bodyPr/>
          <a:lstStyle/>
          <a:p>
            <a:fld id="{0AC6616C-552D-49FC-B040-020FFCAEC112}" type="slidenum">
              <a:rPr lang="en-NZ" smtClean="0"/>
              <a:pPr/>
              <a:t>4</a:t>
            </a:fld>
            <a:endParaRPr lang="en-NZ" dirty="0"/>
          </a:p>
        </p:txBody>
      </p:sp>
      <p:graphicFrame>
        <p:nvGraphicFramePr>
          <p:cNvPr id="7" name="Content Placeholder 11"/>
          <p:cNvGraphicFramePr>
            <a:graphicFrameLocks/>
          </p:cNvGraphicFramePr>
          <p:nvPr>
            <p:extLst>
              <p:ext uri="{D42A27DB-BD31-4B8C-83A1-F6EECF244321}">
                <p14:modId xmlns:p14="http://schemas.microsoft.com/office/powerpoint/2010/main" val="2243794046"/>
              </p:ext>
            </p:extLst>
          </p:nvPr>
        </p:nvGraphicFramePr>
        <p:xfrm>
          <a:off x="359999" y="1738733"/>
          <a:ext cx="5642352" cy="47530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35874" y="1273207"/>
            <a:ext cx="4890599" cy="830997"/>
          </a:xfrm>
          <a:prstGeom prst="rect">
            <a:avLst/>
          </a:prstGeom>
          <a:noFill/>
        </p:spPr>
        <p:txBody>
          <a:bodyPr wrap="square" rtlCol="0">
            <a:spAutoFit/>
          </a:bodyPr>
          <a:lstStyle/>
          <a:p>
            <a:pPr algn="ctr"/>
            <a:r>
              <a:rPr lang="en-NZ" sz="1600" b="1" i="1" dirty="0" err="1" smtClean="0">
                <a:solidFill>
                  <a:schemeClr val="tx1">
                    <a:lumMod val="75000"/>
                    <a:lumOff val="25000"/>
                  </a:schemeClr>
                </a:solidFill>
                <a:cs typeface="Arial" panose="020B0604020202020204" pitchFamily="34" charset="0"/>
              </a:rPr>
              <a:t>Kāpiti</a:t>
            </a:r>
            <a:r>
              <a:rPr lang="en-NZ" sz="1600" b="1" i="1" dirty="0" smtClean="0">
                <a:solidFill>
                  <a:schemeClr val="tx1">
                    <a:lumMod val="75000"/>
                    <a:lumOff val="25000"/>
                  </a:schemeClr>
                </a:solidFill>
                <a:cs typeface="Arial" panose="020B0604020202020204" pitchFamily="34" charset="0"/>
              </a:rPr>
              <a:t> Coast Airport should work to ensure frequent passenger services to popular destinations around New Zealand are provided to and from the airport.</a:t>
            </a:r>
            <a:endParaRPr lang="en-NZ" sz="1600" b="1" i="1" dirty="0">
              <a:solidFill>
                <a:schemeClr val="tx1">
                  <a:lumMod val="75000"/>
                  <a:lumOff val="25000"/>
                </a:schemeClr>
              </a:solidFill>
              <a:cs typeface="Arial" panose="020B0604020202020204" pitchFamily="34" charset="0"/>
            </a:endParaRPr>
          </a:p>
        </p:txBody>
      </p:sp>
      <p:sp>
        <p:nvSpPr>
          <p:cNvPr id="10" name="Footer Placeholder 2"/>
          <p:cNvSpPr>
            <a:spLocks noGrp="1"/>
          </p:cNvSpPr>
          <p:nvPr>
            <p:ph type="ftr" sz="quarter" idx="11"/>
          </p:nvPr>
        </p:nvSpPr>
        <p:spPr>
          <a:xfrm>
            <a:off x="359999" y="6551042"/>
            <a:ext cx="8189641" cy="253916"/>
          </a:xfrm>
        </p:spPr>
        <p:txBody>
          <a:bodyPr/>
          <a:lstStyle/>
          <a:p>
            <a:r>
              <a:rPr lang="en-NZ" dirty="0" smtClean="0"/>
              <a:t>Base: </a:t>
            </a:r>
            <a:r>
              <a:rPr lang="en-NZ" dirty="0" err="1" smtClean="0"/>
              <a:t>Kāpiti</a:t>
            </a:r>
            <a:r>
              <a:rPr lang="en-NZ" dirty="0" smtClean="0"/>
              <a:t> Coast residents (n=251) </a:t>
            </a:r>
            <a:endParaRPr lang="en-NZ" dirty="0"/>
          </a:p>
        </p:txBody>
      </p:sp>
      <p:sp>
        <p:nvSpPr>
          <p:cNvPr id="11" name="TextBox 10"/>
          <p:cNvSpPr txBox="1"/>
          <p:nvPr/>
        </p:nvSpPr>
        <p:spPr>
          <a:xfrm>
            <a:off x="2528401" y="3645499"/>
            <a:ext cx="1305546" cy="1200329"/>
          </a:xfrm>
          <a:prstGeom prst="rect">
            <a:avLst/>
          </a:prstGeom>
          <a:noFill/>
        </p:spPr>
        <p:txBody>
          <a:bodyPr wrap="square" rtlCol="0">
            <a:spAutoFit/>
          </a:bodyPr>
          <a:lstStyle/>
          <a:p>
            <a:pPr algn="ctr"/>
            <a:r>
              <a:rPr lang="en-NZ" sz="4400" b="1" dirty="0" smtClean="0">
                <a:solidFill>
                  <a:srgbClr val="9CB34C"/>
                </a:solidFill>
                <a:latin typeface="Arial" panose="020B0604020202020204" pitchFamily="34" charset="0"/>
                <a:cs typeface="Arial" panose="020B0604020202020204" pitchFamily="34" charset="0"/>
              </a:rPr>
              <a:t>91%</a:t>
            </a:r>
          </a:p>
          <a:p>
            <a:pPr algn="ctr"/>
            <a:r>
              <a:rPr lang="en-NZ" sz="2800" dirty="0" smtClean="0">
                <a:solidFill>
                  <a:schemeClr val="tx1">
                    <a:lumMod val="75000"/>
                    <a:lumOff val="25000"/>
                  </a:schemeClr>
                </a:solidFill>
              </a:rPr>
              <a:t>agree</a:t>
            </a:r>
            <a:endParaRPr lang="en-NZ" sz="2800" dirty="0">
              <a:solidFill>
                <a:schemeClr val="tx1">
                  <a:lumMod val="75000"/>
                  <a:lumOff val="25000"/>
                </a:schemeClr>
              </a:solidFill>
            </a:endParaRPr>
          </a:p>
        </p:txBody>
      </p:sp>
      <p:sp>
        <p:nvSpPr>
          <p:cNvPr id="14" name="TextBox 13"/>
          <p:cNvSpPr txBox="1"/>
          <p:nvPr/>
        </p:nvSpPr>
        <p:spPr>
          <a:xfrm>
            <a:off x="6713256" y="1784021"/>
            <a:ext cx="4890599" cy="830997"/>
          </a:xfrm>
          <a:prstGeom prst="rect">
            <a:avLst/>
          </a:prstGeom>
          <a:noFill/>
        </p:spPr>
        <p:txBody>
          <a:bodyPr wrap="square" rtlCol="0">
            <a:spAutoFit/>
          </a:bodyPr>
          <a:lstStyle/>
          <a:p>
            <a:r>
              <a:rPr lang="en-NZ" sz="1600" i="1" dirty="0">
                <a:solidFill>
                  <a:schemeClr val="tx1">
                    <a:lumMod val="75000"/>
                    <a:lumOff val="25000"/>
                  </a:schemeClr>
                </a:solidFill>
                <a:cs typeface="Arial" panose="020B0604020202020204" pitchFamily="34" charset="0"/>
              </a:rPr>
              <a:t>“Serving the growing population of the </a:t>
            </a:r>
            <a:r>
              <a:rPr lang="en-NZ" sz="1600" i="1" dirty="0" err="1" smtClean="0">
                <a:solidFill>
                  <a:schemeClr val="tx1">
                    <a:lumMod val="75000"/>
                    <a:lumOff val="25000"/>
                  </a:schemeClr>
                </a:solidFill>
                <a:cs typeface="Arial" panose="020B0604020202020204" pitchFamily="34" charset="0"/>
              </a:rPr>
              <a:t>Kāpiti</a:t>
            </a:r>
            <a:r>
              <a:rPr lang="en-NZ" sz="1600" i="1" dirty="0" smtClean="0">
                <a:solidFill>
                  <a:schemeClr val="tx1">
                    <a:lumMod val="75000"/>
                    <a:lumOff val="25000"/>
                  </a:schemeClr>
                </a:solidFill>
                <a:cs typeface="Arial" panose="020B0604020202020204" pitchFamily="34" charset="0"/>
              </a:rPr>
              <a:t> Coast </a:t>
            </a:r>
            <a:r>
              <a:rPr lang="en-NZ" sz="1600" i="1" dirty="0">
                <a:solidFill>
                  <a:schemeClr val="tx1">
                    <a:lumMod val="75000"/>
                    <a:lumOff val="25000"/>
                  </a:schemeClr>
                </a:solidFill>
                <a:cs typeface="Arial" panose="020B0604020202020204" pitchFamily="34" charset="0"/>
              </a:rPr>
              <a:t>is important and there should be regular flights to Auckland at </a:t>
            </a:r>
            <a:r>
              <a:rPr lang="en-NZ" sz="1600" i="1" dirty="0" smtClean="0">
                <a:solidFill>
                  <a:schemeClr val="tx1">
                    <a:lumMod val="75000"/>
                    <a:lumOff val="25000"/>
                  </a:schemeClr>
                </a:solidFill>
                <a:cs typeface="Arial" panose="020B0604020202020204" pitchFamily="34" charset="0"/>
              </a:rPr>
              <a:t>least.”</a:t>
            </a:r>
            <a:endParaRPr lang="en-NZ" sz="1600" i="1" dirty="0">
              <a:solidFill>
                <a:schemeClr val="tx1">
                  <a:lumMod val="75000"/>
                  <a:lumOff val="25000"/>
                </a:schemeClr>
              </a:solidFill>
              <a:cs typeface="Arial" panose="020B0604020202020204" pitchFamily="34" charset="0"/>
            </a:endParaRPr>
          </a:p>
        </p:txBody>
      </p:sp>
      <p:sp>
        <p:nvSpPr>
          <p:cNvPr id="15" name="TextBox 14"/>
          <p:cNvSpPr txBox="1"/>
          <p:nvPr/>
        </p:nvSpPr>
        <p:spPr>
          <a:xfrm>
            <a:off x="6713256" y="2933714"/>
            <a:ext cx="4890599" cy="830997"/>
          </a:xfrm>
          <a:prstGeom prst="rect">
            <a:avLst/>
          </a:prstGeom>
          <a:noFill/>
        </p:spPr>
        <p:txBody>
          <a:bodyPr wrap="square" rtlCol="0">
            <a:spAutoFit/>
          </a:bodyPr>
          <a:lstStyle/>
          <a:p>
            <a:r>
              <a:rPr lang="en-NZ" sz="1600" i="1" dirty="0">
                <a:solidFill>
                  <a:schemeClr val="tx1">
                    <a:lumMod val="75000"/>
                    <a:lumOff val="25000"/>
                  </a:schemeClr>
                </a:solidFill>
                <a:cs typeface="Arial" panose="020B0604020202020204" pitchFamily="34" charset="0"/>
              </a:rPr>
              <a:t>“Yes we implore you to introduce a flight service particularly to </a:t>
            </a:r>
            <a:r>
              <a:rPr lang="en-NZ" sz="1600" i="1" dirty="0" smtClean="0">
                <a:solidFill>
                  <a:schemeClr val="tx1">
                    <a:lumMod val="75000"/>
                    <a:lumOff val="25000"/>
                  </a:schemeClr>
                </a:solidFill>
                <a:cs typeface="Arial" panose="020B0604020202020204" pitchFamily="34" charset="0"/>
              </a:rPr>
              <a:t>Auckland, </a:t>
            </a:r>
            <a:r>
              <a:rPr lang="en-NZ" sz="1600" i="1" dirty="0">
                <a:solidFill>
                  <a:schemeClr val="tx1">
                    <a:lumMod val="75000"/>
                    <a:lumOff val="25000"/>
                  </a:schemeClr>
                </a:solidFill>
                <a:cs typeface="Arial" panose="020B0604020202020204" pitchFamily="34" charset="0"/>
              </a:rPr>
              <a:t>but also to other main airports in the </a:t>
            </a:r>
            <a:r>
              <a:rPr lang="en-NZ" sz="1600" i="1" dirty="0" smtClean="0">
                <a:solidFill>
                  <a:schemeClr val="tx1">
                    <a:lumMod val="75000"/>
                    <a:lumOff val="25000"/>
                  </a:schemeClr>
                </a:solidFill>
                <a:cs typeface="Arial" panose="020B0604020202020204" pitchFamily="34" charset="0"/>
              </a:rPr>
              <a:t>country, </a:t>
            </a:r>
            <a:r>
              <a:rPr lang="en-NZ" sz="1600" i="1" dirty="0">
                <a:solidFill>
                  <a:schemeClr val="tx1">
                    <a:lumMod val="75000"/>
                    <a:lumOff val="25000"/>
                  </a:schemeClr>
                </a:solidFill>
                <a:cs typeface="Arial" panose="020B0604020202020204" pitchFamily="34" charset="0"/>
              </a:rPr>
              <a:t>but not necessarily on a daily </a:t>
            </a:r>
            <a:r>
              <a:rPr lang="en-NZ" sz="1600" i="1" dirty="0" smtClean="0">
                <a:solidFill>
                  <a:schemeClr val="tx1">
                    <a:lumMod val="75000"/>
                    <a:lumOff val="25000"/>
                  </a:schemeClr>
                </a:solidFill>
                <a:cs typeface="Arial" panose="020B0604020202020204" pitchFamily="34" charset="0"/>
              </a:rPr>
              <a:t>basis.”</a:t>
            </a:r>
            <a:endParaRPr lang="en-NZ" sz="1600" i="1" dirty="0">
              <a:solidFill>
                <a:schemeClr val="tx1">
                  <a:lumMod val="75000"/>
                  <a:lumOff val="25000"/>
                </a:schemeClr>
              </a:solidFill>
              <a:cs typeface="Arial" panose="020B0604020202020204" pitchFamily="34" charset="0"/>
            </a:endParaRPr>
          </a:p>
        </p:txBody>
      </p:sp>
      <p:sp>
        <p:nvSpPr>
          <p:cNvPr id="16" name="TextBox 15"/>
          <p:cNvSpPr txBox="1"/>
          <p:nvPr/>
        </p:nvSpPr>
        <p:spPr>
          <a:xfrm>
            <a:off x="6713256" y="4083407"/>
            <a:ext cx="4395406" cy="584775"/>
          </a:xfrm>
          <a:prstGeom prst="rect">
            <a:avLst/>
          </a:prstGeom>
          <a:noFill/>
        </p:spPr>
        <p:txBody>
          <a:bodyPr wrap="square" rtlCol="0">
            <a:spAutoFit/>
          </a:bodyPr>
          <a:lstStyle/>
          <a:p>
            <a:r>
              <a:rPr lang="en-NZ" sz="1600" i="1" dirty="0">
                <a:solidFill>
                  <a:schemeClr val="tx1">
                    <a:lumMod val="75000"/>
                    <a:lumOff val="25000"/>
                  </a:schemeClr>
                </a:solidFill>
                <a:cs typeface="Arial" panose="020B0604020202020204" pitchFamily="34" charset="0"/>
              </a:rPr>
              <a:t>“Bring back flights to Auckland and Christchurch from </a:t>
            </a:r>
            <a:r>
              <a:rPr lang="en-NZ" sz="1600" i="1" dirty="0" err="1" smtClean="0">
                <a:solidFill>
                  <a:schemeClr val="tx1">
                    <a:lumMod val="75000"/>
                    <a:lumOff val="25000"/>
                  </a:schemeClr>
                </a:solidFill>
                <a:cs typeface="Arial" panose="020B0604020202020204" pitchFamily="34" charset="0"/>
              </a:rPr>
              <a:t>Kāpiti</a:t>
            </a:r>
            <a:r>
              <a:rPr lang="en-NZ" sz="1600" i="1" dirty="0" smtClean="0">
                <a:solidFill>
                  <a:schemeClr val="tx1">
                    <a:lumMod val="75000"/>
                    <a:lumOff val="25000"/>
                  </a:schemeClr>
                </a:solidFill>
                <a:cs typeface="Arial" panose="020B0604020202020204" pitchFamily="34" charset="0"/>
              </a:rPr>
              <a:t>!”</a:t>
            </a:r>
            <a:endParaRPr lang="en-NZ" sz="1600" i="1" dirty="0">
              <a:solidFill>
                <a:schemeClr val="tx1">
                  <a:lumMod val="75000"/>
                  <a:lumOff val="25000"/>
                </a:schemeClr>
              </a:solidFill>
              <a:cs typeface="Arial" panose="020B0604020202020204" pitchFamily="34" charset="0"/>
            </a:endParaRPr>
          </a:p>
        </p:txBody>
      </p:sp>
      <p:sp>
        <p:nvSpPr>
          <p:cNvPr id="12" name="TextBox 11"/>
          <p:cNvSpPr txBox="1"/>
          <p:nvPr/>
        </p:nvSpPr>
        <p:spPr>
          <a:xfrm>
            <a:off x="6713256" y="4986877"/>
            <a:ext cx="4890599" cy="830997"/>
          </a:xfrm>
          <a:prstGeom prst="rect">
            <a:avLst/>
          </a:prstGeom>
          <a:noFill/>
        </p:spPr>
        <p:txBody>
          <a:bodyPr wrap="square" rtlCol="0">
            <a:spAutoFit/>
          </a:bodyPr>
          <a:lstStyle/>
          <a:p>
            <a:r>
              <a:rPr lang="en-NZ" sz="1600" i="1" dirty="0" smtClean="0">
                <a:solidFill>
                  <a:schemeClr val="tx1">
                    <a:lumMod val="75000"/>
                    <a:lumOff val="25000"/>
                  </a:schemeClr>
                </a:solidFill>
                <a:cs typeface="Arial" panose="020B0604020202020204" pitchFamily="34" charset="0"/>
              </a:rPr>
              <a:t>“I </a:t>
            </a:r>
            <a:r>
              <a:rPr lang="en-NZ" sz="1600" i="1" dirty="0">
                <a:solidFill>
                  <a:schemeClr val="tx1">
                    <a:lumMod val="75000"/>
                    <a:lumOff val="25000"/>
                  </a:schemeClr>
                </a:solidFill>
                <a:cs typeface="Arial" panose="020B0604020202020204" pitchFamily="34" charset="0"/>
              </a:rPr>
              <a:t>really hope they get an airline to fly from </a:t>
            </a:r>
            <a:r>
              <a:rPr lang="en-NZ" sz="1600" i="1" dirty="0" err="1" smtClean="0">
                <a:solidFill>
                  <a:schemeClr val="tx1">
                    <a:lumMod val="75000"/>
                    <a:lumOff val="25000"/>
                  </a:schemeClr>
                </a:solidFill>
                <a:cs typeface="Arial" panose="020B0604020202020204" pitchFamily="34" charset="0"/>
              </a:rPr>
              <a:t>Kāpiti</a:t>
            </a:r>
            <a:r>
              <a:rPr lang="en-NZ" sz="1600" i="1" dirty="0">
                <a:solidFill>
                  <a:schemeClr val="tx1">
                    <a:lumMod val="75000"/>
                    <a:lumOff val="25000"/>
                  </a:schemeClr>
                </a:solidFill>
                <a:cs typeface="Arial" panose="020B0604020202020204" pitchFamily="34" charset="0"/>
              </a:rPr>
              <a:t>.</a:t>
            </a:r>
            <a:r>
              <a:rPr lang="en-NZ" sz="1600" i="1" dirty="0" smtClean="0">
                <a:solidFill>
                  <a:schemeClr val="tx1">
                    <a:lumMod val="75000"/>
                    <a:lumOff val="25000"/>
                  </a:schemeClr>
                </a:solidFill>
                <a:cs typeface="Arial" panose="020B0604020202020204" pitchFamily="34" charset="0"/>
              </a:rPr>
              <a:t> </a:t>
            </a:r>
            <a:r>
              <a:rPr lang="en-NZ" sz="1600" i="1" dirty="0">
                <a:solidFill>
                  <a:schemeClr val="tx1">
                    <a:lumMod val="75000"/>
                    <a:lumOff val="25000"/>
                  </a:schemeClr>
                </a:solidFill>
                <a:cs typeface="Arial" panose="020B0604020202020204" pitchFamily="34" charset="0"/>
              </a:rPr>
              <a:t>I know many people affected by the closure of the </a:t>
            </a:r>
            <a:r>
              <a:rPr lang="en-NZ" sz="1600" i="1" dirty="0" err="1" smtClean="0">
                <a:solidFill>
                  <a:schemeClr val="tx1">
                    <a:lumMod val="75000"/>
                    <a:lumOff val="25000"/>
                  </a:schemeClr>
                </a:solidFill>
                <a:cs typeface="Arial" panose="020B0604020202020204" pitchFamily="34" charset="0"/>
              </a:rPr>
              <a:t>Kāpiti</a:t>
            </a:r>
            <a:r>
              <a:rPr lang="en-NZ" sz="1600" i="1" dirty="0" smtClean="0">
                <a:solidFill>
                  <a:schemeClr val="tx1">
                    <a:lumMod val="75000"/>
                    <a:lumOff val="25000"/>
                  </a:schemeClr>
                </a:solidFill>
                <a:cs typeface="Arial" panose="020B0604020202020204" pitchFamily="34" charset="0"/>
              </a:rPr>
              <a:t>-Auckland route.”</a:t>
            </a:r>
            <a:endParaRPr lang="en-NZ" sz="1600" i="1" dirty="0">
              <a:solidFill>
                <a:schemeClr val="tx1">
                  <a:lumMod val="75000"/>
                  <a:lumOff val="25000"/>
                </a:schemeClr>
              </a:solidFill>
              <a:cs typeface="Arial" panose="020B0604020202020204" pitchFamily="34" charset="0"/>
            </a:endParaRPr>
          </a:p>
        </p:txBody>
      </p:sp>
      <p:grpSp>
        <p:nvGrpSpPr>
          <p:cNvPr id="20" name="Group 19"/>
          <p:cNvGrpSpPr/>
          <p:nvPr/>
        </p:nvGrpSpPr>
        <p:grpSpPr>
          <a:xfrm>
            <a:off x="6126567" y="1224048"/>
            <a:ext cx="6009325" cy="5140942"/>
            <a:chOff x="6235063" y="1317523"/>
            <a:chExt cx="5790793" cy="4953991"/>
          </a:xfrm>
        </p:grpSpPr>
        <p:grpSp>
          <p:nvGrpSpPr>
            <p:cNvPr id="21" name="Group 20"/>
            <p:cNvGrpSpPr/>
            <p:nvPr/>
          </p:nvGrpSpPr>
          <p:grpSpPr>
            <a:xfrm>
              <a:off x="6235063" y="1317523"/>
              <a:ext cx="5790793" cy="4953991"/>
              <a:chOff x="6274392" y="1317523"/>
              <a:chExt cx="5790793" cy="4953991"/>
            </a:xfrm>
          </p:grpSpPr>
          <p:sp>
            <p:nvSpPr>
              <p:cNvPr id="24" name="Rectangle 23"/>
              <p:cNvSpPr/>
              <p:nvPr/>
            </p:nvSpPr>
            <p:spPr>
              <a:xfrm>
                <a:off x="6649077" y="1587136"/>
                <a:ext cx="5094090" cy="4404851"/>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Oval 24"/>
              <p:cNvSpPr/>
              <p:nvPr/>
            </p:nvSpPr>
            <p:spPr>
              <a:xfrm>
                <a:off x="6274392" y="1317523"/>
                <a:ext cx="835742" cy="7275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p:cNvSpPr/>
              <p:nvPr/>
            </p:nvSpPr>
            <p:spPr>
              <a:xfrm>
                <a:off x="11229443" y="5543927"/>
                <a:ext cx="835742" cy="7275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2" name="Freeform 55"/>
            <p:cNvSpPr>
              <a:spLocks noEditPoints="1"/>
            </p:cNvSpPr>
            <p:nvPr/>
          </p:nvSpPr>
          <p:spPr bwMode="auto">
            <a:xfrm rot="10800000">
              <a:off x="6394836" y="1443050"/>
              <a:ext cx="486672" cy="328094"/>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23" name="Freeform 55"/>
            <p:cNvSpPr>
              <a:spLocks noEditPoints="1"/>
            </p:cNvSpPr>
            <p:nvPr/>
          </p:nvSpPr>
          <p:spPr bwMode="auto">
            <a:xfrm>
              <a:off x="11364649" y="5803452"/>
              <a:ext cx="486672" cy="328094"/>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323261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990735" y="1080000"/>
            <a:ext cx="5201265" cy="1492512"/>
          </a:xfrm>
          <a:prstGeom prst="rect">
            <a:avLst/>
          </a:prstGeom>
          <a:solidFill>
            <a:srgbClr val="008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p:cNvSpPr/>
          <p:nvPr/>
        </p:nvSpPr>
        <p:spPr>
          <a:xfrm>
            <a:off x="10095090" y="5157456"/>
            <a:ext cx="648000" cy="648000"/>
          </a:xfrm>
          <a:prstGeom prst="ellipse">
            <a:avLst/>
          </a:prstGeom>
          <a:solidFill>
            <a:srgbClr val="24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10095090" y="4115237"/>
            <a:ext cx="648000" cy="648000"/>
          </a:xfrm>
          <a:prstGeom prst="ellipse">
            <a:avLst/>
          </a:prstGeom>
          <a:solidFill>
            <a:srgbClr val="248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itle 7"/>
          <p:cNvSpPr>
            <a:spLocks noGrp="1"/>
          </p:cNvSpPr>
          <p:nvPr>
            <p:ph type="title"/>
          </p:nvPr>
        </p:nvSpPr>
        <p:spPr/>
        <p:txBody>
          <a:bodyPr/>
          <a:lstStyle/>
          <a:p>
            <a:r>
              <a:rPr lang="en-NZ" dirty="0" smtClean="0"/>
              <a:t>Most of the sectors were to or from Auckland. </a:t>
            </a:r>
            <a:br>
              <a:rPr lang="en-NZ" dirty="0" smtClean="0"/>
            </a:br>
            <a:r>
              <a:rPr lang="en-NZ" dirty="0" smtClean="0"/>
              <a:t>The load factor for this route was estimated to be around 80%.</a:t>
            </a:r>
            <a:endParaRPr lang="en-NZ" dirty="0"/>
          </a:p>
        </p:txBody>
      </p:sp>
      <p:sp>
        <p:nvSpPr>
          <p:cNvPr id="3" name="Footer Placeholder 2"/>
          <p:cNvSpPr>
            <a:spLocks noGrp="1"/>
          </p:cNvSpPr>
          <p:nvPr>
            <p:ph type="ftr" sz="quarter" idx="11"/>
          </p:nvPr>
        </p:nvSpPr>
        <p:spPr/>
        <p:txBody>
          <a:bodyPr/>
          <a:lstStyle/>
          <a:p>
            <a:r>
              <a:rPr lang="en-NZ" dirty="0" smtClean="0"/>
              <a:t>Base: </a:t>
            </a:r>
            <a:r>
              <a:rPr lang="en-NZ" dirty="0"/>
              <a:t>Population (20-82 years) of each region</a:t>
            </a:r>
          </a:p>
          <a:p>
            <a:r>
              <a:rPr lang="en-NZ" dirty="0" smtClean="0"/>
              <a:t>*Based on 18 flights per week using Bombardier Q300 aircraft (50 </a:t>
            </a:r>
            <a:r>
              <a:rPr lang="en-NZ" dirty="0" err="1" smtClean="0"/>
              <a:t>pax</a:t>
            </a:r>
            <a:r>
              <a:rPr lang="en-NZ" dirty="0" smtClean="0"/>
              <a:t>)</a:t>
            </a:r>
            <a:endParaRPr lang="en-NZ" dirty="0"/>
          </a:p>
        </p:txBody>
      </p:sp>
      <p:sp>
        <p:nvSpPr>
          <p:cNvPr id="4" name="Slide Number Placeholder 3"/>
          <p:cNvSpPr>
            <a:spLocks noGrp="1"/>
          </p:cNvSpPr>
          <p:nvPr>
            <p:ph type="sldNum" sz="quarter" idx="12"/>
          </p:nvPr>
        </p:nvSpPr>
        <p:spPr/>
        <p:txBody>
          <a:bodyPr/>
          <a:lstStyle/>
          <a:p>
            <a:fld id="{0AC6616C-552D-49FC-B040-020FFCAEC112}" type="slidenum">
              <a:rPr lang="en-NZ" smtClean="0"/>
              <a:pPr/>
              <a:t>5</a:t>
            </a:fld>
            <a:endParaRPr lang="en-NZ" dirty="0"/>
          </a:p>
        </p:txBody>
      </p:sp>
      <p:sp>
        <p:nvSpPr>
          <p:cNvPr id="6" name="TextBox 5"/>
          <p:cNvSpPr txBox="1"/>
          <p:nvPr/>
        </p:nvSpPr>
        <p:spPr>
          <a:xfrm>
            <a:off x="510397" y="1351578"/>
            <a:ext cx="6030976" cy="584775"/>
          </a:xfrm>
          <a:prstGeom prst="rect">
            <a:avLst/>
          </a:prstGeom>
          <a:noFill/>
        </p:spPr>
        <p:txBody>
          <a:bodyPr wrap="square" rtlCol="0">
            <a:spAutoFit/>
          </a:bodyPr>
          <a:lstStyle/>
          <a:p>
            <a:pPr algn="ctr"/>
            <a:r>
              <a:rPr lang="en-NZ" sz="1600" b="1" dirty="0" smtClean="0">
                <a:solidFill>
                  <a:schemeClr val="tx1">
                    <a:lumMod val="75000"/>
                    <a:lumOff val="25000"/>
                  </a:schemeClr>
                </a:solidFill>
                <a:cs typeface="Arial" panose="020B0604020202020204" pitchFamily="34" charset="0"/>
              </a:rPr>
              <a:t>Number of sectors to or from Auckland through </a:t>
            </a:r>
            <a:r>
              <a:rPr lang="en-NZ" sz="1600" b="1" dirty="0" err="1" smtClean="0">
                <a:solidFill>
                  <a:schemeClr val="tx1">
                    <a:lumMod val="75000"/>
                    <a:lumOff val="25000"/>
                  </a:schemeClr>
                </a:solidFill>
                <a:cs typeface="Arial" panose="020B0604020202020204" pitchFamily="34" charset="0"/>
              </a:rPr>
              <a:t>Kāpiti</a:t>
            </a:r>
            <a:r>
              <a:rPr lang="en-NZ" sz="1600" b="1" dirty="0" smtClean="0">
                <a:solidFill>
                  <a:schemeClr val="tx1">
                    <a:lumMod val="75000"/>
                    <a:lumOff val="25000"/>
                  </a:schemeClr>
                </a:solidFill>
                <a:cs typeface="Arial" panose="020B0604020202020204" pitchFamily="34" charset="0"/>
              </a:rPr>
              <a:t> Airport in the past 12 months by region of residence</a:t>
            </a:r>
            <a:endParaRPr lang="en-NZ" sz="1600" b="1" dirty="0">
              <a:solidFill>
                <a:schemeClr val="tx1">
                  <a:lumMod val="75000"/>
                  <a:lumOff val="25000"/>
                </a:schemeClr>
              </a:solidFill>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95603068"/>
              </p:ext>
            </p:extLst>
          </p:nvPr>
        </p:nvGraphicFramePr>
        <p:xfrm>
          <a:off x="7727894" y="3358346"/>
          <a:ext cx="3904252" cy="2610696"/>
        </p:xfrm>
        <a:graphic>
          <a:graphicData uri="http://schemas.openxmlformats.org/drawingml/2006/table">
            <a:tbl>
              <a:tblPr firstRow="1" bandRow="1">
                <a:tableStyleId>{5C22544A-7EE6-4342-B048-85BDC9FD1C3A}</a:tableStyleId>
              </a:tblPr>
              <a:tblGrid>
                <a:gridCol w="1505182"/>
                <a:gridCol w="2399070"/>
              </a:tblGrid>
              <a:tr h="540000">
                <a:tc>
                  <a:txBody>
                    <a:bodyPr/>
                    <a:lstStyle/>
                    <a:p>
                      <a:r>
                        <a:rPr lang="en-NZ" sz="1600" dirty="0" smtClean="0">
                          <a:solidFill>
                            <a:srgbClr val="0080C8"/>
                          </a:solidFill>
                        </a:rPr>
                        <a:t>Route</a:t>
                      </a:r>
                      <a:endParaRPr lang="en-NZ" sz="1600" dirty="0">
                        <a:solidFill>
                          <a:srgbClr val="0080C8"/>
                        </a:solidFill>
                      </a:endParaRPr>
                    </a:p>
                  </a:txBody>
                  <a:tcPr anchor="ctr">
                    <a:lnL w="12700" cmpd="sng">
                      <a:noFill/>
                    </a:lnL>
                    <a:lnR w="12700" cmpd="sng">
                      <a:noFill/>
                    </a:lnR>
                    <a:lnT w="12700" cmpd="sng">
                      <a:noFill/>
                    </a:lnT>
                    <a:lnB w="28575" cap="flat" cmpd="sng" algn="ctr">
                      <a:solidFill>
                        <a:srgbClr val="0080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sz="1600" dirty="0" smtClean="0">
                          <a:solidFill>
                            <a:srgbClr val="0080C8"/>
                          </a:solidFill>
                        </a:rPr>
                        <a:t>Estimated load factor</a:t>
                      </a:r>
                      <a:endParaRPr lang="en-NZ" sz="1600" dirty="0">
                        <a:solidFill>
                          <a:srgbClr val="0080C8"/>
                        </a:solidFill>
                      </a:endParaRPr>
                    </a:p>
                  </a:txBody>
                  <a:tcPr anchor="ctr">
                    <a:lnL w="12700" cmpd="sng">
                      <a:noFill/>
                    </a:lnL>
                    <a:lnR w="12700" cmpd="sng">
                      <a:noFill/>
                    </a:lnR>
                    <a:lnT w="12700" cmpd="sng">
                      <a:noFill/>
                    </a:lnT>
                    <a:lnB w="28575" cap="flat" cmpd="sng" algn="ctr">
                      <a:solidFill>
                        <a:srgbClr val="0080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35348">
                <a:tc>
                  <a:txBody>
                    <a:bodyPr/>
                    <a:lstStyle/>
                    <a:p>
                      <a:pPr algn="l"/>
                      <a:r>
                        <a:rPr lang="en-NZ" sz="1600" dirty="0" smtClean="0">
                          <a:solidFill>
                            <a:schemeClr val="tx1">
                              <a:lumMod val="75000"/>
                              <a:lumOff val="25000"/>
                            </a:schemeClr>
                          </a:solidFill>
                        </a:rPr>
                        <a:t>PPQ </a:t>
                      </a:r>
                      <a:r>
                        <a:rPr lang="en-NZ" sz="1600" dirty="0" smtClean="0">
                          <a:solidFill>
                            <a:schemeClr val="tx1">
                              <a:lumMod val="75000"/>
                              <a:lumOff val="25000"/>
                            </a:schemeClr>
                          </a:solidFill>
                          <a:sym typeface="Wingdings" panose="05000000000000000000" pitchFamily="2" charset="2"/>
                        </a:rPr>
                        <a:t> AKL</a:t>
                      </a:r>
                      <a:endParaRPr lang="en-NZ" sz="1600" dirty="0">
                        <a:solidFill>
                          <a:schemeClr val="tx1">
                            <a:lumMod val="75000"/>
                            <a:lumOff val="25000"/>
                          </a:schemeClr>
                        </a:solidFill>
                      </a:endParaRPr>
                    </a:p>
                  </a:txBody>
                  <a:tcPr anchor="ctr">
                    <a:lnL w="12700" cmpd="sng">
                      <a:noFill/>
                    </a:lnL>
                    <a:lnR w="12700" cmpd="sng">
                      <a:noFill/>
                    </a:lnR>
                    <a:lnT w="28575" cap="flat" cmpd="sng" algn="ctr">
                      <a:solidFill>
                        <a:srgbClr val="0080C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NZ" b="1" dirty="0" smtClean="0">
                          <a:solidFill>
                            <a:schemeClr val="bg1"/>
                          </a:solidFill>
                        </a:rPr>
                        <a:t>80%</a:t>
                      </a:r>
                      <a:endParaRPr lang="en-NZ" b="1" dirty="0">
                        <a:solidFill>
                          <a:schemeClr val="bg1"/>
                        </a:solidFill>
                      </a:endParaRPr>
                    </a:p>
                  </a:txBody>
                  <a:tcPr anchor="ctr">
                    <a:lnL w="12700" cmpd="sng">
                      <a:noFill/>
                    </a:lnL>
                    <a:lnR w="12700" cmpd="sng">
                      <a:noFill/>
                    </a:lnR>
                    <a:lnT w="28575" cap="flat" cmpd="sng" algn="ctr">
                      <a:solidFill>
                        <a:srgbClr val="0080C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035348">
                <a:tc>
                  <a:txBody>
                    <a:bodyPr/>
                    <a:lstStyle/>
                    <a:p>
                      <a:pPr algn="l"/>
                      <a:r>
                        <a:rPr lang="en-NZ" sz="1600" dirty="0" smtClean="0">
                          <a:solidFill>
                            <a:schemeClr val="tx1">
                              <a:lumMod val="75000"/>
                              <a:lumOff val="25000"/>
                            </a:schemeClr>
                          </a:solidFill>
                        </a:rPr>
                        <a:t>AKL </a:t>
                      </a:r>
                      <a:r>
                        <a:rPr lang="en-NZ" sz="1600" dirty="0" smtClean="0">
                          <a:solidFill>
                            <a:schemeClr val="tx1">
                              <a:lumMod val="75000"/>
                              <a:lumOff val="25000"/>
                            </a:schemeClr>
                          </a:solidFill>
                          <a:sym typeface="Wingdings" panose="05000000000000000000" pitchFamily="2" charset="2"/>
                        </a:rPr>
                        <a:t> PPQ</a:t>
                      </a:r>
                      <a:endParaRPr lang="en-NZ" sz="16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b="1" dirty="0" smtClean="0">
                          <a:solidFill>
                            <a:schemeClr val="bg1"/>
                          </a:solidFill>
                        </a:rPr>
                        <a:t>78%</a:t>
                      </a:r>
                      <a:endParaRPr lang="en-NZ"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8488968" y="1533869"/>
            <a:ext cx="2204798" cy="584775"/>
          </a:xfrm>
          <a:prstGeom prst="rect">
            <a:avLst/>
          </a:prstGeom>
          <a:noFill/>
        </p:spPr>
        <p:txBody>
          <a:bodyPr wrap="square" rtlCol="0">
            <a:spAutoFit/>
          </a:bodyPr>
          <a:lstStyle/>
          <a:p>
            <a:pPr algn="ctr"/>
            <a:r>
              <a:rPr lang="en-NZ" sz="1600" b="1" dirty="0" smtClean="0">
                <a:solidFill>
                  <a:schemeClr val="bg1"/>
                </a:solidFill>
                <a:cs typeface="Arial" panose="020B0604020202020204" pitchFamily="34" charset="0"/>
              </a:rPr>
              <a:t>Estimated load factors for PPQ/AKL flights*</a:t>
            </a:r>
            <a:endParaRPr lang="en-NZ" sz="1600" b="1" dirty="0">
              <a:solidFill>
                <a:schemeClr val="bg1"/>
              </a:solidFill>
              <a:cs typeface="Arial" panose="020B0604020202020204" pitchFamily="34" charset="0"/>
            </a:endParaRPr>
          </a:p>
        </p:txBody>
      </p:sp>
      <p:cxnSp>
        <p:nvCxnSpPr>
          <p:cNvPr id="7" name="Straight Connector 6"/>
          <p:cNvCxnSpPr/>
          <p:nvPr/>
        </p:nvCxnSpPr>
        <p:spPr>
          <a:xfrm>
            <a:off x="6990735" y="1170038"/>
            <a:ext cx="0" cy="51521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976852" y="4439237"/>
            <a:ext cx="1179871" cy="1052052"/>
            <a:chOff x="8976852" y="3835186"/>
            <a:chExt cx="1111045" cy="1052052"/>
          </a:xfrm>
        </p:grpSpPr>
        <p:cxnSp>
          <p:nvCxnSpPr>
            <p:cNvPr id="14" name="Straight Connector 13"/>
            <p:cNvCxnSpPr/>
            <p:nvPr/>
          </p:nvCxnSpPr>
          <p:spPr>
            <a:xfrm>
              <a:off x="8976852" y="3835186"/>
              <a:ext cx="1111045" cy="0"/>
            </a:xfrm>
            <a:prstGeom prst="line">
              <a:avLst/>
            </a:prstGeom>
            <a:ln>
              <a:solidFill>
                <a:srgbClr val="0080C8"/>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76852" y="4887238"/>
              <a:ext cx="1111045" cy="0"/>
            </a:xfrm>
            <a:prstGeom prst="line">
              <a:avLst/>
            </a:prstGeom>
            <a:ln>
              <a:solidFill>
                <a:srgbClr val="0080C8"/>
              </a:solidFill>
              <a:prstDash val="dash"/>
            </a:ln>
          </p:spPr>
          <p:style>
            <a:lnRef idx="1">
              <a:schemeClr val="accent1"/>
            </a:lnRef>
            <a:fillRef idx="0">
              <a:schemeClr val="accent1"/>
            </a:fillRef>
            <a:effectRef idx="0">
              <a:schemeClr val="accent1"/>
            </a:effectRef>
            <a:fontRef idx="minor">
              <a:schemeClr val="tx1"/>
            </a:fontRef>
          </p:style>
        </p:cxnSp>
      </p:grpSp>
      <p:sp>
        <p:nvSpPr>
          <p:cNvPr id="18" name="Isosceles Triangle 17"/>
          <p:cNvSpPr/>
          <p:nvPr/>
        </p:nvSpPr>
        <p:spPr>
          <a:xfrm rot="10800000">
            <a:off x="9323557" y="2523357"/>
            <a:ext cx="535621" cy="295190"/>
          </a:xfrm>
          <a:prstGeom prst="triangle">
            <a:avLst/>
          </a:prstGeom>
          <a:solidFill>
            <a:srgbClr val="008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9" name="Content Placeholder 17"/>
          <p:cNvGraphicFramePr>
            <a:graphicFrameLocks/>
          </p:cNvGraphicFramePr>
          <p:nvPr>
            <p:extLst>
              <p:ext uri="{D42A27DB-BD31-4B8C-83A1-F6EECF244321}">
                <p14:modId xmlns:p14="http://schemas.microsoft.com/office/powerpoint/2010/main" val="488545680"/>
              </p:ext>
            </p:extLst>
          </p:nvPr>
        </p:nvGraphicFramePr>
        <p:xfrm>
          <a:off x="1145075" y="1892705"/>
          <a:ext cx="5630862" cy="4022178"/>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1542494" y="2189709"/>
            <a:ext cx="684660" cy="276999"/>
          </a:xfrm>
          <a:prstGeom prst="rect">
            <a:avLst/>
          </a:prstGeom>
          <a:noFill/>
        </p:spPr>
        <p:txBody>
          <a:bodyPr wrap="square" rtlCol="0">
            <a:spAutoFit/>
          </a:bodyPr>
          <a:lstStyle/>
          <a:p>
            <a:r>
              <a:rPr lang="en-NZ" sz="1200" dirty="0" smtClean="0">
                <a:solidFill>
                  <a:schemeClr val="tx1">
                    <a:lumMod val="75000"/>
                    <a:lumOff val="25000"/>
                  </a:schemeClr>
                </a:solidFill>
                <a:cs typeface="Arial" panose="020B0604020202020204" pitchFamily="34" charset="0"/>
              </a:rPr>
              <a:t>53,190</a:t>
            </a:r>
            <a:endParaRPr lang="en-NZ" sz="1200" dirty="0">
              <a:solidFill>
                <a:schemeClr val="tx1">
                  <a:lumMod val="75000"/>
                  <a:lumOff val="25000"/>
                </a:schemeClr>
              </a:solidFill>
              <a:cs typeface="Arial" panose="020B0604020202020204" pitchFamily="34" charset="0"/>
            </a:endParaRPr>
          </a:p>
        </p:txBody>
      </p:sp>
      <p:sp>
        <p:nvSpPr>
          <p:cNvPr id="21" name="TextBox 20"/>
          <p:cNvSpPr txBox="1"/>
          <p:nvPr/>
        </p:nvSpPr>
        <p:spPr>
          <a:xfrm>
            <a:off x="2660112" y="2372367"/>
            <a:ext cx="684660" cy="276999"/>
          </a:xfrm>
          <a:prstGeom prst="rect">
            <a:avLst/>
          </a:prstGeom>
          <a:noFill/>
        </p:spPr>
        <p:txBody>
          <a:bodyPr wrap="square" rtlCol="0">
            <a:spAutoFit/>
          </a:bodyPr>
          <a:lstStyle/>
          <a:p>
            <a:r>
              <a:rPr lang="en-NZ" sz="1200" dirty="0" smtClean="0">
                <a:solidFill>
                  <a:schemeClr val="tx1">
                    <a:lumMod val="75000"/>
                    <a:lumOff val="25000"/>
                  </a:schemeClr>
                </a:solidFill>
                <a:cs typeface="Arial" panose="020B0604020202020204" pitchFamily="34" charset="0"/>
              </a:rPr>
              <a:t>50,118</a:t>
            </a:r>
            <a:endParaRPr lang="en-NZ" sz="1200" dirty="0">
              <a:solidFill>
                <a:schemeClr val="tx1">
                  <a:lumMod val="75000"/>
                  <a:lumOff val="25000"/>
                </a:schemeClr>
              </a:solidFill>
              <a:cs typeface="Arial" panose="020B0604020202020204" pitchFamily="34" charset="0"/>
            </a:endParaRPr>
          </a:p>
        </p:txBody>
      </p:sp>
      <p:sp>
        <p:nvSpPr>
          <p:cNvPr id="22" name="TextBox 21"/>
          <p:cNvSpPr txBox="1"/>
          <p:nvPr/>
        </p:nvSpPr>
        <p:spPr>
          <a:xfrm>
            <a:off x="3780574" y="5234315"/>
            <a:ext cx="684660" cy="276999"/>
          </a:xfrm>
          <a:prstGeom prst="rect">
            <a:avLst/>
          </a:prstGeom>
          <a:noFill/>
        </p:spPr>
        <p:txBody>
          <a:bodyPr wrap="square" rtlCol="0">
            <a:spAutoFit/>
          </a:bodyPr>
          <a:lstStyle/>
          <a:p>
            <a:r>
              <a:rPr lang="en-NZ" sz="1200" dirty="0" smtClean="0">
                <a:solidFill>
                  <a:schemeClr val="tx1">
                    <a:lumMod val="75000"/>
                    <a:lumOff val="25000"/>
                  </a:schemeClr>
                </a:solidFill>
                <a:cs typeface="Arial" panose="020B0604020202020204" pitchFamily="34" charset="0"/>
              </a:rPr>
              <a:t>1,400</a:t>
            </a:r>
            <a:endParaRPr lang="en-NZ" sz="1200" dirty="0">
              <a:solidFill>
                <a:schemeClr val="tx1">
                  <a:lumMod val="75000"/>
                  <a:lumOff val="25000"/>
                </a:schemeClr>
              </a:solidFill>
              <a:cs typeface="Arial" panose="020B0604020202020204" pitchFamily="34" charset="0"/>
            </a:endParaRPr>
          </a:p>
        </p:txBody>
      </p:sp>
      <p:sp>
        <p:nvSpPr>
          <p:cNvPr id="23" name="TextBox 22"/>
          <p:cNvSpPr txBox="1"/>
          <p:nvPr/>
        </p:nvSpPr>
        <p:spPr>
          <a:xfrm>
            <a:off x="4921316" y="5243368"/>
            <a:ext cx="684660" cy="276999"/>
          </a:xfrm>
          <a:prstGeom prst="rect">
            <a:avLst/>
          </a:prstGeom>
          <a:noFill/>
        </p:spPr>
        <p:txBody>
          <a:bodyPr wrap="square" rtlCol="0">
            <a:spAutoFit/>
          </a:bodyPr>
          <a:lstStyle/>
          <a:p>
            <a:r>
              <a:rPr lang="en-NZ" sz="1200" dirty="0" smtClean="0">
                <a:solidFill>
                  <a:schemeClr val="tx1">
                    <a:lumMod val="75000"/>
                    <a:lumOff val="25000"/>
                  </a:schemeClr>
                </a:solidFill>
                <a:cs typeface="Arial" panose="020B0604020202020204" pitchFamily="34" charset="0"/>
              </a:rPr>
              <a:t>1,672</a:t>
            </a:r>
            <a:endParaRPr lang="en-NZ" sz="1200"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128998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0"/>
          <p:cNvGraphicFramePr>
            <a:graphicFrameLocks/>
          </p:cNvGraphicFramePr>
          <p:nvPr>
            <p:extLst>
              <p:ext uri="{D42A27DB-BD31-4B8C-83A1-F6EECF244321}">
                <p14:modId xmlns:p14="http://schemas.microsoft.com/office/powerpoint/2010/main" val="3988506289"/>
              </p:ext>
            </p:extLst>
          </p:nvPr>
        </p:nvGraphicFramePr>
        <p:xfrm>
          <a:off x="941944" y="1932041"/>
          <a:ext cx="8763000" cy="437043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NZ" dirty="0" smtClean="0"/>
              <a:t>Untapped potential from neighbouring districts</a:t>
            </a:r>
            <a:endParaRPr lang="en-NZ" dirty="0"/>
          </a:p>
        </p:txBody>
      </p:sp>
      <p:sp>
        <p:nvSpPr>
          <p:cNvPr id="3" name="Footer Placeholder 2"/>
          <p:cNvSpPr>
            <a:spLocks noGrp="1"/>
          </p:cNvSpPr>
          <p:nvPr>
            <p:ph type="ftr" sz="quarter" idx="11"/>
          </p:nvPr>
        </p:nvSpPr>
        <p:spPr/>
        <p:txBody>
          <a:bodyPr/>
          <a:lstStyle/>
          <a:p>
            <a:r>
              <a:rPr lang="en-NZ" dirty="0" smtClean="0"/>
              <a:t>Base: </a:t>
            </a:r>
            <a:r>
              <a:rPr lang="en-NZ" dirty="0"/>
              <a:t>Population (20-82 years) of each </a:t>
            </a:r>
            <a:r>
              <a:rPr lang="en-NZ" dirty="0" smtClean="0"/>
              <a:t>region</a:t>
            </a:r>
            <a:endParaRPr lang="en-NZ" dirty="0"/>
          </a:p>
        </p:txBody>
      </p:sp>
      <p:sp>
        <p:nvSpPr>
          <p:cNvPr id="4" name="Slide Number Placeholder 3"/>
          <p:cNvSpPr>
            <a:spLocks noGrp="1"/>
          </p:cNvSpPr>
          <p:nvPr>
            <p:ph type="sldNum" sz="quarter" idx="12"/>
          </p:nvPr>
        </p:nvSpPr>
        <p:spPr/>
        <p:txBody>
          <a:bodyPr/>
          <a:lstStyle/>
          <a:p>
            <a:fld id="{0AC6616C-552D-49FC-B040-020FFCAEC112}" type="slidenum">
              <a:rPr lang="en-NZ" smtClean="0"/>
              <a:pPr/>
              <a:t>6</a:t>
            </a:fld>
            <a:endParaRPr lang="en-NZ" dirty="0"/>
          </a:p>
        </p:txBody>
      </p:sp>
      <p:cxnSp>
        <p:nvCxnSpPr>
          <p:cNvPr id="12" name="Straight Connector 11"/>
          <p:cNvCxnSpPr/>
          <p:nvPr/>
        </p:nvCxnSpPr>
        <p:spPr>
          <a:xfrm>
            <a:off x="2580249" y="4891314"/>
            <a:ext cx="6744827"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80512" y="1435324"/>
            <a:ext cx="6030976" cy="338554"/>
          </a:xfrm>
          <a:prstGeom prst="rect">
            <a:avLst/>
          </a:prstGeom>
          <a:noFill/>
        </p:spPr>
        <p:txBody>
          <a:bodyPr wrap="square" rtlCol="0">
            <a:spAutoFit/>
          </a:bodyPr>
          <a:lstStyle/>
          <a:p>
            <a:pPr algn="ctr"/>
            <a:r>
              <a:rPr lang="en-NZ" sz="1600" b="1" dirty="0" smtClean="0">
                <a:solidFill>
                  <a:schemeClr val="tx1">
                    <a:lumMod val="75000"/>
                    <a:lumOff val="25000"/>
                  </a:schemeClr>
                </a:solidFill>
                <a:cs typeface="Arial" panose="020B0604020202020204" pitchFamily="34" charset="0"/>
              </a:rPr>
              <a:t>Number of sectors to or from Auckland by airport by region</a:t>
            </a:r>
            <a:endParaRPr lang="en-NZ" sz="1600" b="1" dirty="0">
              <a:solidFill>
                <a:schemeClr val="tx1">
                  <a:lumMod val="75000"/>
                  <a:lumOff val="25000"/>
                </a:schemeClr>
              </a:solidFill>
              <a:cs typeface="Arial" panose="020B0604020202020204" pitchFamily="34" charset="0"/>
            </a:endParaRPr>
          </a:p>
        </p:txBody>
      </p:sp>
      <p:cxnSp>
        <p:nvCxnSpPr>
          <p:cNvPr id="22" name="Straight Connector 21"/>
          <p:cNvCxnSpPr/>
          <p:nvPr/>
        </p:nvCxnSpPr>
        <p:spPr>
          <a:xfrm>
            <a:off x="2580248" y="3649968"/>
            <a:ext cx="6744827"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7097924" y="2516863"/>
            <a:ext cx="81482" cy="974942"/>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0" name="Right Brace 9"/>
          <p:cNvSpPr/>
          <p:nvPr/>
        </p:nvSpPr>
        <p:spPr>
          <a:xfrm>
            <a:off x="4620294" y="3764561"/>
            <a:ext cx="81482" cy="974942"/>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Right Brace 10"/>
          <p:cNvSpPr/>
          <p:nvPr/>
        </p:nvSpPr>
        <p:spPr>
          <a:xfrm>
            <a:off x="9779254" y="5039591"/>
            <a:ext cx="81482" cy="974942"/>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3" name="TextBox 12"/>
          <p:cNvSpPr txBox="1"/>
          <p:nvPr/>
        </p:nvSpPr>
        <p:spPr>
          <a:xfrm>
            <a:off x="7277380" y="2865834"/>
            <a:ext cx="906954" cy="276999"/>
          </a:xfrm>
          <a:prstGeom prst="rect">
            <a:avLst/>
          </a:prstGeom>
          <a:noFill/>
        </p:spPr>
        <p:txBody>
          <a:bodyPr wrap="square" rtlCol="0">
            <a:spAutoFit/>
          </a:bodyPr>
          <a:lstStyle/>
          <a:p>
            <a:r>
              <a:rPr lang="en-NZ" sz="1200" dirty="0" smtClean="0">
                <a:solidFill>
                  <a:schemeClr val="tx1">
                    <a:lumMod val="75000"/>
                    <a:lumOff val="25000"/>
                  </a:schemeClr>
                </a:solidFill>
                <a:cs typeface="Arial" panose="020B0604020202020204" pitchFamily="34" charset="0"/>
              </a:rPr>
              <a:t>97,713</a:t>
            </a:r>
            <a:endParaRPr lang="en-NZ" sz="1200" dirty="0">
              <a:solidFill>
                <a:schemeClr val="tx1">
                  <a:lumMod val="75000"/>
                  <a:lumOff val="25000"/>
                </a:schemeClr>
              </a:solidFill>
              <a:cs typeface="Arial" panose="020B0604020202020204" pitchFamily="34" charset="0"/>
            </a:endParaRPr>
          </a:p>
        </p:txBody>
      </p:sp>
      <p:sp>
        <p:nvSpPr>
          <p:cNvPr id="14" name="TextBox 13"/>
          <p:cNvSpPr txBox="1"/>
          <p:nvPr/>
        </p:nvSpPr>
        <p:spPr>
          <a:xfrm>
            <a:off x="4763536" y="4123089"/>
            <a:ext cx="906954" cy="276999"/>
          </a:xfrm>
          <a:prstGeom prst="rect">
            <a:avLst/>
          </a:prstGeom>
          <a:noFill/>
        </p:spPr>
        <p:txBody>
          <a:bodyPr wrap="square" rtlCol="0">
            <a:spAutoFit/>
          </a:bodyPr>
          <a:lstStyle/>
          <a:p>
            <a:r>
              <a:rPr lang="en-NZ" sz="1200" dirty="0" smtClean="0">
                <a:solidFill>
                  <a:schemeClr val="tx1">
                    <a:lumMod val="75000"/>
                    <a:lumOff val="25000"/>
                  </a:schemeClr>
                </a:solidFill>
                <a:cs typeface="Arial" panose="020B0604020202020204" pitchFamily="34" charset="0"/>
              </a:rPr>
              <a:t>30,863</a:t>
            </a:r>
            <a:endParaRPr lang="en-NZ" sz="1200" dirty="0">
              <a:solidFill>
                <a:schemeClr val="tx1">
                  <a:lumMod val="75000"/>
                  <a:lumOff val="25000"/>
                </a:schemeClr>
              </a:solidFill>
              <a:cs typeface="Arial" panose="020B0604020202020204" pitchFamily="34" charset="0"/>
            </a:endParaRPr>
          </a:p>
        </p:txBody>
      </p:sp>
      <p:sp>
        <p:nvSpPr>
          <p:cNvPr id="15" name="TextBox 14"/>
          <p:cNvSpPr txBox="1"/>
          <p:nvPr/>
        </p:nvSpPr>
        <p:spPr>
          <a:xfrm>
            <a:off x="9903939" y="5388562"/>
            <a:ext cx="906954" cy="276999"/>
          </a:xfrm>
          <a:prstGeom prst="rect">
            <a:avLst/>
          </a:prstGeom>
          <a:noFill/>
        </p:spPr>
        <p:txBody>
          <a:bodyPr wrap="square" rtlCol="0">
            <a:spAutoFit/>
          </a:bodyPr>
          <a:lstStyle/>
          <a:p>
            <a:r>
              <a:rPr lang="en-NZ" sz="1200" dirty="0" smtClean="0">
                <a:solidFill>
                  <a:schemeClr val="tx1">
                    <a:lumMod val="75000"/>
                    <a:lumOff val="25000"/>
                  </a:schemeClr>
                </a:solidFill>
                <a:cs typeface="Arial" panose="020B0604020202020204" pitchFamily="34" charset="0"/>
              </a:rPr>
              <a:t>87,211</a:t>
            </a:r>
            <a:endParaRPr lang="en-NZ" sz="1200" dirty="0">
              <a:solidFill>
                <a:schemeClr val="tx1">
                  <a:lumMod val="75000"/>
                  <a:lumOff val="25000"/>
                </a:schemeClr>
              </a:solidFill>
              <a:cs typeface="Arial" panose="020B0604020202020204" pitchFamily="34" charset="0"/>
            </a:endParaRPr>
          </a:p>
        </p:txBody>
      </p:sp>
      <p:sp>
        <p:nvSpPr>
          <p:cNvPr id="18" name="Right Brace 17"/>
          <p:cNvSpPr/>
          <p:nvPr/>
        </p:nvSpPr>
        <p:spPr>
          <a:xfrm>
            <a:off x="10844548" y="2426329"/>
            <a:ext cx="200679" cy="360268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9" name="TextBox 18"/>
          <p:cNvSpPr txBox="1"/>
          <p:nvPr/>
        </p:nvSpPr>
        <p:spPr>
          <a:xfrm>
            <a:off x="11084772" y="4089172"/>
            <a:ext cx="906954" cy="276999"/>
          </a:xfrm>
          <a:prstGeom prst="rect">
            <a:avLst/>
          </a:prstGeom>
          <a:noFill/>
        </p:spPr>
        <p:txBody>
          <a:bodyPr wrap="square" rtlCol="0">
            <a:spAutoFit/>
          </a:bodyPr>
          <a:lstStyle/>
          <a:p>
            <a:r>
              <a:rPr lang="en-NZ" sz="1200" b="1" dirty="0" smtClean="0">
                <a:solidFill>
                  <a:schemeClr val="tx1">
                    <a:lumMod val="75000"/>
                    <a:lumOff val="25000"/>
                  </a:schemeClr>
                </a:solidFill>
                <a:cs typeface="Arial" panose="020B0604020202020204" pitchFamily="34" charset="0"/>
              </a:rPr>
              <a:t>215,787</a:t>
            </a:r>
            <a:endParaRPr lang="en-NZ" sz="1200" b="1"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82926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Business travellers clearly prefer morning departures.</a:t>
            </a:r>
            <a:endParaRPr lang="en-NZ" dirty="0"/>
          </a:p>
        </p:txBody>
      </p:sp>
      <p:sp>
        <p:nvSpPr>
          <p:cNvPr id="3" name="Footer Placeholder 2"/>
          <p:cNvSpPr>
            <a:spLocks noGrp="1"/>
          </p:cNvSpPr>
          <p:nvPr>
            <p:ph type="ftr" sz="quarter" idx="11"/>
          </p:nvPr>
        </p:nvSpPr>
        <p:spPr/>
        <p:txBody>
          <a:bodyPr/>
          <a:lstStyle/>
          <a:p>
            <a:r>
              <a:rPr lang="en-NZ" dirty="0" smtClean="0"/>
              <a:t>Base: Those whose next flight to Auckland or Christchurch will be for business reasons (n≈20)</a:t>
            </a:r>
          </a:p>
          <a:p>
            <a:r>
              <a:rPr lang="en-NZ" dirty="0" smtClean="0"/>
              <a:t>* Results are indicative only due to small base sizes</a:t>
            </a:r>
            <a:endParaRPr lang="en-NZ" dirty="0"/>
          </a:p>
        </p:txBody>
      </p:sp>
      <p:sp>
        <p:nvSpPr>
          <p:cNvPr id="4" name="Slide Number Placeholder 3"/>
          <p:cNvSpPr>
            <a:spLocks noGrp="1"/>
          </p:cNvSpPr>
          <p:nvPr>
            <p:ph type="sldNum" sz="quarter" idx="12"/>
          </p:nvPr>
        </p:nvSpPr>
        <p:spPr/>
        <p:txBody>
          <a:bodyPr/>
          <a:lstStyle/>
          <a:p>
            <a:fld id="{0AC6616C-552D-49FC-B040-020FFCAEC112}" type="slidenum">
              <a:rPr lang="en-NZ" smtClean="0"/>
              <a:pPr/>
              <a:t>7</a:t>
            </a:fld>
            <a:endParaRPr lang="en-NZ" dirty="0"/>
          </a:p>
        </p:txBody>
      </p:sp>
      <p:graphicFrame>
        <p:nvGraphicFramePr>
          <p:cNvPr id="5" name="Content Placeholder 17"/>
          <p:cNvGraphicFramePr>
            <a:graphicFrameLocks/>
          </p:cNvGraphicFramePr>
          <p:nvPr>
            <p:extLst>
              <p:ext uri="{D42A27DB-BD31-4B8C-83A1-F6EECF244321}">
                <p14:modId xmlns:p14="http://schemas.microsoft.com/office/powerpoint/2010/main" val="2970972449"/>
              </p:ext>
            </p:extLst>
          </p:nvPr>
        </p:nvGraphicFramePr>
        <p:xfrm>
          <a:off x="866987" y="1690132"/>
          <a:ext cx="10810326" cy="40221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21674" y="1357002"/>
            <a:ext cx="10148651" cy="338554"/>
          </a:xfrm>
          <a:prstGeom prst="rect">
            <a:avLst/>
          </a:prstGeom>
          <a:noFill/>
        </p:spPr>
        <p:txBody>
          <a:bodyPr wrap="square" rtlCol="0">
            <a:spAutoFit/>
          </a:bodyPr>
          <a:lstStyle/>
          <a:p>
            <a:pPr algn="ctr"/>
            <a:r>
              <a:rPr lang="en-NZ" sz="1600" b="1" dirty="0" smtClean="0">
                <a:solidFill>
                  <a:schemeClr val="tx1">
                    <a:lumMod val="75000"/>
                    <a:lumOff val="25000"/>
                  </a:schemeClr>
                </a:solidFill>
                <a:cs typeface="Arial" panose="020B0604020202020204" pitchFamily="34" charset="0"/>
              </a:rPr>
              <a:t>Departure times preferred by business travellers to Auckland or Christchurch (on weekdays)*</a:t>
            </a:r>
            <a:endParaRPr lang="en-NZ" sz="1600" b="1" dirty="0">
              <a:solidFill>
                <a:schemeClr val="tx1">
                  <a:lumMod val="75000"/>
                  <a:lumOff val="25000"/>
                </a:schemeClr>
              </a:solidFill>
              <a:cs typeface="Arial" panose="020B0604020202020204" pitchFamily="34" charset="0"/>
            </a:endParaRPr>
          </a:p>
        </p:txBody>
      </p:sp>
      <p:cxnSp>
        <p:nvCxnSpPr>
          <p:cNvPr id="8" name="Straight Connector 7"/>
          <p:cNvCxnSpPr/>
          <p:nvPr/>
        </p:nvCxnSpPr>
        <p:spPr>
          <a:xfrm>
            <a:off x="5720908" y="2145671"/>
            <a:ext cx="0" cy="32501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12830" y="5896975"/>
            <a:ext cx="2404438" cy="307777"/>
          </a:xfrm>
          <a:prstGeom prst="rect">
            <a:avLst/>
          </a:prstGeom>
          <a:noFill/>
        </p:spPr>
        <p:txBody>
          <a:bodyPr wrap="square" rtlCol="0">
            <a:spAutoFit/>
          </a:bodyPr>
          <a:lstStyle/>
          <a:p>
            <a:pPr algn="ctr"/>
            <a:r>
              <a:rPr lang="en-NZ" sz="1400" dirty="0" smtClean="0">
                <a:solidFill>
                  <a:schemeClr val="tx1">
                    <a:lumMod val="75000"/>
                    <a:lumOff val="25000"/>
                  </a:schemeClr>
                </a:solidFill>
                <a:cs typeface="Arial" panose="020B0604020202020204" pitchFamily="34" charset="0"/>
              </a:rPr>
              <a:t>Flights from </a:t>
            </a:r>
            <a:r>
              <a:rPr lang="en-NZ" sz="1400" dirty="0" err="1" smtClean="0">
                <a:solidFill>
                  <a:schemeClr val="tx1">
                    <a:lumMod val="75000"/>
                    <a:lumOff val="25000"/>
                  </a:schemeClr>
                </a:solidFill>
                <a:cs typeface="Arial" panose="020B0604020202020204" pitchFamily="34" charset="0"/>
              </a:rPr>
              <a:t>Kāpiti</a:t>
            </a:r>
            <a:r>
              <a:rPr lang="en-NZ" sz="1400" dirty="0" smtClean="0">
                <a:solidFill>
                  <a:schemeClr val="tx1">
                    <a:lumMod val="75000"/>
                    <a:lumOff val="25000"/>
                  </a:schemeClr>
                </a:solidFill>
                <a:cs typeface="Arial" panose="020B0604020202020204" pitchFamily="34" charset="0"/>
              </a:rPr>
              <a:t> (PPQ)</a:t>
            </a:r>
            <a:endParaRPr lang="en-NZ" sz="1400" dirty="0">
              <a:solidFill>
                <a:schemeClr val="tx1">
                  <a:lumMod val="75000"/>
                  <a:lumOff val="25000"/>
                </a:schemeClr>
              </a:solidFill>
              <a:cs typeface="Arial" panose="020B0604020202020204" pitchFamily="34" charset="0"/>
            </a:endParaRPr>
          </a:p>
        </p:txBody>
      </p:sp>
      <p:sp>
        <p:nvSpPr>
          <p:cNvPr id="10" name="TextBox 9"/>
          <p:cNvSpPr txBox="1"/>
          <p:nvPr/>
        </p:nvSpPr>
        <p:spPr>
          <a:xfrm>
            <a:off x="6330639" y="5896974"/>
            <a:ext cx="5058612" cy="307777"/>
          </a:xfrm>
          <a:prstGeom prst="rect">
            <a:avLst/>
          </a:prstGeom>
          <a:noFill/>
        </p:spPr>
        <p:txBody>
          <a:bodyPr wrap="square" rtlCol="0">
            <a:spAutoFit/>
          </a:bodyPr>
          <a:lstStyle/>
          <a:p>
            <a:pPr algn="ctr"/>
            <a:r>
              <a:rPr lang="en-NZ" sz="1400" dirty="0" smtClean="0">
                <a:solidFill>
                  <a:schemeClr val="tx1">
                    <a:lumMod val="75000"/>
                    <a:lumOff val="25000"/>
                  </a:schemeClr>
                </a:solidFill>
                <a:cs typeface="Arial" panose="020B0604020202020204" pitchFamily="34" charset="0"/>
              </a:rPr>
              <a:t>Flights from Wellington (WLG) or Palmerston North (PMR)</a:t>
            </a:r>
            <a:endParaRPr lang="en-NZ" sz="1400" dirty="0">
              <a:solidFill>
                <a:schemeClr val="tx1">
                  <a:lumMod val="75000"/>
                  <a:lumOff val="25000"/>
                </a:schemeClr>
              </a:solidFill>
              <a:cs typeface="Arial" panose="020B0604020202020204" pitchFamily="34" charset="0"/>
            </a:endParaRPr>
          </a:p>
        </p:txBody>
      </p:sp>
      <p:sp>
        <p:nvSpPr>
          <p:cNvPr id="12" name="TextBox 11"/>
          <p:cNvSpPr txBox="1"/>
          <p:nvPr/>
        </p:nvSpPr>
        <p:spPr>
          <a:xfrm>
            <a:off x="359999" y="1357002"/>
            <a:ext cx="410762" cy="338554"/>
          </a:xfrm>
          <a:prstGeom prst="rect">
            <a:avLst/>
          </a:prstGeom>
          <a:noFill/>
        </p:spPr>
        <p:txBody>
          <a:bodyPr wrap="square" rtlCol="0">
            <a:spAutoFit/>
          </a:bodyPr>
          <a:lstStyle/>
          <a:p>
            <a:pPr algn="ctr"/>
            <a:r>
              <a:rPr lang="en-NZ" sz="1600" b="1" dirty="0" smtClean="0">
                <a:solidFill>
                  <a:schemeClr val="bg1">
                    <a:lumMod val="50000"/>
                  </a:schemeClr>
                </a:solidFill>
                <a:cs typeface="Arial" panose="020B0604020202020204" pitchFamily="34" charset="0"/>
              </a:rPr>
              <a:t>%</a:t>
            </a:r>
            <a:endParaRPr lang="en-NZ" sz="1600" b="1"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7195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192691" y="2990714"/>
            <a:ext cx="4472412" cy="276999"/>
          </a:xfrm>
          <a:prstGeom prst="rect">
            <a:avLst/>
          </a:prstGeom>
          <a:noFill/>
        </p:spPr>
        <p:txBody>
          <a:bodyPr wrap="square" rtlCol="0">
            <a:spAutoFit/>
          </a:bodyPr>
          <a:lstStyle/>
          <a:p>
            <a:pPr algn="ctr"/>
            <a:r>
              <a:rPr lang="en-NZ" sz="1200" i="1" dirty="0">
                <a:solidFill>
                  <a:schemeClr val="tx1">
                    <a:lumMod val="75000"/>
                    <a:lumOff val="25000"/>
                  </a:schemeClr>
                </a:solidFill>
                <a:cs typeface="Arial" panose="020B0604020202020204" pitchFamily="34" charset="0"/>
              </a:rPr>
              <a:t>“Flight schedule is the biggest issue.”</a:t>
            </a:r>
          </a:p>
        </p:txBody>
      </p:sp>
      <p:grpSp>
        <p:nvGrpSpPr>
          <p:cNvPr id="36" name="Group 35"/>
          <p:cNvGrpSpPr/>
          <p:nvPr/>
        </p:nvGrpSpPr>
        <p:grpSpPr>
          <a:xfrm>
            <a:off x="6923200" y="2850327"/>
            <a:ext cx="5147183" cy="1008874"/>
            <a:chOff x="7010400" y="1394020"/>
            <a:chExt cx="5147183" cy="1008874"/>
          </a:xfrm>
        </p:grpSpPr>
        <p:sp>
          <p:nvSpPr>
            <p:cNvPr id="39" name="Rectangle 38"/>
            <p:cNvSpPr/>
            <p:nvPr/>
          </p:nvSpPr>
          <p:spPr>
            <a:xfrm>
              <a:off x="7010400" y="1394020"/>
              <a:ext cx="4925961" cy="569860"/>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Oval 40"/>
            <p:cNvSpPr/>
            <p:nvPr/>
          </p:nvSpPr>
          <p:spPr>
            <a:xfrm>
              <a:off x="11507738" y="1675307"/>
              <a:ext cx="649845" cy="7275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cxnSp>
        <p:nvCxnSpPr>
          <p:cNvPr id="33" name="Straight Connector 32"/>
          <p:cNvCxnSpPr/>
          <p:nvPr/>
        </p:nvCxnSpPr>
        <p:spPr>
          <a:xfrm>
            <a:off x="5525729" y="2398620"/>
            <a:ext cx="797999" cy="0"/>
          </a:xfrm>
          <a:prstGeom prst="line">
            <a:avLst/>
          </a:prstGeom>
          <a:ln>
            <a:solidFill>
              <a:srgbClr val="248EC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23728" y="2405700"/>
            <a:ext cx="0" cy="725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20413" y="3131614"/>
            <a:ext cx="602901" cy="0"/>
          </a:xfrm>
          <a:prstGeom prst="line">
            <a:avLst/>
          </a:prstGeom>
          <a:ln>
            <a:solidFill>
              <a:srgbClr val="248EC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9052" y="18106"/>
            <a:ext cx="9825401" cy="1080000"/>
          </a:xfrm>
        </p:spPr>
        <p:txBody>
          <a:bodyPr/>
          <a:lstStyle/>
          <a:p>
            <a:r>
              <a:rPr lang="en-NZ" dirty="0" smtClean="0"/>
              <a:t>It’s clear that pricing fares competitively and optimising the flight schedule are key. However, it’s also important to convince flyers of the convenience of travelling from </a:t>
            </a:r>
            <a:r>
              <a:rPr lang="en-NZ" dirty="0" err="1" smtClean="0"/>
              <a:t>Kāpiti</a:t>
            </a:r>
            <a:r>
              <a:rPr lang="en-NZ" dirty="0" smtClean="0"/>
              <a:t>. </a:t>
            </a:r>
            <a:endParaRPr lang="en-NZ" dirty="0"/>
          </a:p>
        </p:txBody>
      </p:sp>
      <p:sp>
        <p:nvSpPr>
          <p:cNvPr id="3" name="Footer Placeholder 2"/>
          <p:cNvSpPr>
            <a:spLocks noGrp="1"/>
          </p:cNvSpPr>
          <p:nvPr>
            <p:ph type="ftr" sz="quarter" idx="11"/>
          </p:nvPr>
        </p:nvSpPr>
        <p:spPr/>
        <p:txBody>
          <a:bodyPr/>
          <a:lstStyle/>
          <a:p>
            <a:r>
              <a:rPr lang="en-NZ" dirty="0" smtClean="0"/>
              <a:t>Base: Those who would not fly via </a:t>
            </a:r>
            <a:r>
              <a:rPr lang="en-NZ" dirty="0" err="1" smtClean="0"/>
              <a:t>Kāpiti</a:t>
            </a:r>
            <a:r>
              <a:rPr lang="en-NZ" dirty="0" smtClean="0"/>
              <a:t> Coast Airport for their next trip to Auckland or Christchurch (n=137)</a:t>
            </a:r>
            <a:endParaRPr lang="en-NZ" dirty="0"/>
          </a:p>
        </p:txBody>
      </p:sp>
      <p:sp>
        <p:nvSpPr>
          <p:cNvPr id="4" name="Slide Number Placeholder 3"/>
          <p:cNvSpPr>
            <a:spLocks noGrp="1"/>
          </p:cNvSpPr>
          <p:nvPr>
            <p:ph type="sldNum" sz="quarter" idx="12"/>
          </p:nvPr>
        </p:nvSpPr>
        <p:spPr/>
        <p:txBody>
          <a:bodyPr/>
          <a:lstStyle/>
          <a:p>
            <a:fld id="{0AC6616C-552D-49FC-B040-020FFCAEC112}" type="slidenum">
              <a:rPr lang="en-NZ" smtClean="0"/>
              <a:pPr/>
              <a:t>8</a:t>
            </a:fld>
            <a:endParaRPr lang="en-NZ" dirty="0"/>
          </a:p>
        </p:txBody>
      </p:sp>
      <p:graphicFrame>
        <p:nvGraphicFramePr>
          <p:cNvPr id="5" name="Content Placeholder 17"/>
          <p:cNvGraphicFramePr>
            <a:graphicFrameLocks/>
          </p:cNvGraphicFramePr>
          <p:nvPr>
            <p:extLst/>
          </p:nvPr>
        </p:nvGraphicFramePr>
        <p:xfrm>
          <a:off x="536562" y="1823856"/>
          <a:ext cx="5963826" cy="45079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80512" y="1212366"/>
            <a:ext cx="6030976" cy="338554"/>
          </a:xfrm>
          <a:prstGeom prst="rect">
            <a:avLst/>
          </a:prstGeom>
          <a:noFill/>
        </p:spPr>
        <p:txBody>
          <a:bodyPr wrap="square" rtlCol="0">
            <a:spAutoFit/>
          </a:bodyPr>
          <a:lstStyle/>
          <a:p>
            <a:pPr algn="ctr"/>
            <a:r>
              <a:rPr lang="en-NZ" sz="1600" b="1" dirty="0" smtClean="0">
                <a:solidFill>
                  <a:schemeClr val="tx1">
                    <a:lumMod val="75000"/>
                    <a:lumOff val="25000"/>
                  </a:schemeClr>
                </a:solidFill>
                <a:cs typeface="Arial" panose="020B0604020202020204" pitchFamily="34" charset="0"/>
              </a:rPr>
              <a:t>Changes that would encourage people to use </a:t>
            </a:r>
            <a:r>
              <a:rPr lang="en-NZ" sz="1600" b="1" dirty="0" err="1" smtClean="0">
                <a:solidFill>
                  <a:schemeClr val="tx1">
                    <a:lumMod val="75000"/>
                    <a:lumOff val="25000"/>
                  </a:schemeClr>
                </a:solidFill>
                <a:cs typeface="Arial" panose="020B0604020202020204" pitchFamily="34" charset="0"/>
              </a:rPr>
              <a:t>Kāpiti</a:t>
            </a:r>
            <a:r>
              <a:rPr lang="en-NZ" sz="1600" b="1" dirty="0" smtClean="0">
                <a:solidFill>
                  <a:schemeClr val="tx1">
                    <a:lumMod val="75000"/>
                    <a:lumOff val="25000"/>
                  </a:schemeClr>
                </a:solidFill>
                <a:cs typeface="Arial" panose="020B0604020202020204" pitchFamily="34" charset="0"/>
              </a:rPr>
              <a:t> Airport in future</a:t>
            </a:r>
            <a:endParaRPr lang="en-NZ" sz="1600" b="1" dirty="0">
              <a:solidFill>
                <a:schemeClr val="tx1">
                  <a:lumMod val="75000"/>
                  <a:lumOff val="25000"/>
                </a:schemeClr>
              </a:solidFill>
              <a:cs typeface="Arial" panose="020B0604020202020204" pitchFamily="34" charset="0"/>
            </a:endParaRPr>
          </a:p>
        </p:txBody>
      </p:sp>
      <p:sp>
        <p:nvSpPr>
          <p:cNvPr id="23" name="TextBox 22"/>
          <p:cNvSpPr txBox="1"/>
          <p:nvPr/>
        </p:nvSpPr>
        <p:spPr>
          <a:xfrm>
            <a:off x="7144536" y="4929064"/>
            <a:ext cx="4472412" cy="646331"/>
          </a:xfrm>
          <a:prstGeom prst="rect">
            <a:avLst/>
          </a:prstGeom>
          <a:noFill/>
        </p:spPr>
        <p:txBody>
          <a:bodyPr wrap="square" rtlCol="0">
            <a:spAutoFit/>
          </a:bodyPr>
          <a:lstStyle/>
          <a:p>
            <a:pPr algn="ctr"/>
            <a:r>
              <a:rPr lang="en-NZ" sz="1200" i="1" dirty="0" smtClean="0">
                <a:solidFill>
                  <a:schemeClr val="tx1">
                    <a:lumMod val="75000"/>
                    <a:lumOff val="25000"/>
                  </a:schemeClr>
                </a:solidFill>
                <a:cs typeface="Arial" panose="020B0604020202020204" pitchFamily="34" charset="0"/>
              </a:rPr>
              <a:t>“(There is usually) traffic congestion on my return during peak hour traffic on a Friday heading back to Levin. Palmy is preferred as there is no traffic on the return home to Levin.”</a:t>
            </a:r>
            <a:endParaRPr lang="en-NZ" sz="1200" i="1" dirty="0">
              <a:solidFill>
                <a:schemeClr val="tx1">
                  <a:lumMod val="75000"/>
                  <a:lumOff val="25000"/>
                </a:schemeClr>
              </a:solidFill>
              <a:cs typeface="Arial" panose="020B0604020202020204" pitchFamily="34" charset="0"/>
            </a:endParaRPr>
          </a:p>
        </p:txBody>
      </p:sp>
      <p:sp>
        <p:nvSpPr>
          <p:cNvPr id="18" name="TextBox 17"/>
          <p:cNvSpPr txBox="1"/>
          <p:nvPr/>
        </p:nvSpPr>
        <p:spPr>
          <a:xfrm>
            <a:off x="359999" y="1212366"/>
            <a:ext cx="410762" cy="338554"/>
          </a:xfrm>
          <a:prstGeom prst="rect">
            <a:avLst/>
          </a:prstGeom>
          <a:noFill/>
        </p:spPr>
        <p:txBody>
          <a:bodyPr wrap="square" rtlCol="0">
            <a:spAutoFit/>
          </a:bodyPr>
          <a:lstStyle/>
          <a:p>
            <a:pPr algn="ctr"/>
            <a:r>
              <a:rPr lang="en-NZ" sz="1600" b="1" dirty="0" smtClean="0">
                <a:solidFill>
                  <a:srgbClr val="0080C8"/>
                </a:solidFill>
                <a:cs typeface="Arial" panose="020B0604020202020204" pitchFamily="34" charset="0"/>
              </a:rPr>
              <a:t>%</a:t>
            </a:r>
            <a:endParaRPr lang="en-NZ" sz="1600" b="1" dirty="0">
              <a:solidFill>
                <a:srgbClr val="0080C8"/>
              </a:solidFill>
              <a:cs typeface="Arial" panose="020B0604020202020204" pitchFamily="34" charset="0"/>
            </a:endParaRPr>
          </a:p>
        </p:txBody>
      </p:sp>
      <p:sp>
        <p:nvSpPr>
          <p:cNvPr id="8" name="TextBox 7"/>
          <p:cNvSpPr txBox="1"/>
          <p:nvPr/>
        </p:nvSpPr>
        <p:spPr>
          <a:xfrm>
            <a:off x="7144536" y="1873599"/>
            <a:ext cx="4472412" cy="646331"/>
          </a:xfrm>
          <a:prstGeom prst="rect">
            <a:avLst/>
          </a:prstGeom>
          <a:noFill/>
        </p:spPr>
        <p:txBody>
          <a:bodyPr wrap="square" rtlCol="0">
            <a:spAutoFit/>
          </a:bodyPr>
          <a:lstStyle/>
          <a:p>
            <a:pPr algn="ctr"/>
            <a:r>
              <a:rPr lang="en-NZ" sz="1200" i="1" dirty="0">
                <a:solidFill>
                  <a:schemeClr val="tx1">
                    <a:lumMod val="75000"/>
                    <a:lumOff val="25000"/>
                  </a:schemeClr>
                </a:solidFill>
                <a:cs typeface="Arial" panose="020B0604020202020204" pitchFamily="34" charset="0"/>
              </a:rPr>
              <a:t>“Cost of flights needs to be significantly cheaper than flights departing Wellington, </a:t>
            </a:r>
            <a:r>
              <a:rPr lang="en-NZ" sz="1200" i="1" dirty="0" smtClean="0">
                <a:solidFill>
                  <a:schemeClr val="tx1">
                    <a:lumMod val="75000"/>
                    <a:lumOff val="25000"/>
                  </a:schemeClr>
                </a:solidFill>
                <a:cs typeface="Arial" panose="020B0604020202020204" pitchFamily="34" charset="0"/>
              </a:rPr>
              <a:t>as it has </a:t>
            </a:r>
            <a:r>
              <a:rPr lang="en-NZ" sz="1200" i="1" dirty="0">
                <a:solidFill>
                  <a:schemeClr val="tx1">
                    <a:lumMod val="75000"/>
                    <a:lumOff val="25000"/>
                  </a:schemeClr>
                </a:solidFill>
                <a:cs typeface="Arial" panose="020B0604020202020204" pitchFamily="34" charset="0"/>
              </a:rPr>
              <a:t>to be worth the distance to travel from </a:t>
            </a:r>
            <a:r>
              <a:rPr lang="en-NZ" sz="1200" i="1" dirty="0" err="1">
                <a:solidFill>
                  <a:schemeClr val="tx1">
                    <a:lumMod val="75000"/>
                    <a:lumOff val="25000"/>
                  </a:schemeClr>
                </a:solidFill>
                <a:cs typeface="Arial" panose="020B0604020202020204" pitchFamily="34" charset="0"/>
              </a:rPr>
              <a:t>Porirua</a:t>
            </a:r>
            <a:r>
              <a:rPr lang="en-NZ" sz="1200" i="1" dirty="0">
                <a:solidFill>
                  <a:schemeClr val="tx1">
                    <a:lumMod val="75000"/>
                    <a:lumOff val="25000"/>
                  </a:schemeClr>
                </a:solidFill>
                <a:cs typeface="Arial" panose="020B0604020202020204" pitchFamily="34" charset="0"/>
              </a:rPr>
              <a:t> to Paraparaumu.”</a:t>
            </a:r>
          </a:p>
        </p:txBody>
      </p:sp>
      <p:sp>
        <p:nvSpPr>
          <p:cNvPr id="25" name="Rectangle 24"/>
          <p:cNvSpPr/>
          <p:nvPr/>
        </p:nvSpPr>
        <p:spPr>
          <a:xfrm>
            <a:off x="6923200" y="1779922"/>
            <a:ext cx="4925961" cy="836001"/>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p:nvPr/>
        </p:nvSpPr>
        <p:spPr>
          <a:xfrm>
            <a:off x="11420538" y="2252130"/>
            <a:ext cx="649845" cy="531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Freeform 55"/>
          <p:cNvSpPr>
            <a:spLocks noEditPoints="1"/>
          </p:cNvSpPr>
          <p:nvPr/>
        </p:nvSpPr>
        <p:spPr bwMode="auto">
          <a:xfrm>
            <a:off x="11595350" y="2390829"/>
            <a:ext cx="349426" cy="235568"/>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cxnSp>
        <p:nvCxnSpPr>
          <p:cNvPr id="29" name="Straight Connector 28"/>
          <p:cNvCxnSpPr/>
          <p:nvPr/>
        </p:nvCxnSpPr>
        <p:spPr>
          <a:xfrm>
            <a:off x="6039059" y="2128061"/>
            <a:ext cx="884255" cy="0"/>
          </a:xfrm>
          <a:prstGeom prst="line">
            <a:avLst/>
          </a:prstGeom>
          <a:ln>
            <a:solidFill>
              <a:srgbClr val="248ECC"/>
            </a:solidFill>
          </a:ln>
        </p:spPr>
        <p:style>
          <a:lnRef idx="1">
            <a:schemeClr val="accent1"/>
          </a:lnRef>
          <a:fillRef idx="0">
            <a:schemeClr val="accent1"/>
          </a:fillRef>
          <a:effectRef idx="0">
            <a:schemeClr val="accent1"/>
          </a:effectRef>
          <a:fontRef idx="minor">
            <a:schemeClr val="tx1"/>
          </a:fontRef>
        </p:style>
      </p:cxnSp>
      <p:sp>
        <p:nvSpPr>
          <p:cNvPr id="38" name="Freeform 55"/>
          <p:cNvSpPr>
            <a:spLocks noEditPoints="1"/>
          </p:cNvSpPr>
          <p:nvPr/>
        </p:nvSpPr>
        <p:spPr bwMode="auto">
          <a:xfrm>
            <a:off x="11595350" y="3334607"/>
            <a:ext cx="349426" cy="235568"/>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7" name="TextBox 56"/>
          <p:cNvSpPr txBox="1"/>
          <p:nvPr/>
        </p:nvSpPr>
        <p:spPr>
          <a:xfrm>
            <a:off x="7192691" y="3889412"/>
            <a:ext cx="4472412" cy="461665"/>
          </a:xfrm>
          <a:prstGeom prst="rect">
            <a:avLst/>
          </a:prstGeom>
          <a:noFill/>
        </p:spPr>
        <p:txBody>
          <a:bodyPr wrap="square" rtlCol="0">
            <a:spAutoFit/>
          </a:bodyPr>
          <a:lstStyle/>
          <a:p>
            <a:pPr algn="ctr"/>
            <a:r>
              <a:rPr lang="en-NZ" sz="1200" i="1" dirty="0">
                <a:solidFill>
                  <a:schemeClr val="tx1">
                    <a:lumMod val="75000"/>
                    <a:lumOff val="25000"/>
                  </a:schemeClr>
                </a:solidFill>
                <a:cs typeface="Arial" panose="020B0604020202020204" pitchFamily="34" charset="0"/>
              </a:rPr>
              <a:t>“I would catch it if the parking cost was minimal at the airport. If I go into Wellington I can park for free.”</a:t>
            </a:r>
          </a:p>
        </p:txBody>
      </p:sp>
      <p:grpSp>
        <p:nvGrpSpPr>
          <p:cNvPr id="58" name="Group 57"/>
          <p:cNvGrpSpPr/>
          <p:nvPr/>
        </p:nvGrpSpPr>
        <p:grpSpPr>
          <a:xfrm>
            <a:off x="6923200" y="3726110"/>
            <a:ext cx="5147183" cy="1139503"/>
            <a:chOff x="7010400" y="1394019"/>
            <a:chExt cx="5147183" cy="1139503"/>
          </a:xfrm>
        </p:grpSpPr>
        <p:sp>
          <p:nvSpPr>
            <p:cNvPr id="63" name="Rectangle 62"/>
            <p:cNvSpPr/>
            <p:nvPr/>
          </p:nvSpPr>
          <p:spPr>
            <a:xfrm>
              <a:off x="7010400" y="1394019"/>
              <a:ext cx="4925961" cy="788269"/>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5" name="Oval 64"/>
            <p:cNvSpPr/>
            <p:nvPr/>
          </p:nvSpPr>
          <p:spPr>
            <a:xfrm>
              <a:off x="11507738" y="1838737"/>
              <a:ext cx="649845" cy="6947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77" name="Group 76"/>
          <p:cNvGrpSpPr/>
          <p:nvPr/>
        </p:nvGrpSpPr>
        <p:grpSpPr>
          <a:xfrm>
            <a:off x="4903596" y="2661657"/>
            <a:ext cx="2019718" cy="1407453"/>
            <a:chOff x="4903596" y="2661657"/>
            <a:chExt cx="2019718" cy="1407453"/>
          </a:xfrm>
        </p:grpSpPr>
        <p:cxnSp>
          <p:nvCxnSpPr>
            <p:cNvPr id="60" name="Straight Connector 59"/>
            <p:cNvCxnSpPr/>
            <p:nvPr/>
          </p:nvCxnSpPr>
          <p:spPr>
            <a:xfrm>
              <a:off x="4903596" y="2661657"/>
              <a:ext cx="971270" cy="0"/>
            </a:xfrm>
            <a:prstGeom prst="line">
              <a:avLst/>
            </a:prstGeom>
            <a:ln>
              <a:solidFill>
                <a:srgbClr val="248ECC"/>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874866" y="2661657"/>
              <a:ext cx="0" cy="1407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74866" y="4069110"/>
              <a:ext cx="1048448" cy="0"/>
            </a:xfrm>
            <a:prstGeom prst="line">
              <a:avLst/>
            </a:prstGeom>
            <a:ln>
              <a:solidFill>
                <a:srgbClr val="248ECC"/>
              </a:solidFill>
            </a:ln>
          </p:spPr>
          <p:style>
            <a:lnRef idx="1">
              <a:schemeClr val="accent1"/>
            </a:lnRef>
            <a:fillRef idx="0">
              <a:schemeClr val="accent1"/>
            </a:fillRef>
            <a:effectRef idx="0">
              <a:schemeClr val="accent1"/>
            </a:effectRef>
            <a:fontRef idx="minor">
              <a:schemeClr val="tx1"/>
            </a:fontRef>
          </p:style>
        </p:cxnSp>
      </p:grpSp>
      <p:sp>
        <p:nvSpPr>
          <p:cNvPr id="70" name="Freeform 55"/>
          <p:cNvSpPr>
            <a:spLocks noEditPoints="1"/>
          </p:cNvSpPr>
          <p:nvPr/>
        </p:nvSpPr>
        <p:spPr bwMode="auto">
          <a:xfrm>
            <a:off x="11595350" y="4414528"/>
            <a:ext cx="349426" cy="235568"/>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grpSp>
        <p:nvGrpSpPr>
          <p:cNvPr id="71" name="Group 70"/>
          <p:cNvGrpSpPr/>
          <p:nvPr/>
        </p:nvGrpSpPr>
        <p:grpSpPr>
          <a:xfrm>
            <a:off x="6923200" y="4807177"/>
            <a:ext cx="5147183" cy="1273868"/>
            <a:chOff x="7010400" y="1394019"/>
            <a:chExt cx="5147183" cy="1273868"/>
          </a:xfrm>
        </p:grpSpPr>
        <p:sp>
          <p:nvSpPr>
            <p:cNvPr id="72" name="Rectangle 71"/>
            <p:cNvSpPr/>
            <p:nvPr/>
          </p:nvSpPr>
          <p:spPr>
            <a:xfrm>
              <a:off x="7010400" y="1394019"/>
              <a:ext cx="4925961" cy="910335"/>
            </a:xfrm>
            <a:prstGeom prst="rect">
              <a:avLst/>
            </a:prstGeom>
            <a:no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Oval 72"/>
            <p:cNvSpPr/>
            <p:nvPr/>
          </p:nvSpPr>
          <p:spPr>
            <a:xfrm>
              <a:off x="11507738" y="1973102"/>
              <a:ext cx="649845" cy="6947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4" name="Freeform 55"/>
          <p:cNvSpPr>
            <a:spLocks noEditPoints="1"/>
          </p:cNvSpPr>
          <p:nvPr/>
        </p:nvSpPr>
        <p:spPr bwMode="auto">
          <a:xfrm>
            <a:off x="11595350" y="5589937"/>
            <a:ext cx="349426" cy="235568"/>
          </a:xfrm>
          <a:custGeom>
            <a:avLst/>
            <a:gdLst>
              <a:gd name="T0" fmla="*/ 344 w 552"/>
              <a:gd name="T1" fmla="*/ 372 h 372"/>
              <a:gd name="T2" fmla="*/ 396 w 552"/>
              <a:gd name="T3" fmla="*/ 266 h 372"/>
              <a:gd name="T4" fmla="*/ 386 w 552"/>
              <a:gd name="T5" fmla="*/ 263 h 372"/>
              <a:gd name="T6" fmla="*/ 286 w 552"/>
              <a:gd name="T7" fmla="*/ 134 h 372"/>
              <a:gd name="T8" fmla="*/ 396 w 552"/>
              <a:gd name="T9" fmla="*/ 3 h 372"/>
              <a:gd name="T10" fmla="*/ 421 w 552"/>
              <a:gd name="T11" fmla="*/ 0 h 372"/>
              <a:gd name="T12" fmla="*/ 552 w 552"/>
              <a:gd name="T13" fmla="*/ 134 h 372"/>
              <a:gd name="T14" fmla="*/ 344 w 552"/>
              <a:gd name="T15" fmla="*/ 372 h 372"/>
              <a:gd name="T16" fmla="*/ 266 w 552"/>
              <a:gd name="T17" fmla="*/ 134 h 372"/>
              <a:gd name="T18" fmla="*/ 135 w 552"/>
              <a:gd name="T19" fmla="*/ 0 h 372"/>
              <a:gd name="T20" fmla="*/ 109 w 552"/>
              <a:gd name="T21" fmla="*/ 3 h 372"/>
              <a:gd name="T22" fmla="*/ 0 w 552"/>
              <a:gd name="T23" fmla="*/ 134 h 372"/>
              <a:gd name="T24" fmla="*/ 99 w 552"/>
              <a:gd name="T25" fmla="*/ 263 h 372"/>
              <a:gd name="T26" fmla="*/ 109 w 552"/>
              <a:gd name="T27" fmla="*/ 266 h 372"/>
              <a:gd name="T28" fmla="*/ 58 w 552"/>
              <a:gd name="T29" fmla="*/ 372 h 372"/>
              <a:gd name="T30" fmla="*/ 266 w 552"/>
              <a:gd name="T31" fmla="*/ 1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2" h="372">
                <a:moveTo>
                  <a:pt x="344" y="372"/>
                </a:moveTo>
                <a:cubicBezTo>
                  <a:pt x="344" y="372"/>
                  <a:pt x="391" y="311"/>
                  <a:pt x="396" y="266"/>
                </a:cubicBezTo>
                <a:cubicBezTo>
                  <a:pt x="392" y="265"/>
                  <a:pt x="389" y="264"/>
                  <a:pt x="386" y="263"/>
                </a:cubicBezTo>
                <a:cubicBezTo>
                  <a:pt x="329" y="248"/>
                  <a:pt x="286" y="196"/>
                  <a:pt x="286" y="134"/>
                </a:cubicBezTo>
                <a:cubicBezTo>
                  <a:pt x="286" y="69"/>
                  <a:pt x="334" y="14"/>
                  <a:pt x="396" y="3"/>
                </a:cubicBezTo>
                <a:cubicBezTo>
                  <a:pt x="404" y="1"/>
                  <a:pt x="413" y="0"/>
                  <a:pt x="421" y="0"/>
                </a:cubicBezTo>
                <a:cubicBezTo>
                  <a:pt x="515" y="0"/>
                  <a:pt x="552" y="79"/>
                  <a:pt x="552" y="134"/>
                </a:cubicBezTo>
                <a:cubicBezTo>
                  <a:pt x="552" y="270"/>
                  <a:pt x="401" y="362"/>
                  <a:pt x="344" y="372"/>
                </a:cubicBezTo>
                <a:close/>
                <a:moveTo>
                  <a:pt x="266" y="134"/>
                </a:moveTo>
                <a:cubicBezTo>
                  <a:pt x="266" y="79"/>
                  <a:pt x="229" y="0"/>
                  <a:pt x="135" y="0"/>
                </a:cubicBezTo>
                <a:cubicBezTo>
                  <a:pt x="126" y="0"/>
                  <a:pt x="117" y="1"/>
                  <a:pt x="109" y="3"/>
                </a:cubicBezTo>
                <a:cubicBezTo>
                  <a:pt x="47" y="14"/>
                  <a:pt x="0" y="69"/>
                  <a:pt x="0" y="134"/>
                </a:cubicBezTo>
                <a:cubicBezTo>
                  <a:pt x="0" y="196"/>
                  <a:pt x="42" y="248"/>
                  <a:pt x="99" y="263"/>
                </a:cubicBezTo>
                <a:cubicBezTo>
                  <a:pt x="102" y="264"/>
                  <a:pt x="106" y="265"/>
                  <a:pt x="109" y="266"/>
                </a:cubicBezTo>
                <a:cubicBezTo>
                  <a:pt x="105" y="311"/>
                  <a:pt x="58" y="372"/>
                  <a:pt x="58" y="372"/>
                </a:cubicBezTo>
                <a:cubicBezTo>
                  <a:pt x="114" y="362"/>
                  <a:pt x="266" y="270"/>
                  <a:pt x="266" y="134"/>
                </a:cubicBezTo>
                <a:close/>
              </a:path>
            </a:pathLst>
          </a:custGeom>
          <a:solidFill>
            <a:srgbClr val="0080C8">
              <a:alpha val="29000"/>
            </a:srgbClr>
          </a:solidFill>
          <a:ln>
            <a:noFill/>
          </a:ln>
          <a:extLst/>
        </p:spPr>
        <p:txBody>
          <a:bodyPr vert="horz" wrap="square" lIns="91440" tIns="45720" rIns="91440" bIns="45720" numCol="1" anchor="t" anchorCtr="0" compatLnSpc="1">
            <a:prstTxWarp prst="textNoShape">
              <a:avLst/>
            </a:prstTxWarp>
          </a:bodyPr>
          <a:lstStyle/>
          <a:p>
            <a:endParaRPr lang="en-NZ"/>
          </a:p>
        </p:txBody>
      </p:sp>
      <p:grpSp>
        <p:nvGrpSpPr>
          <p:cNvPr id="78" name="Group 77"/>
          <p:cNvGrpSpPr/>
          <p:nvPr/>
        </p:nvGrpSpPr>
        <p:grpSpPr>
          <a:xfrm>
            <a:off x="4480671" y="2973385"/>
            <a:ext cx="2442529" cy="2288959"/>
            <a:chOff x="4903596" y="2661657"/>
            <a:chExt cx="2442529" cy="2288959"/>
          </a:xfrm>
        </p:grpSpPr>
        <p:cxnSp>
          <p:nvCxnSpPr>
            <p:cNvPr id="79" name="Straight Connector 78"/>
            <p:cNvCxnSpPr/>
            <p:nvPr/>
          </p:nvCxnSpPr>
          <p:spPr>
            <a:xfrm>
              <a:off x="4903596" y="2661657"/>
              <a:ext cx="971270" cy="0"/>
            </a:xfrm>
            <a:prstGeom prst="line">
              <a:avLst/>
            </a:prstGeom>
            <a:ln>
              <a:solidFill>
                <a:srgbClr val="248ECC"/>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74866" y="2661657"/>
              <a:ext cx="0" cy="2288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874866" y="4950616"/>
              <a:ext cx="1471259" cy="0"/>
            </a:xfrm>
            <a:prstGeom prst="line">
              <a:avLst/>
            </a:prstGeom>
            <a:ln>
              <a:solidFill>
                <a:srgbClr val="248E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7316264"/>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5109</TotalTime>
  <Words>860</Words>
  <Application>Microsoft Office PowerPoint</Application>
  <PresentationFormat>Custom</PresentationFormat>
  <Paragraphs>101</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Background and objectives</vt:lpstr>
      <vt:lpstr>Methodology</vt:lpstr>
      <vt:lpstr>Kāpiti Coast residents recognise the airport’s importance to the region.</vt:lpstr>
      <vt:lpstr>Residents support the effort to re-establish passenger services.</vt:lpstr>
      <vt:lpstr>Most of the sectors were to or from Auckland.  The load factor for this route was estimated to be around 80%.</vt:lpstr>
      <vt:lpstr>Untapped potential from neighbouring districts</vt:lpstr>
      <vt:lpstr>Business travellers clearly prefer morning departures.</vt:lpstr>
      <vt:lpstr>It’s clear that pricing fares competitively and optimising the flight schedule are key. However, it’s also important to convince flyers of the convenience of travelling from Kāpiti.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base sizes for Barriers and Drivers in BGS</dc:title>
  <dc:creator>Delacey, Annikki (MBAKL)</dc:creator>
  <cp:lastModifiedBy>Susan Owens</cp:lastModifiedBy>
  <cp:revision>529</cp:revision>
  <cp:lastPrinted>2018-05-31T04:12:43Z</cp:lastPrinted>
  <dcterms:created xsi:type="dcterms:W3CDTF">2017-10-08T23:16:44Z</dcterms:created>
  <dcterms:modified xsi:type="dcterms:W3CDTF">2018-08-05T21:56:14Z</dcterms:modified>
</cp:coreProperties>
</file>