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8"/>
  </p:notesMasterIdLst>
  <p:handoutMasterIdLst>
    <p:handoutMasterId r:id="rId19"/>
  </p:handoutMasterIdLst>
  <p:sldIdLst>
    <p:sldId id="289" r:id="rId6"/>
    <p:sldId id="310" r:id="rId7"/>
    <p:sldId id="303" r:id="rId8"/>
    <p:sldId id="318" r:id="rId9"/>
    <p:sldId id="300" r:id="rId10"/>
    <p:sldId id="320" r:id="rId11"/>
    <p:sldId id="321" r:id="rId12"/>
    <p:sldId id="326" r:id="rId13"/>
    <p:sldId id="325" r:id="rId14"/>
    <p:sldId id="322" r:id="rId15"/>
    <p:sldId id="323" r:id="rId16"/>
    <p:sldId id="324" r:id="rId17"/>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72"/>
    <a:srgbClr val="007DC6"/>
    <a:srgbClr val="BBD9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6EE3AD-676E-5965-1F35-35D655A4FC36}" v="1559" dt="2024-11-04T03:26:54.874"/>
    <p1510:client id="{BC693CAF-F987-9042-185C-1A815DA20BDA}" v="13" dt="2024-11-04T03:45:13.956"/>
  </p1510:revLst>
</p1510:revInfo>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5C62F893-B713-6DA6-B997-1DEA2FDE1154}"/>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a:p>
        </p:txBody>
      </p:sp>
      <p:sp>
        <p:nvSpPr>
          <p:cNvPr id="61443" name="Rectangle 3">
            <a:extLst>
              <a:ext uri="{FF2B5EF4-FFF2-40B4-BE49-F238E27FC236}">
                <a16:creationId xmlns:a16="http://schemas.microsoft.com/office/drawing/2014/main" id="{22BADEFD-7337-6C04-B660-FDD9479D9AAA}"/>
              </a:ext>
            </a:extLst>
          </p:cNvPr>
          <p:cNvSpPr>
            <a:spLocks noGrp="1" noChangeArrowheads="1"/>
          </p:cNvSpPr>
          <p:nvPr>
            <p:ph type="dt" sz="quarter"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ltLang="en-US"/>
          </a:p>
        </p:txBody>
      </p:sp>
      <p:sp>
        <p:nvSpPr>
          <p:cNvPr id="61444" name="Rectangle 4">
            <a:extLst>
              <a:ext uri="{FF2B5EF4-FFF2-40B4-BE49-F238E27FC236}">
                <a16:creationId xmlns:a16="http://schemas.microsoft.com/office/drawing/2014/main" id="{7DFC49D1-BBDB-F600-77FB-43DFDC88F4ED}"/>
              </a:ext>
            </a:extLst>
          </p:cNvPr>
          <p:cNvSpPr>
            <a:spLocks noGrp="1" noChangeArrowheads="1"/>
          </p:cNvSpPr>
          <p:nvPr>
            <p:ph type="ftr" sz="quarter" idx="2"/>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en-US"/>
          </a:p>
        </p:txBody>
      </p:sp>
      <p:sp>
        <p:nvSpPr>
          <p:cNvPr id="61445" name="Rectangle 5">
            <a:extLst>
              <a:ext uri="{FF2B5EF4-FFF2-40B4-BE49-F238E27FC236}">
                <a16:creationId xmlns:a16="http://schemas.microsoft.com/office/drawing/2014/main" id="{CBB22912-CC8B-C684-6BB2-2688E88E971A}"/>
              </a:ext>
            </a:extLst>
          </p:cNvPr>
          <p:cNvSpPr>
            <a:spLocks noGrp="1" noChangeArrowheads="1"/>
          </p:cNvSpPr>
          <p:nvPr>
            <p:ph type="sldNum" sz="quarter" idx="3"/>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9F0E76D-956B-4AA2-BCC7-6F538E2E4503}"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D18E247D-52CB-F595-C0E3-4CF9E13BB707}"/>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a:p>
        </p:txBody>
      </p:sp>
      <p:sp>
        <p:nvSpPr>
          <p:cNvPr id="59395" name="Rectangle 3">
            <a:extLst>
              <a:ext uri="{FF2B5EF4-FFF2-40B4-BE49-F238E27FC236}">
                <a16:creationId xmlns:a16="http://schemas.microsoft.com/office/drawing/2014/main" id="{DDC62B7C-9F10-5193-9F2A-6A041DC425A0}"/>
              </a:ext>
            </a:extLst>
          </p:cNvPr>
          <p:cNvSpPr>
            <a:spLocks noGrp="1" noChangeArrowheads="1"/>
          </p:cNvSpPr>
          <p:nvPr>
            <p:ph type="dt"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ltLang="en-US"/>
          </a:p>
        </p:txBody>
      </p:sp>
      <p:sp>
        <p:nvSpPr>
          <p:cNvPr id="3076" name="Rectangle 4">
            <a:extLst>
              <a:ext uri="{FF2B5EF4-FFF2-40B4-BE49-F238E27FC236}">
                <a16:creationId xmlns:a16="http://schemas.microsoft.com/office/drawing/2014/main" id="{AB864CC5-4835-F4EC-BEEA-7C5BACF6085A}"/>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a:extLst>
              <a:ext uri="{FF2B5EF4-FFF2-40B4-BE49-F238E27FC236}">
                <a16:creationId xmlns:a16="http://schemas.microsoft.com/office/drawing/2014/main" id="{F20D3291-3699-DE55-4D1B-27B70B3942FA}"/>
              </a:ext>
            </a:extLst>
          </p:cNvPr>
          <p:cNvSpPr>
            <a:spLocks noGrp="1" noChangeArrowheads="1"/>
          </p:cNvSpPr>
          <p:nvPr>
            <p:ph type="body" sz="quarter" idx="3"/>
          </p:nvPr>
        </p:nvSpPr>
        <p:spPr bwMode="auto">
          <a:xfrm>
            <a:off x="679450" y="4714875"/>
            <a:ext cx="5438775"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59398" name="Rectangle 6">
            <a:extLst>
              <a:ext uri="{FF2B5EF4-FFF2-40B4-BE49-F238E27FC236}">
                <a16:creationId xmlns:a16="http://schemas.microsoft.com/office/drawing/2014/main" id="{8191A433-B7E2-775D-16ED-58D9C50AACE9}"/>
              </a:ext>
            </a:extLst>
          </p:cNvPr>
          <p:cNvSpPr>
            <a:spLocks noGrp="1" noChangeArrowheads="1"/>
          </p:cNvSpPr>
          <p:nvPr>
            <p:ph type="ftr" sz="quarter" idx="4"/>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en-US"/>
          </a:p>
        </p:txBody>
      </p:sp>
      <p:sp>
        <p:nvSpPr>
          <p:cNvPr id="59399" name="Rectangle 7">
            <a:extLst>
              <a:ext uri="{FF2B5EF4-FFF2-40B4-BE49-F238E27FC236}">
                <a16:creationId xmlns:a16="http://schemas.microsoft.com/office/drawing/2014/main" id="{E934EEBB-2491-2C61-1F81-146582BDA47B}"/>
              </a:ext>
            </a:extLst>
          </p:cNvPr>
          <p:cNvSpPr>
            <a:spLocks noGrp="1" noChangeArrowheads="1"/>
          </p:cNvSpPr>
          <p:nvPr>
            <p:ph type="sldNum" sz="quarter" idx="5"/>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0173B9C-5F8F-46EB-B455-CC252F5D344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13B48BC-D249-B1B2-E121-3466F34F2B55}"/>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99D63A7D-BAB2-9386-ED06-7FDF4786AB0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NZ" altLang="en-US">
                <a:latin typeface="Arial"/>
                <a:cs typeface="Arial"/>
              </a:rPr>
              <a:t>Here to give update of our progress in the </a:t>
            </a:r>
            <a:r>
              <a:rPr lang="en-NZ" altLang="en-US" err="1">
                <a:latin typeface="Arial"/>
                <a:cs typeface="Arial"/>
              </a:rPr>
              <a:t>implentation</a:t>
            </a:r>
            <a:r>
              <a:rPr lang="en-NZ" altLang="en-US">
                <a:latin typeface="Arial"/>
                <a:cs typeface="Arial"/>
              </a:rPr>
              <a:t> of the age friendly approach. </a:t>
            </a:r>
            <a:endParaRPr lang="en-NZ" altLang="en-US">
              <a:cs typeface="Arial"/>
            </a:endParaRPr>
          </a:p>
          <a:p>
            <a:r>
              <a:rPr lang="en-NZ" altLang="en-US">
                <a:latin typeface="Arial"/>
                <a:cs typeface="Arial"/>
              </a:rPr>
              <a:t>John Hayes Chairman Age Friendly Reference group, Kevin is chair of the from OPC.</a:t>
            </a:r>
            <a:endParaRPr lang="en-NZ" altLang="en-US">
              <a:cs typeface="Arial"/>
            </a:endParaRPr>
          </a:p>
        </p:txBody>
      </p:sp>
      <p:sp>
        <p:nvSpPr>
          <p:cNvPr id="6148" name="Slide Number Placeholder 3">
            <a:extLst>
              <a:ext uri="{FF2B5EF4-FFF2-40B4-BE49-F238E27FC236}">
                <a16:creationId xmlns:a16="http://schemas.microsoft.com/office/drawing/2014/main" id="{56A08313-F742-6193-BF18-93911482586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687063-D1F7-43C1-8201-C2CAD6060234}" type="slidenum">
              <a:rPr lang="en-GB" altLang="en-US" smtClean="0"/>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00000"/>
                </a:solidFill>
                <a:effectLst/>
                <a:latin typeface="Aptos" panose="020B0004020202020204" pitchFamily="34" charset="0"/>
              </a:rPr>
              <a:t>Digital seniors Project</a:t>
            </a:r>
            <a:r>
              <a:rPr lang="en-US" sz="1800" b="0" i="0">
                <a:solidFill>
                  <a:srgbClr val="000000"/>
                </a:solidFill>
                <a:effectLst/>
                <a:latin typeface="Aptos" panose="020B0004020202020204" pitchFamily="34" charset="0"/>
              </a:rPr>
              <a:t> : underway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Aptos" panose="020B0004020202020204" pitchFamily="34" charset="0"/>
              </a:rPr>
              <a:t> Hubs running:  </a:t>
            </a:r>
            <a:endParaRPr lang="en-US" b="0" i="0">
              <a:solidFill>
                <a:srgbClr val="000000"/>
              </a:solidFill>
              <a:effectLst/>
              <a:latin typeface="Segoe UI" panose="020B0502040204020203" pitchFamily="34" charset="0"/>
            </a:endParaRPr>
          </a:p>
          <a:p>
            <a:pPr algn="l" rtl="0" fontAlgn="base"/>
            <a:r>
              <a:rPr lang="en-US" sz="1800" b="0" i="0">
                <a:solidFill>
                  <a:srgbClr val="050505"/>
                </a:solidFill>
                <a:effectLst/>
                <a:latin typeface="Aptos" panose="020B0004020202020204" pitchFamily="34" charset="0"/>
              </a:rPr>
              <a:t>Waikanae Wednesdays 10.30am - 12.30pm Waikanae Library </a:t>
            </a:r>
            <a:endParaRPr lang="en-US" b="0" i="0">
              <a:solidFill>
                <a:srgbClr val="000000"/>
              </a:solidFill>
              <a:effectLst/>
              <a:latin typeface="Segoe UI" panose="020B0502040204020203" pitchFamily="34" charset="0"/>
            </a:endParaRPr>
          </a:p>
          <a:p>
            <a:pPr algn="l" rtl="0" fontAlgn="base"/>
            <a:r>
              <a:rPr lang="en-US" sz="1800" b="0" i="0">
                <a:solidFill>
                  <a:srgbClr val="050505"/>
                </a:solidFill>
                <a:effectLst/>
                <a:latin typeface="Aptos" panose="020B0004020202020204" pitchFamily="34" charset="0"/>
              </a:rPr>
              <a:t>Paekākāriki Bowling club every second and last Tuesday of each month started </a:t>
            </a:r>
            <a:endParaRPr lang="en-US" b="0" i="0">
              <a:solidFill>
                <a:srgbClr val="000000"/>
              </a:solidFill>
              <a:effectLst/>
              <a:latin typeface="Segoe UI" panose="020B0502040204020203" pitchFamily="34" charset="0"/>
            </a:endParaRPr>
          </a:p>
          <a:p>
            <a:pPr algn="l" rtl="0" fontAlgn="base"/>
            <a:r>
              <a:rPr lang="en-US" sz="1800" b="0" i="0">
                <a:solidFill>
                  <a:srgbClr val="050505"/>
                </a:solidFill>
                <a:effectLst/>
                <a:latin typeface="Aptos" panose="020B0004020202020204" pitchFamily="34" charset="0"/>
              </a:rPr>
              <a:t>Tuesday 29th October </a:t>
            </a:r>
            <a:endParaRPr lang="en-US" b="0" i="0">
              <a:solidFill>
                <a:srgbClr val="000000"/>
              </a:solidFill>
              <a:effectLst/>
              <a:latin typeface="Segoe UI" panose="020B0502040204020203" pitchFamily="34" charset="0"/>
            </a:endParaRPr>
          </a:p>
          <a:p>
            <a:pPr algn="l" rtl="0" fontAlgn="base"/>
            <a:r>
              <a:rPr lang="en-US" sz="1800" b="0" i="0">
                <a:solidFill>
                  <a:srgbClr val="050505"/>
                </a:solidFill>
                <a:effectLst/>
                <a:latin typeface="Aptos" panose="020B0004020202020204" pitchFamily="34" charset="0"/>
              </a:rPr>
              <a:t>They are doing an interview on November 5</a:t>
            </a:r>
            <a:r>
              <a:rPr lang="en-US" sz="1800" b="0" i="0" baseline="30000">
                <a:solidFill>
                  <a:srgbClr val="050505"/>
                </a:solidFill>
                <a:effectLst/>
                <a:latin typeface="Aptos" panose="020B0004020202020204" pitchFamily="34" charset="0"/>
              </a:rPr>
              <a:t>th</a:t>
            </a:r>
            <a:r>
              <a:rPr lang="en-US" sz="1800" b="0" i="0">
                <a:solidFill>
                  <a:srgbClr val="050505"/>
                </a:solidFill>
                <a:effectLst/>
                <a:latin typeface="Aptos" panose="020B0004020202020204" pitchFamily="34" charset="0"/>
              </a:rPr>
              <a:t> to talk with volunteers and seniors around the hubs.  </a:t>
            </a:r>
            <a:endParaRPr lang="en-US" b="0" i="0">
              <a:solidFill>
                <a:srgbClr val="000000"/>
              </a:solidFill>
              <a:effectLst/>
              <a:latin typeface="Segoe UI" panose="020B0502040204020203" pitchFamily="34" charset="0"/>
            </a:endParaRPr>
          </a:p>
          <a:p>
            <a:endParaRPr lang="en-NZ"/>
          </a:p>
        </p:txBody>
      </p:sp>
      <p:sp>
        <p:nvSpPr>
          <p:cNvPr id="4" name="Slide Number Placeholder 3"/>
          <p:cNvSpPr>
            <a:spLocks noGrp="1"/>
          </p:cNvSpPr>
          <p:nvPr>
            <p:ph type="sldNum" sz="quarter" idx="5"/>
          </p:nvPr>
        </p:nvSpPr>
        <p:spPr/>
        <p:txBody>
          <a:bodyPr/>
          <a:lstStyle/>
          <a:p>
            <a:pPr>
              <a:defRPr/>
            </a:pPr>
            <a:fld id="{B0173B9C-5F8F-46EB-B455-CC252F5D344B}" type="slidenum">
              <a:rPr lang="en-GB" altLang="en-US" smtClean="0"/>
              <a:pPr>
                <a:defRPr/>
              </a:pPr>
              <a:t>10</a:t>
            </a:fld>
            <a:endParaRPr lang="en-GB" altLang="en-US"/>
          </a:p>
        </p:txBody>
      </p:sp>
    </p:spTree>
    <p:extLst>
      <p:ext uri="{BB962C8B-B14F-4D97-AF65-F5344CB8AC3E}">
        <p14:creationId xmlns:p14="http://schemas.microsoft.com/office/powerpoint/2010/main" val="4018577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000000"/>
                </a:solidFill>
                <a:effectLst/>
                <a:latin typeface="Aptos" panose="020B0004020202020204" pitchFamily="34" charset="0"/>
              </a:rPr>
              <a:t>Internal implementation council:  </a:t>
            </a:r>
          </a:p>
          <a:p>
            <a:pPr>
              <a:buFont typeface="Arial" panose="020B0604020202020204" pitchFamily="34" charset="0"/>
              <a:buChar char="•"/>
            </a:pPr>
            <a:r>
              <a:rPr lang="en-US" sz="1800" b="0" i="0">
                <a:solidFill>
                  <a:srgbClr val="000000"/>
                </a:solidFill>
                <a:effectLst/>
                <a:latin typeface="Aptos"/>
              </a:rPr>
              <a:t>We are working with our teams in council to celebrate and showcase some of the work that they are doing that is age friendly. </a:t>
            </a:r>
            <a:endParaRPr lang="en-US" sz="1800">
              <a:solidFill>
                <a:srgbClr val="000000"/>
              </a:solidFill>
              <a:latin typeface="Aptos" panose="020B0004020202020204" pitchFamily="34" charset="0"/>
            </a:endParaRPr>
          </a:p>
          <a:p>
            <a:r>
              <a:rPr lang="en-US" sz="1800">
                <a:solidFill>
                  <a:srgbClr val="000000"/>
                </a:solidFill>
                <a:latin typeface="Aptos"/>
              </a:rPr>
              <a:t>How: </a:t>
            </a:r>
            <a:r>
              <a:rPr lang="en-US" sz="1800">
                <a:solidFill>
                  <a:srgbClr val="000000"/>
                </a:solidFill>
                <a:latin typeface="Aptos"/>
                <a:cs typeface="Arial"/>
              </a:rPr>
              <a:t>as this is an ongoing project, towards an Age friendly </a:t>
            </a:r>
            <a:r>
              <a:rPr lang="en-US" sz="1800" err="1">
                <a:solidFill>
                  <a:srgbClr val="000000"/>
                </a:solidFill>
                <a:latin typeface="Aptos"/>
                <a:cs typeface="Arial"/>
              </a:rPr>
              <a:t>Kāpiti</a:t>
            </a:r>
            <a:r>
              <a:rPr lang="en-US" sz="1800">
                <a:solidFill>
                  <a:srgbClr val="000000"/>
                </a:solidFill>
                <a:latin typeface="Aptos"/>
                <a:cs typeface="Arial"/>
              </a:rPr>
              <a:t>, we are continually revisiting and connecting with different teams within council to </a:t>
            </a:r>
            <a:r>
              <a:rPr lang="en-US" sz="1800" err="1">
                <a:solidFill>
                  <a:srgbClr val="000000"/>
                </a:solidFill>
                <a:latin typeface="Aptos"/>
                <a:cs typeface="Arial"/>
              </a:rPr>
              <a:t>enbed</a:t>
            </a:r>
            <a:r>
              <a:rPr lang="en-US" sz="1800">
                <a:solidFill>
                  <a:srgbClr val="000000"/>
                </a:solidFill>
                <a:latin typeface="Aptos"/>
                <a:cs typeface="Arial"/>
              </a:rPr>
              <a:t> this in our </a:t>
            </a:r>
            <a:r>
              <a:rPr lang="en-US" sz="1800" err="1">
                <a:solidFill>
                  <a:srgbClr val="000000"/>
                </a:solidFill>
                <a:latin typeface="Aptos"/>
                <a:cs typeface="Arial"/>
              </a:rPr>
              <a:t>organisation</a:t>
            </a:r>
            <a:r>
              <a:rPr lang="en-US" sz="1800">
                <a:solidFill>
                  <a:srgbClr val="000000"/>
                </a:solidFill>
                <a:latin typeface="Aptos"/>
                <a:cs typeface="Arial"/>
              </a:rPr>
              <a:t>.  </a:t>
            </a:r>
            <a:r>
              <a:rPr lang="en-US">
                <a:solidFill>
                  <a:srgbClr val="000000"/>
                </a:solidFill>
                <a:latin typeface="Arial"/>
                <a:cs typeface="Arial"/>
              </a:rPr>
              <a:t>Workshop with Managers and Team leaders council. </a:t>
            </a:r>
          </a:p>
          <a:p>
            <a:pPr>
              <a:buFont typeface="Arial" panose="020B0604020202020204" pitchFamily="34" charset="0"/>
              <a:buChar char="•"/>
            </a:pPr>
            <a:r>
              <a:rPr lang="en-US" sz="1800">
                <a:solidFill>
                  <a:srgbClr val="000000"/>
                </a:solidFill>
                <a:latin typeface="Aptos"/>
              </a:rPr>
              <a:t>We are working with our comms team around the different tools and ways we can showcase the Age friendly approach and our mahi within and outside the </a:t>
            </a:r>
            <a:r>
              <a:rPr lang="en-US" sz="1800" err="1">
                <a:solidFill>
                  <a:srgbClr val="000000"/>
                </a:solidFill>
                <a:latin typeface="Aptos"/>
              </a:rPr>
              <a:t>organisation</a:t>
            </a:r>
            <a:endParaRPr lang="en-US" sz="1800" b="0" i="0" err="1">
              <a:solidFill>
                <a:srgbClr val="000000"/>
              </a:solidFill>
              <a:effectLst/>
              <a:latin typeface="Aptos" panose="020B0004020202020204" pitchFamily="34" charset="0"/>
            </a:endParaRPr>
          </a:p>
          <a:p>
            <a:pPr algn="l" rtl="0" fontAlgn="base">
              <a:buFont typeface="Arial" panose="020B0604020202020204" pitchFamily="34" charset="0"/>
              <a:buChar char="•"/>
            </a:pPr>
            <a:r>
              <a:rPr lang="en-US" sz="1800" b="0" i="0">
                <a:solidFill>
                  <a:srgbClr val="000000"/>
                </a:solidFill>
                <a:effectLst/>
                <a:latin typeface="Aptos"/>
              </a:rPr>
              <a:t>And supporting the various teams of council in ways that will help them in their workstream be able to be more age friendly in their work</a:t>
            </a:r>
          </a:p>
          <a:p>
            <a:pPr>
              <a:buFont typeface="Arial" panose="020B0604020202020204" pitchFamily="34" charset="0"/>
              <a:buChar char="•"/>
            </a:pPr>
            <a:r>
              <a:rPr lang="en-US" sz="1800">
                <a:solidFill>
                  <a:srgbClr val="000000"/>
                </a:solidFill>
                <a:latin typeface="Aptos"/>
              </a:rPr>
              <a:t>An age friendly approach video, working on learning tools, working on different ways of engaging with our team and learning more about we can support them, </a:t>
            </a:r>
          </a:p>
          <a:p>
            <a:pPr>
              <a:buFont typeface="Arial" panose="020B0604020202020204" pitchFamily="34" charset="0"/>
              <a:buChar char="•"/>
            </a:pPr>
            <a:r>
              <a:rPr lang="en-US" sz="1800">
                <a:solidFill>
                  <a:srgbClr val="000000"/>
                </a:solidFill>
                <a:latin typeface="Aptos"/>
              </a:rPr>
              <a:t>Age friendly national network, meet of a regular basis nationally. Which give more ideas for resources and tools.</a:t>
            </a:r>
          </a:p>
          <a:p>
            <a:pPr algn="l" rtl="0" fontAlgn="base"/>
            <a:r>
              <a:rPr lang="en-US" sz="1800" b="0" i="0">
                <a:solidFill>
                  <a:srgbClr val="000000"/>
                </a:solidFill>
                <a:effectLst/>
                <a:latin typeface="Aptos" panose="020B0004020202020204" pitchFamily="34" charset="0"/>
              </a:rPr>
              <a:t> </a:t>
            </a:r>
            <a:endParaRPr lang="en-US" b="0" i="0">
              <a:solidFill>
                <a:srgbClr val="000000"/>
              </a:solidFill>
              <a:effectLst/>
              <a:latin typeface="Segoe UI" panose="020B0502040204020203" pitchFamily="34" charset="0"/>
            </a:endParaRPr>
          </a:p>
          <a:p>
            <a:pPr algn="l" rtl="0" fontAlgn="base"/>
            <a:endParaRPr lang="en-US" sz="1800" b="0" i="0">
              <a:solidFill>
                <a:srgbClr val="000000"/>
              </a:solidFill>
              <a:effectLst/>
              <a:latin typeface="Aptos"/>
            </a:endParaRPr>
          </a:p>
          <a:p>
            <a:pPr algn="l" rtl="0" fontAlgn="base"/>
            <a:r>
              <a:rPr lang="en-US" sz="1800" b="0" i="0">
                <a:solidFill>
                  <a:srgbClr val="000000"/>
                </a:solidFill>
                <a:effectLst/>
                <a:latin typeface="Aptos" panose="020B0004020202020204" pitchFamily="34" charset="0"/>
              </a:rPr>
              <a:t> </a:t>
            </a:r>
            <a:endParaRPr lang="en-US" b="0" i="0">
              <a:solidFill>
                <a:srgbClr val="000000"/>
              </a:solidFill>
              <a:effectLst/>
              <a:latin typeface="Segoe UI" panose="020B0502040204020203" pitchFamily="34" charset="0"/>
            </a:endParaRPr>
          </a:p>
          <a:p>
            <a:endParaRPr lang="en-NZ"/>
          </a:p>
        </p:txBody>
      </p:sp>
      <p:sp>
        <p:nvSpPr>
          <p:cNvPr id="4" name="Slide Number Placeholder 3"/>
          <p:cNvSpPr>
            <a:spLocks noGrp="1"/>
          </p:cNvSpPr>
          <p:nvPr>
            <p:ph type="sldNum" sz="quarter" idx="5"/>
          </p:nvPr>
        </p:nvSpPr>
        <p:spPr/>
        <p:txBody>
          <a:bodyPr/>
          <a:lstStyle/>
          <a:p>
            <a:pPr>
              <a:defRPr/>
            </a:pPr>
            <a:fld id="{B0173B9C-5F8F-46EB-B455-CC252F5D344B}" type="slidenum">
              <a:rPr lang="en-GB" altLang="en-US" smtClean="0"/>
              <a:pPr>
                <a:defRPr/>
              </a:pPr>
              <a:t>11</a:t>
            </a:fld>
            <a:endParaRPr lang="en-GB" altLang="en-US"/>
          </a:p>
        </p:txBody>
      </p:sp>
    </p:spTree>
    <p:extLst>
      <p:ext uri="{BB962C8B-B14F-4D97-AF65-F5344CB8AC3E}">
        <p14:creationId xmlns:p14="http://schemas.microsoft.com/office/powerpoint/2010/main" val="318619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000000"/>
                </a:solidFill>
                <a:effectLst/>
                <a:latin typeface="Aptos" panose="020B0004020202020204" pitchFamily="34" charset="0"/>
              </a:rPr>
              <a:t>Reporting:  </a:t>
            </a:r>
            <a:endParaRPr lang="en-US" b="0" i="0">
              <a:solidFill>
                <a:srgbClr val="000000"/>
              </a:solidFill>
              <a:effectLst/>
              <a:latin typeface="Segoe UI" panose="020B0502040204020203" pitchFamily="34" charset="0"/>
            </a:endParaRPr>
          </a:p>
          <a:p>
            <a:r>
              <a:rPr lang="en-US" sz="1800">
                <a:solidFill>
                  <a:srgbClr val="000000"/>
                </a:solidFill>
                <a:latin typeface="Aptos"/>
              </a:rPr>
              <a:t>They will be delivered over the year and we will be coming back early 2026 </a:t>
            </a:r>
            <a:endParaRPr lang="en-US" sz="1800" b="0" i="0">
              <a:solidFill>
                <a:srgbClr val="000000"/>
              </a:solidFill>
              <a:effectLst/>
              <a:latin typeface="Aptos"/>
            </a:endParaRPr>
          </a:p>
          <a:p>
            <a:pPr algn="l" rtl="0" fontAlgn="base"/>
            <a:r>
              <a:rPr lang="en-US" sz="1800" b="0" i="0">
                <a:solidFill>
                  <a:srgbClr val="000000"/>
                </a:solidFill>
                <a:effectLst/>
                <a:latin typeface="Aptos" panose="020B0004020202020204" pitchFamily="34" charset="0"/>
              </a:rPr>
              <a:t>And a report on progress and projects in the second half of 2025 and following updates twice yearly.  </a:t>
            </a:r>
            <a:endParaRPr lang="en-US" b="0" i="0">
              <a:solidFill>
                <a:srgbClr val="000000"/>
              </a:solidFill>
              <a:effectLst/>
              <a:latin typeface="Segoe UI" panose="020B0502040204020203" pitchFamily="34" charset="0"/>
            </a:endParaRPr>
          </a:p>
          <a:p>
            <a:endParaRPr lang="en-NZ"/>
          </a:p>
        </p:txBody>
      </p:sp>
      <p:sp>
        <p:nvSpPr>
          <p:cNvPr id="4" name="Slide Number Placeholder 3"/>
          <p:cNvSpPr>
            <a:spLocks noGrp="1"/>
          </p:cNvSpPr>
          <p:nvPr>
            <p:ph type="sldNum" sz="quarter" idx="5"/>
          </p:nvPr>
        </p:nvSpPr>
        <p:spPr/>
        <p:txBody>
          <a:bodyPr/>
          <a:lstStyle/>
          <a:p>
            <a:pPr>
              <a:defRPr/>
            </a:pPr>
            <a:fld id="{B0173B9C-5F8F-46EB-B455-CC252F5D344B}" type="slidenum">
              <a:rPr lang="en-GB" altLang="en-US" smtClean="0"/>
              <a:pPr>
                <a:defRPr/>
              </a:pPr>
              <a:t>12</a:t>
            </a:fld>
            <a:endParaRPr lang="en-GB" altLang="en-US"/>
          </a:p>
        </p:txBody>
      </p:sp>
    </p:spTree>
    <p:extLst>
      <p:ext uri="{BB962C8B-B14F-4D97-AF65-F5344CB8AC3E}">
        <p14:creationId xmlns:p14="http://schemas.microsoft.com/office/powerpoint/2010/main" val="392099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708EF-E558-4BFF-9C1A-B9B74B4BC603}"/>
            </a:ext>
          </a:extLst>
        </p:cNvPr>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095CF8E-DC72-1F65-2AE9-1A790ADDCC2B}"/>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B4F46692-E61D-9517-FB87-1AF6219FF91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r>
              <a:rPr lang="en-US" sz="1800" b="1" i="0">
                <a:solidFill>
                  <a:srgbClr val="000000"/>
                </a:solidFill>
                <a:effectLst/>
                <a:latin typeface="Aptos" panose="020B0004020202020204" pitchFamily="34" charset="0"/>
              </a:rPr>
              <a:t>World Health </a:t>
            </a:r>
            <a:r>
              <a:rPr lang="en-US" sz="1800" b="1" i="0" err="1">
                <a:solidFill>
                  <a:srgbClr val="000000"/>
                </a:solidFill>
                <a:effectLst/>
                <a:latin typeface="Aptos" panose="020B0004020202020204" pitchFamily="34" charset="0"/>
              </a:rPr>
              <a:t>Organisation</a:t>
            </a:r>
            <a:r>
              <a:rPr lang="en-US" sz="1800" b="1" i="0">
                <a:solidFill>
                  <a:srgbClr val="000000"/>
                </a:solidFill>
                <a:effectLst/>
                <a:latin typeface="Aptos" panose="020B0004020202020204" pitchFamily="34" charset="0"/>
              </a:rPr>
              <a:t>: </a:t>
            </a:r>
            <a:r>
              <a:rPr lang="en-US" sz="1800" b="0" i="0">
                <a:solidFill>
                  <a:srgbClr val="000000"/>
                </a:solidFill>
                <a:effectLst/>
                <a:latin typeface="Aptos" panose="020B0004020202020204" pitchFamily="34" charset="0"/>
              </a:rPr>
              <a:t> </a:t>
            </a:r>
            <a:endParaRPr lang="en-US" sz="2800" b="0" i="0">
              <a:solidFill>
                <a:srgbClr val="000000"/>
              </a:solidFill>
              <a:effectLst/>
              <a:latin typeface="Aptos" panose="020B0004020202020204" pitchFamily="34" charset="0"/>
            </a:endParaRP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WHO began work on Age Friendly Cities in 2006, and in 2007 published ‘Global age-friendly cities: a guide’ </a:t>
            </a:r>
          </a:p>
          <a:p>
            <a:pPr algn="l" rtl="0" fontAlgn="base"/>
            <a:r>
              <a:rPr lang="en-US" sz="1800" b="0" i="0">
                <a:solidFill>
                  <a:srgbClr val="000000"/>
                </a:solidFill>
                <a:effectLst/>
                <a:latin typeface="Aptos" panose="020B0004020202020204" pitchFamily="34" charset="0"/>
              </a:rPr>
              <a:t>  </a:t>
            </a:r>
            <a:endParaRPr lang="en-US" sz="2800" b="0" i="0">
              <a:solidFill>
                <a:srgbClr val="000000"/>
              </a:solidFill>
              <a:effectLst/>
              <a:latin typeface="Aptos" panose="020B0004020202020204" pitchFamily="34" charset="0"/>
            </a:endParaRP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In 2010, the WHO Global Network for Age-friendly Cities and Communities was established. </a:t>
            </a:r>
          </a:p>
          <a:p>
            <a:pPr algn="l" rtl="0" fontAlgn="base"/>
            <a:r>
              <a:rPr lang="en-US" sz="1800" b="0" i="0">
                <a:solidFill>
                  <a:srgbClr val="000000"/>
                </a:solidFill>
                <a:effectLst/>
                <a:latin typeface="Aptos" panose="020B0004020202020204" pitchFamily="34" charset="0"/>
              </a:rPr>
              <a:t> </a:t>
            </a:r>
            <a:r>
              <a:rPr lang="en-US" sz="1800" b="1" i="0">
                <a:solidFill>
                  <a:srgbClr val="000000"/>
                </a:solidFill>
                <a:effectLst/>
                <a:latin typeface="Aptos" panose="020B0004020202020204" pitchFamily="34" charset="0"/>
              </a:rPr>
              <a:t>National:</a:t>
            </a:r>
            <a:r>
              <a:rPr lang="en-US" sz="1800" b="0" i="0">
                <a:solidFill>
                  <a:srgbClr val="000000"/>
                </a:solidFill>
                <a:effectLst/>
                <a:latin typeface="Aptos" panose="020B0004020202020204" pitchFamily="34" charset="0"/>
              </a:rPr>
              <a:t> </a:t>
            </a:r>
            <a:endParaRPr lang="en-US" sz="2800" b="0" i="0">
              <a:solidFill>
                <a:srgbClr val="000000"/>
              </a:solidFill>
              <a:effectLst/>
              <a:latin typeface="Aptos" panose="020B0004020202020204" pitchFamily="34" charset="0"/>
            </a:endParaRPr>
          </a:p>
          <a:p>
            <a:pPr algn="l" rtl="0" fontAlgn="base"/>
            <a:r>
              <a:rPr lang="en-US" sz="1800" b="0" i="0">
                <a:solidFill>
                  <a:srgbClr val="000000"/>
                </a:solidFill>
                <a:effectLst/>
                <a:latin typeface="Aptos" panose="020B0004020202020204" pitchFamily="34" charset="0"/>
              </a:rPr>
              <a:t> </a:t>
            </a:r>
            <a:endParaRPr lang="en-US" sz="2800" b="0" i="0">
              <a:solidFill>
                <a:srgbClr val="000000"/>
              </a:solidFill>
              <a:effectLst/>
              <a:latin typeface="Aptos" panose="020B0004020202020204" pitchFamily="34" charset="0"/>
            </a:endParaRP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Our approach is part of the Age Friendly Aotearoa New Zealand </a:t>
            </a:r>
            <a:r>
              <a:rPr lang="en-US" sz="1800" b="0" i="0" err="1">
                <a:solidFill>
                  <a:srgbClr val="000000"/>
                </a:solidFill>
                <a:effectLst/>
                <a:latin typeface="Aptos" panose="020B0004020202020204" pitchFamily="34" charset="0"/>
              </a:rPr>
              <a:t>programme</a:t>
            </a:r>
            <a:r>
              <a:rPr lang="en-US" sz="1800" b="0" i="0">
                <a:solidFill>
                  <a:srgbClr val="000000"/>
                </a:solidFill>
                <a:effectLst/>
                <a:latin typeface="Aptos" panose="020B0004020202020204" pitchFamily="34" charset="0"/>
              </a:rPr>
              <a:t> led by the Office for Seniors. New Zealand’s involvement with the Age friendly Cities and Communities movement began with Tauranga City Council’s launch of its Age friendly City Strategy in 2012. In 2018 Hamilton became the first New Zealand city and 600th affiliate to the Global Network – since then Kapiti, New Plymouth, Hamilton, Gore, Nelson, Tamaki Makaurau/Auckland have joined the Global Network.  </a:t>
            </a:r>
          </a:p>
          <a:p>
            <a:pPr algn="l" rtl="0" fontAlgn="base"/>
            <a:r>
              <a:rPr lang="en-US" sz="1800" b="0" i="0">
                <a:solidFill>
                  <a:srgbClr val="000000"/>
                </a:solidFill>
                <a:effectLst/>
                <a:latin typeface="Aptos" panose="020B0004020202020204" pitchFamily="34" charset="0"/>
              </a:rPr>
              <a:t>  </a:t>
            </a:r>
            <a:endParaRPr lang="en-US" sz="2800" b="0" i="0">
              <a:solidFill>
                <a:srgbClr val="000000"/>
              </a:solidFill>
              <a:effectLst/>
              <a:latin typeface="Aptos" panose="020B0004020202020204" pitchFamily="34" charset="0"/>
            </a:endParaRP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This contributes to New Zealand’s response to the United Nations Decade of Healthy Ageing 2020-2030 </a:t>
            </a: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Based on the World Health Organization’s Age-Friendly Cities and Communities Framework which seeks to foster healthy and active aging across a range of domains including:  </a:t>
            </a:r>
          </a:p>
          <a:p>
            <a:pPr algn="l" rtl="0" fontAlgn="base"/>
            <a:r>
              <a:rPr lang="en-US" sz="1800" b="0" i="0">
                <a:solidFill>
                  <a:srgbClr val="000000"/>
                </a:solidFill>
                <a:effectLst/>
                <a:latin typeface="Aptos" panose="020B0004020202020204" pitchFamily="34" charset="0"/>
              </a:rPr>
              <a:t>  </a:t>
            </a:r>
            <a:endParaRPr lang="en-US" sz="2800" b="0" i="0">
              <a:solidFill>
                <a:srgbClr val="000000"/>
              </a:solidFill>
              <a:effectLst/>
              <a:latin typeface="Aptos" panose="020B0004020202020204" pitchFamily="34" charset="0"/>
            </a:endParaRP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 outdoor spaces and buildings  </a:t>
            </a: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 transportation  </a:t>
            </a: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 housing  </a:t>
            </a: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 social participation  </a:t>
            </a: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 respect and social inclusion  </a:t>
            </a: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 civic participation and employment  </a:t>
            </a: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 communication and information  </a:t>
            </a: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 community support and health services. </a:t>
            </a:r>
          </a:p>
        </p:txBody>
      </p:sp>
      <p:sp>
        <p:nvSpPr>
          <p:cNvPr id="6148" name="Slide Number Placeholder 3">
            <a:extLst>
              <a:ext uri="{FF2B5EF4-FFF2-40B4-BE49-F238E27FC236}">
                <a16:creationId xmlns:a16="http://schemas.microsoft.com/office/drawing/2014/main" id="{D50BFE8F-8C18-BBA8-5172-35BAFC9E78C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687063-D1F7-43C1-8201-C2CAD6060234}" type="slidenum">
              <a:rPr lang="en-GB" altLang="en-US" smtClean="0"/>
              <a:pPr/>
              <a:t>2</a:t>
            </a:fld>
            <a:endParaRPr lang="en-GB" altLang="en-US"/>
          </a:p>
        </p:txBody>
      </p:sp>
    </p:spTree>
    <p:extLst>
      <p:ext uri="{BB962C8B-B14F-4D97-AF65-F5344CB8AC3E}">
        <p14:creationId xmlns:p14="http://schemas.microsoft.com/office/powerpoint/2010/main" val="1796099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E4774-2E72-8BB8-84D8-B508AB404F6E}"/>
            </a:ext>
          </a:extLst>
        </p:cNvPr>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67830FF3-3D8C-E029-F50A-D184E011E202}"/>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8D82B460-81FB-50A8-C5E1-EB6E8BA7656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latin typeface="Calibri"/>
                <a:cs typeface="Calibri"/>
              </a:rPr>
              <a:t>If</a:t>
            </a:r>
            <a:r>
              <a:rPr lang="en-US" sz="1200" spc="-35">
                <a:latin typeface="Calibri"/>
                <a:cs typeface="Calibri"/>
              </a:rPr>
              <a:t> </a:t>
            </a:r>
            <a:r>
              <a:rPr lang="en-US" sz="1200">
                <a:latin typeface="Calibri"/>
                <a:cs typeface="Calibri"/>
              </a:rPr>
              <a:t>our</a:t>
            </a:r>
            <a:r>
              <a:rPr lang="en-US" sz="1200" spc="-30">
                <a:latin typeface="Calibri"/>
                <a:cs typeface="Calibri"/>
              </a:rPr>
              <a:t> </a:t>
            </a:r>
            <a:r>
              <a:rPr lang="en-US" sz="1200">
                <a:latin typeface="Calibri"/>
                <a:cs typeface="Calibri"/>
              </a:rPr>
              <a:t>older</a:t>
            </a:r>
            <a:r>
              <a:rPr lang="en-US" sz="1200" spc="-30">
                <a:latin typeface="Calibri"/>
                <a:cs typeface="Calibri"/>
              </a:rPr>
              <a:t> </a:t>
            </a:r>
            <a:r>
              <a:rPr lang="en-US" sz="1200" spc="-20">
                <a:latin typeface="Calibri"/>
                <a:cs typeface="Calibri"/>
              </a:rPr>
              <a:t>people</a:t>
            </a:r>
            <a:r>
              <a:rPr lang="en-US" sz="1200" spc="-30">
                <a:latin typeface="Calibri"/>
                <a:cs typeface="Calibri"/>
              </a:rPr>
              <a:t> </a:t>
            </a:r>
            <a:r>
              <a:rPr lang="en-US" sz="1200" spc="-10">
                <a:latin typeface="Calibri"/>
                <a:cs typeface="Calibri"/>
              </a:rPr>
              <a:t>feel</a:t>
            </a:r>
            <a:r>
              <a:rPr lang="en-US" sz="1200" spc="-30">
                <a:latin typeface="Calibri"/>
                <a:cs typeface="Calibri"/>
              </a:rPr>
              <a:t> </a:t>
            </a:r>
            <a:r>
              <a:rPr lang="en-US" sz="1200" spc="-10">
                <a:latin typeface="Calibri"/>
                <a:cs typeface="Calibri"/>
              </a:rPr>
              <a:t>cared</a:t>
            </a:r>
            <a:r>
              <a:rPr lang="en-US" sz="1200" spc="-35">
                <a:latin typeface="Calibri"/>
                <a:cs typeface="Calibri"/>
              </a:rPr>
              <a:t> </a:t>
            </a:r>
            <a:r>
              <a:rPr lang="en-US" sz="1200" spc="-25">
                <a:latin typeface="Calibri"/>
                <a:cs typeface="Calibri"/>
              </a:rPr>
              <a:t>for,</a:t>
            </a:r>
            <a:r>
              <a:rPr lang="en-US" sz="1200" spc="-30">
                <a:latin typeface="Calibri"/>
                <a:cs typeface="Calibri"/>
              </a:rPr>
              <a:t> </a:t>
            </a:r>
            <a:r>
              <a:rPr lang="en-US" sz="1200" spc="-20">
                <a:latin typeface="Calibri"/>
                <a:cs typeface="Calibri"/>
              </a:rPr>
              <a:t>connected</a:t>
            </a:r>
            <a:r>
              <a:rPr lang="en-US" sz="1200" spc="-30">
                <a:latin typeface="Calibri"/>
                <a:cs typeface="Calibri"/>
              </a:rPr>
              <a:t> </a:t>
            </a:r>
            <a:r>
              <a:rPr lang="en-US" sz="1200">
                <a:latin typeface="Calibri"/>
                <a:cs typeface="Calibri"/>
              </a:rPr>
              <a:t>and</a:t>
            </a:r>
            <a:r>
              <a:rPr lang="en-US" sz="1200" spc="-30">
                <a:latin typeface="Calibri"/>
                <a:cs typeface="Calibri"/>
              </a:rPr>
              <a:t> </a:t>
            </a:r>
            <a:r>
              <a:rPr lang="en-US" sz="1200" spc="-20">
                <a:latin typeface="Calibri"/>
                <a:cs typeface="Calibri"/>
              </a:rPr>
              <a:t>able </a:t>
            </a:r>
            <a:r>
              <a:rPr lang="en-US" sz="1200">
                <a:latin typeface="Calibri"/>
                <a:cs typeface="Calibri"/>
              </a:rPr>
              <a:t>to</a:t>
            </a:r>
            <a:r>
              <a:rPr lang="en-US" sz="1200" spc="-40">
                <a:latin typeface="Calibri"/>
                <a:cs typeface="Calibri"/>
              </a:rPr>
              <a:t> </a:t>
            </a:r>
            <a:r>
              <a:rPr lang="en-US" sz="1200" spc="-10">
                <a:latin typeface="Calibri"/>
                <a:cs typeface="Calibri"/>
              </a:rPr>
              <a:t>positively</a:t>
            </a:r>
            <a:r>
              <a:rPr lang="en-US" sz="1200" spc="-40">
                <a:latin typeface="Calibri"/>
                <a:cs typeface="Calibri"/>
              </a:rPr>
              <a:t> </a:t>
            </a:r>
            <a:r>
              <a:rPr lang="en-US" sz="1200" spc="-10">
                <a:latin typeface="Calibri"/>
                <a:cs typeface="Calibri"/>
              </a:rPr>
              <a:t>contribute</a:t>
            </a:r>
            <a:r>
              <a:rPr lang="en-US" sz="1200" spc="-40">
                <a:latin typeface="Calibri"/>
                <a:cs typeface="Calibri"/>
              </a:rPr>
              <a:t> </a:t>
            </a:r>
            <a:r>
              <a:rPr lang="en-US" sz="1200">
                <a:latin typeface="Calibri"/>
                <a:cs typeface="Calibri"/>
              </a:rPr>
              <a:t>to</a:t>
            </a:r>
            <a:r>
              <a:rPr lang="en-US" sz="1200" spc="-40">
                <a:latin typeface="Calibri"/>
                <a:cs typeface="Calibri"/>
              </a:rPr>
              <a:t> </a:t>
            </a:r>
            <a:r>
              <a:rPr lang="en-US" sz="1200" spc="-10">
                <a:latin typeface="Calibri"/>
                <a:cs typeface="Calibri"/>
              </a:rPr>
              <a:t>the</a:t>
            </a:r>
            <a:r>
              <a:rPr lang="en-US" sz="1200" spc="-40">
                <a:latin typeface="Calibri"/>
                <a:cs typeface="Calibri"/>
              </a:rPr>
              <a:t> </a:t>
            </a:r>
            <a:r>
              <a:rPr lang="en-US" sz="1200">
                <a:latin typeface="Calibri"/>
                <a:cs typeface="Calibri"/>
              </a:rPr>
              <a:t>district,</a:t>
            </a:r>
            <a:r>
              <a:rPr lang="en-US" sz="1200" spc="-40">
                <a:latin typeface="Calibri"/>
                <a:cs typeface="Calibri"/>
              </a:rPr>
              <a:t> </a:t>
            </a:r>
            <a:r>
              <a:rPr lang="en-US" sz="1200" spc="-10">
                <a:latin typeface="Calibri"/>
                <a:cs typeface="Calibri"/>
              </a:rPr>
              <a:t>they</a:t>
            </a:r>
            <a:r>
              <a:rPr lang="en-US" sz="1200" spc="-35">
                <a:latin typeface="Calibri"/>
                <a:cs typeface="Calibri"/>
              </a:rPr>
              <a:t> </a:t>
            </a:r>
            <a:r>
              <a:rPr lang="en-US" sz="1200" spc="-10">
                <a:latin typeface="Calibri"/>
                <a:cs typeface="Calibri"/>
              </a:rPr>
              <a:t>feel</a:t>
            </a:r>
            <a:r>
              <a:rPr lang="en-US" sz="1200" spc="-40">
                <a:latin typeface="Calibri"/>
                <a:cs typeface="Calibri"/>
              </a:rPr>
              <a:t> </a:t>
            </a:r>
            <a:r>
              <a:rPr lang="en-US" sz="1200" spc="-10">
                <a:latin typeface="Calibri"/>
                <a:cs typeface="Calibri"/>
              </a:rPr>
              <a:t>valued </a:t>
            </a:r>
            <a:r>
              <a:rPr lang="en-US" sz="1200">
                <a:latin typeface="Calibri"/>
                <a:cs typeface="Calibri"/>
              </a:rPr>
              <a:t>and</a:t>
            </a:r>
            <a:r>
              <a:rPr lang="en-US" sz="1200" spc="-25">
                <a:latin typeface="Calibri"/>
                <a:cs typeface="Calibri"/>
              </a:rPr>
              <a:t> </a:t>
            </a:r>
            <a:r>
              <a:rPr lang="en-US" sz="1200" spc="-10">
                <a:latin typeface="Calibri"/>
                <a:cs typeface="Calibri"/>
              </a:rPr>
              <a:t>have</a:t>
            </a:r>
            <a:r>
              <a:rPr lang="en-US" sz="1200" spc="-25">
                <a:latin typeface="Calibri"/>
                <a:cs typeface="Calibri"/>
              </a:rPr>
              <a:t> </a:t>
            </a:r>
            <a:r>
              <a:rPr lang="en-US" sz="1200">
                <a:latin typeface="Calibri"/>
                <a:cs typeface="Calibri"/>
              </a:rPr>
              <a:t>an</a:t>
            </a:r>
            <a:r>
              <a:rPr lang="en-US" sz="1200" spc="-25">
                <a:latin typeface="Calibri"/>
                <a:cs typeface="Calibri"/>
              </a:rPr>
              <a:t> </a:t>
            </a:r>
            <a:r>
              <a:rPr lang="en-US" sz="1200">
                <a:latin typeface="Calibri"/>
                <a:cs typeface="Calibri"/>
              </a:rPr>
              <a:t>increased</a:t>
            </a:r>
            <a:r>
              <a:rPr lang="en-US" sz="1200" spc="-20">
                <a:latin typeface="Calibri"/>
                <a:cs typeface="Calibri"/>
              </a:rPr>
              <a:t> </a:t>
            </a:r>
            <a:r>
              <a:rPr lang="en-US" sz="1200">
                <a:latin typeface="Calibri"/>
                <a:cs typeface="Calibri"/>
              </a:rPr>
              <a:t>sense</a:t>
            </a:r>
            <a:r>
              <a:rPr lang="en-US" sz="1200" spc="-25">
                <a:latin typeface="Calibri"/>
                <a:cs typeface="Calibri"/>
              </a:rPr>
              <a:t> </a:t>
            </a:r>
            <a:r>
              <a:rPr lang="en-US" sz="1200">
                <a:latin typeface="Calibri"/>
                <a:cs typeface="Calibri"/>
              </a:rPr>
              <a:t>of</a:t>
            </a:r>
            <a:r>
              <a:rPr lang="en-US" sz="1200" spc="-25">
                <a:latin typeface="Calibri"/>
                <a:cs typeface="Calibri"/>
              </a:rPr>
              <a:t> </a:t>
            </a:r>
            <a:r>
              <a:rPr lang="en-US" sz="1200" spc="-10">
                <a:latin typeface="Calibri"/>
                <a:cs typeface="Calibri"/>
              </a:rPr>
              <a:t>wellbeing.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spc="-10">
              <a:latin typeface="Calibri"/>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spc="0">
                <a:solidFill>
                  <a:srgbClr val="004372"/>
                </a:solidFill>
                <a:latin typeface="+mn-lt"/>
                <a:cs typeface="Verdana"/>
              </a:rPr>
              <a:t>"An Age Friendly strategy is a starting point for building a community suitable for all ages. A place where people grow and thrive whatever their age"</a:t>
            </a:r>
            <a:endParaRPr lang="en-US" sz="1200" i="0" spc="0">
              <a:latin typeface="+mn-lt"/>
              <a:cs typeface="Verdan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a:latin typeface="+mn-lt"/>
              <a:cs typeface="Calibri"/>
            </a:endParaRPr>
          </a:p>
          <a:p>
            <a:r>
              <a:rPr lang="en-US" altLang="en-US" err="1"/>
              <a:t>Kāpiti</a:t>
            </a:r>
            <a:r>
              <a:rPr lang="en-US" altLang="en-US"/>
              <a:t> Coast District Council’s Age Friendly Approach seeks to value and support ageing in </a:t>
            </a:r>
            <a:r>
              <a:rPr lang="en-US" altLang="en-US" err="1"/>
              <a:t>Kāpiti</a:t>
            </a:r>
            <a:r>
              <a:rPr lang="en-US" altLang="en-US"/>
              <a:t> with a focus on those aged 65 and over. An age friendly </a:t>
            </a:r>
            <a:r>
              <a:rPr lang="en-US" altLang="en-US" err="1"/>
              <a:t>Kāpiti</a:t>
            </a:r>
            <a:r>
              <a:rPr lang="en-US" altLang="en-US"/>
              <a:t> is one which: </a:t>
            </a:r>
          </a:p>
          <a:p>
            <a:endParaRPr lang="en-US" altLang="en-US"/>
          </a:p>
          <a:p>
            <a:r>
              <a:rPr lang="en-US" altLang="en-US"/>
              <a:t>• </a:t>
            </a:r>
            <a:r>
              <a:rPr lang="en-US" altLang="en-US" err="1"/>
              <a:t>recognises</a:t>
            </a:r>
            <a:r>
              <a:rPr lang="en-US" altLang="en-US"/>
              <a:t> the wide range of capacity and capability of our older people</a:t>
            </a:r>
          </a:p>
          <a:p>
            <a:r>
              <a:rPr lang="en-US" altLang="en-US"/>
              <a:t>• future-proofs and responds to positive ageing needs and interests </a:t>
            </a:r>
          </a:p>
          <a:p>
            <a:r>
              <a:rPr lang="en-US" altLang="en-US"/>
              <a:t>• is inclusive and celebrates older people’s diverse identities and lifestyles</a:t>
            </a:r>
          </a:p>
          <a:p>
            <a:r>
              <a:rPr lang="en-US" altLang="en-US"/>
              <a:t> • is safe and accessible for older people and addresses inequities. </a:t>
            </a:r>
          </a:p>
          <a:p>
            <a:endParaRPr lang="en-US" altLang="en-US"/>
          </a:p>
          <a:p>
            <a:r>
              <a:rPr lang="en-US" altLang="en-US"/>
              <a:t>Aotearoa New Zealand has an aging population and the population in </a:t>
            </a:r>
            <a:r>
              <a:rPr lang="en-US" altLang="en-US" err="1"/>
              <a:t>Kāpiti</a:t>
            </a:r>
            <a:r>
              <a:rPr lang="en-US" altLang="en-US"/>
              <a:t> is aging faster than the national average. Council has a significant role to play in improving outcomes for older people and addressing the barriers they face. </a:t>
            </a:r>
          </a:p>
          <a:p>
            <a:endParaRPr lang="en-US" altLang="en-US"/>
          </a:p>
          <a:p>
            <a:r>
              <a:rPr lang="en-US" altLang="en-US" b="1"/>
              <a:t>Council cannot achieve an age friendly </a:t>
            </a:r>
            <a:r>
              <a:rPr lang="en-US" altLang="en-US" b="1" err="1"/>
              <a:t>Kāpiti</a:t>
            </a:r>
            <a:r>
              <a:rPr lang="en-US" altLang="en-US" b="1"/>
              <a:t> by itself. </a:t>
            </a:r>
            <a:r>
              <a:rPr lang="en-US" altLang="en-US"/>
              <a:t>We will work alongside the diverse and vibrant range of </a:t>
            </a:r>
            <a:r>
              <a:rPr lang="en-US" altLang="en-US" err="1"/>
              <a:t>organisations</a:t>
            </a:r>
            <a:r>
              <a:rPr lang="en-US" altLang="en-US"/>
              <a:t>, facilities and services to improve the lives of our older people in </a:t>
            </a:r>
            <a:r>
              <a:rPr lang="en-US" altLang="en-US" err="1"/>
              <a:t>Kāpiti</a:t>
            </a:r>
            <a:r>
              <a:rPr lang="en-US" altLang="en-US"/>
              <a:t>, as well as advocate to central government on their unique needs. The community has been at the heart of the development of our approach. Over 1,000 members of the community have provided their time and thoughts which have formed the vision, values and focus areas of our approach. </a:t>
            </a:r>
            <a:endParaRPr lang="en-NZ" altLang="en-US"/>
          </a:p>
          <a:p>
            <a:endParaRPr lang="en-NZ" altLang="en-US"/>
          </a:p>
        </p:txBody>
      </p:sp>
      <p:sp>
        <p:nvSpPr>
          <p:cNvPr id="6148" name="Slide Number Placeholder 3">
            <a:extLst>
              <a:ext uri="{FF2B5EF4-FFF2-40B4-BE49-F238E27FC236}">
                <a16:creationId xmlns:a16="http://schemas.microsoft.com/office/drawing/2014/main" id="{3D0D4C3E-23CE-AF3F-97E5-0438D3F2532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687063-D1F7-43C1-8201-C2CAD6060234}" type="slidenum">
              <a:rPr lang="en-GB" altLang="en-US" smtClean="0"/>
              <a:pPr/>
              <a:t>3</a:t>
            </a:fld>
            <a:endParaRPr lang="en-GB" altLang="en-US"/>
          </a:p>
        </p:txBody>
      </p:sp>
    </p:spTree>
    <p:extLst>
      <p:ext uri="{BB962C8B-B14F-4D97-AF65-F5344CB8AC3E}">
        <p14:creationId xmlns:p14="http://schemas.microsoft.com/office/powerpoint/2010/main" val="3443143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54257-55DD-9906-7B1D-D5DE0E6C07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C5A436-2127-4706-3F0F-E0101125C4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F868BF-B9AF-DDF1-D1F4-9FB19A5C38FB}"/>
              </a:ext>
            </a:extLst>
          </p:cNvPr>
          <p:cNvSpPr>
            <a:spLocks noGrp="1"/>
          </p:cNvSpPr>
          <p:nvPr>
            <p:ph type="body" idx="1"/>
          </p:nvPr>
        </p:nvSpPr>
        <p:spPr/>
        <p:txBody>
          <a:bodyPr/>
          <a:lstStyle/>
          <a:p>
            <a:pPr algn="l" rtl="0" fontAlgn="base"/>
            <a:r>
              <a:rPr lang="en-US" sz="1800" b="0" i="0">
                <a:solidFill>
                  <a:srgbClr val="000000"/>
                </a:solidFill>
                <a:effectLst/>
                <a:latin typeface="Aptos" panose="020B0004020202020204" pitchFamily="34" charset="0"/>
              </a:rPr>
              <a:t>Our Community </a:t>
            </a:r>
            <a:endParaRPr lang="en-US" sz="2800" b="0" i="0">
              <a:solidFill>
                <a:srgbClr val="000000"/>
              </a:solidFill>
              <a:effectLst/>
              <a:latin typeface="Aptos" panose="020B0004020202020204" pitchFamily="34" charset="0"/>
            </a:endParaRP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Across Aotearoa, our older population is rapidly growing, and Kapiti has a disproportionate number.</a:t>
            </a:r>
            <a:r>
              <a:rPr lang="en-US" sz="1800" b="0" i="0">
                <a:solidFill>
                  <a:srgbClr val="000000"/>
                </a:solidFill>
                <a:effectLst/>
                <a:latin typeface="WordVisiCarriageReturn_MSFontService"/>
              </a:rPr>
              <a:t> </a:t>
            </a:r>
            <a:br>
              <a:rPr lang="en-US" sz="1800" b="0" i="0">
                <a:solidFill>
                  <a:srgbClr val="000000"/>
                </a:solidFill>
                <a:effectLst/>
                <a:latin typeface="WordVisiCarriageReturn_MSFontService"/>
              </a:rPr>
            </a:br>
            <a:r>
              <a:rPr lang="en-US" sz="1800" b="0" i="0" err="1">
                <a:solidFill>
                  <a:srgbClr val="000000"/>
                </a:solidFill>
                <a:effectLst/>
                <a:latin typeface="Aptos" panose="020B0004020202020204" pitchFamily="34" charset="0"/>
              </a:rPr>
              <a:t>Kāpiti</a:t>
            </a:r>
            <a:r>
              <a:rPr lang="en-US" sz="1800" b="0" i="0">
                <a:solidFill>
                  <a:srgbClr val="000000"/>
                </a:solidFill>
                <a:effectLst/>
                <a:latin typeface="Aptos" panose="020B0004020202020204" pitchFamily="34" charset="0"/>
              </a:rPr>
              <a:t> has more than 15,400 residents aged over 65. That’s 26 percent of its population, compared to 16 percent nationally, and is expected to grow to 30 percent in the next 25 years. About 3.8 percent of </a:t>
            </a:r>
            <a:r>
              <a:rPr lang="en-US" sz="1800" b="0" i="0" err="1">
                <a:solidFill>
                  <a:srgbClr val="000000"/>
                </a:solidFill>
                <a:effectLst/>
                <a:latin typeface="Aptos" panose="020B0004020202020204" pitchFamily="34" charset="0"/>
              </a:rPr>
              <a:t>Kāpiti</a:t>
            </a:r>
            <a:r>
              <a:rPr lang="en-US" sz="1800" b="0" i="0">
                <a:solidFill>
                  <a:srgbClr val="000000"/>
                </a:solidFill>
                <a:effectLst/>
                <a:latin typeface="Aptos" panose="020B0004020202020204" pitchFamily="34" charset="0"/>
              </a:rPr>
              <a:t> residents are over 85 years old, compared to 1.8 percent nationally. </a:t>
            </a:r>
          </a:p>
          <a:p>
            <a:pPr algn="l" rtl="0" fontAlgn="base"/>
            <a:r>
              <a:rPr lang="en-US" sz="1800" b="0" i="0">
                <a:solidFill>
                  <a:srgbClr val="000000"/>
                </a:solidFill>
                <a:effectLst/>
                <a:latin typeface="Aptos" panose="020B0004020202020204" pitchFamily="34" charset="0"/>
              </a:rPr>
              <a:t> </a:t>
            </a:r>
            <a:endParaRPr lang="en-US" sz="2800" b="0" i="0">
              <a:solidFill>
                <a:srgbClr val="000000"/>
              </a:solidFill>
              <a:effectLst/>
              <a:latin typeface="Aptos" panose="020B0004020202020204" pitchFamily="34" charset="0"/>
            </a:endParaRPr>
          </a:p>
          <a:p>
            <a:pPr algn="l" rtl="0" fontAlgn="base"/>
            <a:r>
              <a:rPr lang="en-US" sz="1800" b="0" i="0">
                <a:solidFill>
                  <a:srgbClr val="000000"/>
                </a:solidFill>
                <a:effectLst/>
                <a:latin typeface="Aptos" panose="020B0004020202020204" pitchFamily="34" charset="0"/>
              </a:rPr>
              <a:t>Our older community fed into the approach, through surveys, face to face meetings, interviews.  </a:t>
            </a:r>
            <a:endParaRPr lang="en-US" sz="2800" b="0" i="0">
              <a:solidFill>
                <a:srgbClr val="000000"/>
              </a:solidFill>
              <a:effectLst/>
              <a:latin typeface="Aptos" panose="020B0004020202020204" pitchFamily="34" charset="0"/>
            </a:endParaRPr>
          </a:p>
          <a:p>
            <a:pPr algn="l" rtl="0" fontAlgn="base"/>
            <a:r>
              <a:rPr lang="en-US" sz="1800" b="0" i="0">
                <a:solidFill>
                  <a:srgbClr val="000000"/>
                </a:solidFill>
                <a:effectLst/>
                <a:latin typeface="Aptos" panose="020B0004020202020204" pitchFamily="34" charset="0"/>
              </a:rPr>
              <a:t>What we heard: </a:t>
            </a:r>
            <a:endParaRPr lang="en-US" sz="2800" b="0" i="0">
              <a:solidFill>
                <a:srgbClr val="000000"/>
              </a:solidFill>
              <a:effectLst/>
              <a:latin typeface="Aptos" panose="020B0004020202020204" pitchFamily="34" charset="0"/>
            </a:endParaRP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design communities with us in mind , provide us with meaningful opportunities to contribute to decision-making.  </a:t>
            </a: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Many commented being age friendly would benefit everyone and felt it was an inclusive way of designing our communities.  </a:t>
            </a: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They talked about wanting to have a more age friendly ‘feeling’ in our outdoor spaces and provided a range of practical suggestions such as more shade, comfortable seating and good lighting.  </a:t>
            </a: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They shared their challenges with facilities including access to toilets, struggling with heavy doors and the need for planners to think about size, space, and how people move around and through our communities.  </a:t>
            </a: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Being able to participate in our community in a way that suits them. </a:t>
            </a:r>
            <a:r>
              <a:rPr lang="en-US" sz="1800" b="0" i="0">
                <a:solidFill>
                  <a:srgbClr val="000000"/>
                </a:solidFill>
                <a:effectLst/>
                <a:latin typeface="WordVisiCarriageReturn_MSFontService"/>
              </a:rPr>
              <a:t> </a:t>
            </a:r>
            <a:br>
              <a:rPr lang="en-US" sz="1800" b="0" i="0">
                <a:solidFill>
                  <a:srgbClr val="000000"/>
                </a:solidFill>
                <a:effectLst/>
                <a:latin typeface="WordVisiCarriageReturn_MSFontService"/>
              </a:rPr>
            </a:br>
            <a:endParaRPr lang="en-US" sz="1800" b="0" i="0">
              <a:solidFill>
                <a:srgbClr val="000000"/>
              </a:solidFill>
              <a:effectLst/>
              <a:latin typeface="Aptos" panose="020B0004020202020204" pitchFamily="34" charset="0"/>
            </a:endParaRPr>
          </a:p>
        </p:txBody>
      </p:sp>
      <p:sp>
        <p:nvSpPr>
          <p:cNvPr id="4" name="Slide Number Placeholder 3">
            <a:extLst>
              <a:ext uri="{FF2B5EF4-FFF2-40B4-BE49-F238E27FC236}">
                <a16:creationId xmlns:a16="http://schemas.microsoft.com/office/drawing/2014/main" id="{50A870B0-55AD-4EF2-CE01-9FF7C4CBB101}"/>
              </a:ext>
            </a:extLst>
          </p:cNvPr>
          <p:cNvSpPr>
            <a:spLocks noGrp="1"/>
          </p:cNvSpPr>
          <p:nvPr>
            <p:ph type="sldNum" sz="quarter" idx="5"/>
          </p:nvPr>
        </p:nvSpPr>
        <p:spPr/>
        <p:txBody>
          <a:bodyPr/>
          <a:lstStyle/>
          <a:p>
            <a:pPr>
              <a:defRPr/>
            </a:pPr>
            <a:fld id="{B0173B9C-5F8F-46EB-B455-CC252F5D344B}" type="slidenum">
              <a:rPr lang="en-GB" altLang="en-US" smtClean="0"/>
              <a:pPr>
                <a:defRPr/>
              </a:pPr>
              <a:t>4</a:t>
            </a:fld>
            <a:endParaRPr lang="en-GB" altLang="en-US"/>
          </a:p>
        </p:txBody>
      </p:sp>
    </p:spTree>
    <p:extLst>
      <p:ext uri="{BB962C8B-B14F-4D97-AF65-F5344CB8AC3E}">
        <p14:creationId xmlns:p14="http://schemas.microsoft.com/office/powerpoint/2010/main" val="170181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4CC29-7B14-531D-A554-46F7B2942334}"/>
            </a:ext>
          </a:extLst>
        </p:cNvPr>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6F0E82E4-57B9-E7E4-BD26-287EA3C3795C}"/>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E5E092EB-7C53-B68B-09AE-3E1D0F73F34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r>
              <a:rPr lang="en-US" sz="1800" b="0" i="0" u="none" strike="noStrike">
                <a:solidFill>
                  <a:srgbClr val="000000"/>
                </a:solidFill>
                <a:effectLst/>
                <a:latin typeface="Calibri" panose="020F0502020204030204" pitchFamily="34" charset="0"/>
              </a:rPr>
              <a:t>Through the development of our Age Friendly Approach, we heard that the following focus areas are important to our older people.</a:t>
            </a:r>
            <a:r>
              <a:rPr lang="en-US" sz="1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sz="1800" b="0" i="0" u="none" strike="noStrike">
                <a:solidFill>
                  <a:srgbClr val="000000"/>
                </a:solidFill>
                <a:effectLst/>
                <a:latin typeface="Calibri" panose="020F0502020204030204" pitchFamily="34" charset="0"/>
              </a:rPr>
              <a:t>Achieving these focus areas will mean we will have flourishing age friendly communities in </a:t>
            </a:r>
            <a:r>
              <a:rPr lang="en-US" sz="1800" b="0" i="0" u="none" strike="noStrike" err="1">
                <a:solidFill>
                  <a:srgbClr val="000000"/>
                </a:solidFill>
                <a:effectLst/>
                <a:latin typeface="Calibri" panose="020F0502020204030204" pitchFamily="34" charset="0"/>
              </a:rPr>
              <a:t>Kāpiti</a:t>
            </a:r>
            <a:r>
              <a:rPr lang="en-US" sz="1800" b="0" i="0" u="none" strike="noStrike">
                <a:solidFill>
                  <a:srgbClr val="000000"/>
                </a:solidFill>
                <a:effectLst/>
                <a:latin typeface="Calibri" panose="020F0502020204030204" pitchFamily="34" charset="0"/>
              </a:rPr>
              <a:t>.</a:t>
            </a:r>
            <a:r>
              <a:rPr lang="en-US" sz="1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Aptos" panose="020B0004020202020204" pitchFamily="34" charset="0"/>
              </a:rPr>
              <a:t>Focus areas:  </a:t>
            </a:r>
            <a:endParaRPr lang="en-US" b="0" i="0">
              <a:solidFill>
                <a:srgbClr val="000000"/>
              </a:solidFill>
              <a:effectLst/>
              <a:latin typeface="Aptos" panose="020B0004020202020204" pitchFamily="34" charset="0"/>
            </a:endParaRP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Older people feel connected and valued as an integral part of our District </a:t>
            </a:r>
          </a:p>
          <a:p>
            <a:pPr>
              <a:buFont typeface="Arial" panose="020B0604020202020204" pitchFamily="34" charset="0"/>
              <a:buChar char="•"/>
            </a:pPr>
            <a:r>
              <a:rPr lang="en-US" sz="1800">
                <a:solidFill>
                  <a:srgbClr val="000000"/>
                </a:solidFill>
                <a:latin typeface="Aptos"/>
              </a:rPr>
              <a:t>What we will see: </a:t>
            </a: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Older people can get around and have access to what they need </a:t>
            </a:r>
          </a:p>
          <a:p>
            <a:pPr>
              <a:buFont typeface="Arial" panose="020B0604020202020204" pitchFamily="34" charset="0"/>
              <a:buChar char="•"/>
            </a:pPr>
            <a:r>
              <a:rPr lang="en-US" sz="1800">
                <a:solidFill>
                  <a:srgbClr val="000000"/>
                </a:solidFill>
                <a:latin typeface="Aptos"/>
              </a:rPr>
              <a:t>What we will see: </a:t>
            </a:r>
          </a:p>
          <a:p>
            <a:pPr algn="l" rtl="0" fontAlgn="base">
              <a:buFont typeface="Arial" panose="020B0604020202020204" pitchFamily="34" charset="0"/>
              <a:buChar char="•"/>
            </a:pPr>
            <a:r>
              <a:rPr lang="en-US" sz="1800" b="0" i="0">
                <a:solidFill>
                  <a:srgbClr val="000000"/>
                </a:solidFill>
                <a:effectLst/>
                <a:latin typeface="Aptos" panose="020B0004020202020204" pitchFamily="34" charset="0"/>
              </a:rPr>
              <a:t>Older people participate in their communities in ways that work for them </a:t>
            </a:r>
          </a:p>
          <a:p>
            <a:pPr>
              <a:buFont typeface="Arial" panose="020B0604020202020204" pitchFamily="34" charset="0"/>
              <a:buChar char="•"/>
            </a:pPr>
            <a:r>
              <a:rPr lang="en-US" sz="1800">
                <a:latin typeface="Aptos"/>
              </a:rPr>
              <a:t>What we will see </a:t>
            </a:r>
          </a:p>
          <a:p>
            <a:endParaRPr lang="en-NZ" altLang="en-US">
              <a:cs typeface="Arial" panose="020B0604020202020204" pitchFamily="34" charset="0"/>
            </a:endParaRPr>
          </a:p>
        </p:txBody>
      </p:sp>
      <p:sp>
        <p:nvSpPr>
          <p:cNvPr id="6148" name="Slide Number Placeholder 3">
            <a:extLst>
              <a:ext uri="{FF2B5EF4-FFF2-40B4-BE49-F238E27FC236}">
                <a16:creationId xmlns:a16="http://schemas.microsoft.com/office/drawing/2014/main" id="{22926F62-B702-7B2C-F41C-CFB241F91B8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687063-D1F7-43C1-8201-C2CAD6060234}" type="slidenum">
              <a:rPr lang="en-GB" altLang="en-US" smtClean="0"/>
              <a:pPr/>
              <a:t>5</a:t>
            </a:fld>
            <a:endParaRPr lang="en-GB" altLang="en-US"/>
          </a:p>
        </p:txBody>
      </p:sp>
    </p:spTree>
    <p:extLst>
      <p:ext uri="{BB962C8B-B14F-4D97-AF65-F5344CB8AC3E}">
        <p14:creationId xmlns:p14="http://schemas.microsoft.com/office/powerpoint/2010/main" val="3884736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000000"/>
                </a:solidFill>
                <a:effectLst/>
                <a:latin typeface="Aptos" panose="020B0004020202020204" pitchFamily="34" charset="0"/>
              </a:rPr>
              <a:t>Age friendly reference group and Council ran a workshop in April: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Aptos" panose="020B0004020202020204" pitchFamily="34" charset="0"/>
              </a:rPr>
              <a:t>Gathering of community/social and health groups to workshop key focus areas, we identified gaps and potential projects in our community.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Aptos" panose="020B0004020202020204" pitchFamily="34" charset="0"/>
              </a:rPr>
              <a:t> </a:t>
            </a:r>
            <a:endParaRPr lang="en-US" b="0" i="0">
              <a:solidFill>
                <a:srgbClr val="000000"/>
              </a:solidFill>
              <a:effectLst/>
              <a:latin typeface="Segoe UI" panose="020B0502040204020203" pitchFamily="34" charset="0"/>
            </a:endParaRPr>
          </a:p>
          <a:p>
            <a:r>
              <a:rPr lang="en-US" sz="1800" b="0" i="0">
                <a:solidFill>
                  <a:srgbClr val="000000"/>
                </a:solidFill>
                <a:effectLst/>
                <a:latin typeface="Aptos"/>
              </a:rPr>
              <a:t>Better Off Funding: We received $100,000 through Better of funding for the implementation </a:t>
            </a:r>
            <a:r>
              <a:rPr lang="en-US" sz="1800">
                <a:solidFill>
                  <a:srgbClr val="000000"/>
                </a:solidFill>
                <a:latin typeface="Aptos"/>
              </a:rPr>
              <a:t>of</a:t>
            </a:r>
            <a:r>
              <a:rPr lang="en-US" sz="1800" b="0" i="0">
                <a:solidFill>
                  <a:srgbClr val="000000"/>
                </a:solidFill>
                <a:effectLst/>
                <a:latin typeface="Aptos"/>
              </a:rPr>
              <a:t> the Approach,  The Age friendly Reference group and Council looked at the identified gaps and </a:t>
            </a:r>
            <a:r>
              <a:rPr lang="en-US" sz="1800">
                <a:solidFill>
                  <a:srgbClr val="000000"/>
                </a:solidFill>
                <a:latin typeface="Aptos"/>
              </a:rPr>
              <a:t>what projects</a:t>
            </a:r>
            <a:r>
              <a:rPr lang="en-US" sz="1800" b="0" i="0">
                <a:solidFill>
                  <a:srgbClr val="000000"/>
                </a:solidFill>
                <a:effectLst/>
                <a:latin typeface="Aptos"/>
              </a:rPr>
              <a:t> to </a:t>
            </a:r>
            <a:r>
              <a:rPr lang="en-US" sz="1800">
                <a:solidFill>
                  <a:srgbClr val="000000"/>
                </a:solidFill>
                <a:latin typeface="Aptos"/>
              </a:rPr>
              <a:t>fill</a:t>
            </a:r>
            <a:r>
              <a:rPr lang="en-US" sz="1800" b="0" i="0">
                <a:solidFill>
                  <a:srgbClr val="000000"/>
                </a:solidFill>
                <a:effectLst/>
                <a:latin typeface="Aptos"/>
              </a:rPr>
              <a:t> </a:t>
            </a:r>
            <a:r>
              <a:rPr lang="en-US" sz="1800">
                <a:solidFill>
                  <a:srgbClr val="000000"/>
                </a:solidFill>
                <a:latin typeface="Aptos"/>
              </a:rPr>
              <a:t>them through</a:t>
            </a:r>
            <a:r>
              <a:rPr lang="en-US" sz="1800" b="0" i="0">
                <a:solidFill>
                  <a:srgbClr val="000000"/>
                </a:solidFill>
                <a:effectLst/>
                <a:latin typeface="Aptos"/>
              </a:rPr>
              <a:t> non contestable grants</a:t>
            </a:r>
            <a:r>
              <a:rPr lang="en-US" sz="1800">
                <a:solidFill>
                  <a:srgbClr val="000000"/>
                </a:solidFill>
                <a:latin typeface="Aptos"/>
              </a:rPr>
              <a:t>. Based on these have</a:t>
            </a:r>
            <a:r>
              <a:rPr lang="en-US" sz="1800" b="0" i="0">
                <a:solidFill>
                  <a:srgbClr val="000000"/>
                </a:solidFill>
                <a:effectLst/>
                <a:latin typeface="Aptos"/>
              </a:rPr>
              <a:t> the following projects rolling out</a:t>
            </a:r>
            <a:r>
              <a:rPr lang="en-US" sz="1800">
                <a:solidFill>
                  <a:srgbClr val="000000"/>
                </a:solidFill>
                <a:latin typeface="Aptos"/>
              </a:rPr>
              <a:t>:</a:t>
            </a:r>
            <a:endParaRPr lang="en-US" sz="1800" b="0" i="0">
              <a:solidFill>
                <a:srgbClr val="000000"/>
              </a:solidFill>
              <a:effectLst/>
              <a:latin typeface="Aptos"/>
            </a:endParaRPr>
          </a:p>
          <a:p>
            <a:pPr marL="0" algn="l" rtl="0" eaLnBrk="1" fontAlgn="base" latinLnBrk="0" hangingPunct="1">
              <a:spcBef>
                <a:spcPts val="0"/>
              </a:spcBef>
              <a:spcAft>
                <a:spcPts val="0"/>
              </a:spcAft>
            </a:pPr>
            <a:endParaRPr lang="mi-NZ" sz="1800" b="1" i="0" u="none" strike="noStrike" kern="1200">
              <a:solidFill>
                <a:srgbClr val="000000"/>
              </a:solidFill>
              <a:effectLst/>
              <a:latin typeface="Aptos" panose="020B0004020202020204" pitchFamily="34" charset="0"/>
            </a:endParaRPr>
          </a:p>
          <a:p>
            <a:pPr marL="0" algn="l" rtl="0" eaLnBrk="1" fontAlgn="base" latinLnBrk="0" hangingPunct="1">
              <a:spcBef>
                <a:spcPts val="0"/>
              </a:spcBef>
              <a:spcAft>
                <a:spcPts val="0"/>
              </a:spcAft>
            </a:pPr>
            <a:r>
              <a:rPr lang="mi-NZ" sz="1800" b="1" i="0" u="none" strike="noStrike" kern="1200">
                <a:solidFill>
                  <a:srgbClr val="000000"/>
                </a:solidFill>
                <a:effectLst/>
                <a:latin typeface="Aptos" panose="020B0004020202020204" pitchFamily="34" charset="0"/>
              </a:rPr>
              <a:t>Digital Seniors</a:t>
            </a:r>
            <a:r>
              <a:rPr lang="mi-NZ" sz="1800" b="0" i="0" u="none" strike="noStrike" kern="1200">
                <a:solidFill>
                  <a:srgbClr val="000000"/>
                </a:solidFill>
                <a:effectLst/>
                <a:latin typeface="Aptos" panose="020B0004020202020204" pitchFamily="34" charset="0"/>
              </a:rPr>
              <a:t> </a:t>
            </a:r>
            <a:endParaRPr lang="en-NZ" sz="1800" b="0" i="0" u="none" strike="noStrike">
              <a:effectLst/>
              <a:latin typeface="Arial" panose="020B0604020202020204" pitchFamily="34" charset="0"/>
            </a:endParaRPr>
          </a:p>
          <a:p>
            <a:pPr marL="0" algn="l" rtl="0" eaLnBrk="1" fontAlgn="base" latinLnBrk="0" hangingPunct="1">
              <a:spcBef>
                <a:spcPts val="0"/>
              </a:spcBef>
              <a:spcAft>
                <a:spcPts val="0"/>
              </a:spcAft>
            </a:pPr>
            <a:r>
              <a:rPr lang="mi-NZ" sz="1800" b="0" i="0" u="none" strike="noStrike" kern="1200">
                <a:solidFill>
                  <a:srgbClr val="000000"/>
                </a:solidFill>
                <a:effectLst/>
                <a:latin typeface="Aptos" panose="020B0004020202020204" pitchFamily="34" charset="0"/>
              </a:rPr>
              <a:t>$17,365 </a:t>
            </a:r>
            <a:endParaRPr lang="en-NZ" sz="1800" b="0" i="0" u="none" strike="noStrike">
              <a:effectLst/>
              <a:latin typeface="Arial" panose="020B0604020202020204" pitchFamily="34" charset="0"/>
            </a:endParaRPr>
          </a:p>
          <a:p>
            <a:pPr marL="0" algn="l" rtl="0" eaLnBrk="1" fontAlgn="base" latinLnBrk="0" hangingPunct="1">
              <a:spcBef>
                <a:spcPts val="0"/>
              </a:spcBef>
              <a:spcAft>
                <a:spcPts val="0"/>
              </a:spcAft>
            </a:pPr>
            <a:r>
              <a:rPr lang="mi-NZ" sz="1800" b="0" i="0" u="none" strike="noStrike" kern="1200">
                <a:solidFill>
                  <a:srgbClr val="000000"/>
                </a:solidFill>
                <a:effectLst/>
                <a:latin typeface="Aptos" panose="020B0004020202020204" pitchFamily="34" charset="0"/>
              </a:rPr>
              <a:t> </a:t>
            </a:r>
            <a:r>
              <a:rPr lang="en-NZ" sz="1800" b="0" i="0" u="none" strike="noStrike" kern="1200">
                <a:solidFill>
                  <a:srgbClr val="000000"/>
                </a:solidFill>
                <a:effectLst/>
                <a:latin typeface="Arial" panose="020B0604020202020204" pitchFamily="34" charset="0"/>
              </a:rPr>
              <a:t>Launch Pilot program for one year which establishes Digital senior hubs in </a:t>
            </a:r>
            <a:r>
              <a:rPr lang="en-NZ" sz="1800" b="0" i="0" u="none" strike="noStrike" kern="1200" err="1">
                <a:solidFill>
                  <a:srgbClr val="000000"/>
                </a:solidFill>
                <a:effectLst/>
                <a:latin typeface="Arial" panose="020B0604020202020204" pitchFamily="34" charset="0"/>
              </a:rPr>
              <a:t>Kāpiti's</a:t>
            </a:r>
            <a:r>
              <a:rPr lang="en-NZ" sz="1800" b="0" i="0" u="none" strike="noStrike" kern="1200">
                <a:solidFill>
                  <a:srgbClr val="000000"/>
                </a:solidFill>
                <a:effectLst/>
                <a:latin typeface="Arial" panose="020B0604020202020204" pitchFamily="34" charset="0"/>
              </a:rPr>
              <a:t> four areas Otaki, Waikanae, Paraparaumu, Paekākāriki for broad access and impact </a:t>
            </a:r>
            <a:endParaRPr lang="en-NZ" sz="1800" b="0" i="0" u="none" strike="noStrike">
              <a:effectLst/>
              <a:latin typeface="Arial" panose="020B0604020202020204" pitchFamily="34" charset="0"/>
            </a:endParaRPr>
          </a:p>
          <a:p>
            <a:pPr marL="0" algn="l" rtl="0" eaLnBrk="1" fontAlgn="base" latinLnBrk="0" hangingPunct="1">
              <a:spcBef>
                <a:spcPts val="0"/>
              </a:spcBef>
              <a:spcAft>
                <a:spcPts val="0"/>
              </a:spcAft>
            </a:pPr>
            <a:endParaRPr lang="mi-NZ" sz="1800" b="1" i="0" u="none" strike="noStrike" kern="1200">
              <a:solidFill>
                <a:srgbClr val="000000"/>
              </a:solidFill>
              <a:effectLst/>
              <a:latin typeface="Aptos" panose="020B0004020202020204" pitchFamily="34" charset="0"/>
            </a:endParaRPr>
          </a:p>
          <a:p>
            <a:pPr marL="0" algn="l" rtl="0" eaLnBrk="1" fontAlgn="base" latinLnBrk="0" hangingPunct="1">
              <a:spcBef>
                <a:spcPts val="0"/>
              </a:spcBef>
              <a:spcAft>
                <a:spcPts val="0"/>
              </a:spcAft>
            </a:pPr>
            <a:r>
              <a:rPr lang="mi-NZ" sz="1800" b="1" i="0" u="none" strike="noStrike" kern="1200">
                <a:solidFill>
                  <a:srgbClr val="000000"/>
                </a:solidFill>
                <a:effectLst/>
                <a:latin typeface="Aptos" panose="020B0004020202020204" pitchFamily="34" charset="0"/>
              </a:rPr>
              <a:t>Age Concern</a:t>
            </a:r>
            <a:r>
              <a:rPr lang="mi-NZ" sz="1800" b="0" i="0" u="none" strike="noStrike" kern="1200">
                <a:solidFill>
                  <a:srgbClr val="000000"/>
                </a:solidFill>
                <a:effectLst/>
                <a:latin typeface="Aptos" panose="020B0004020202020204" pitchFamily="34" charset="0"/>
              </a:rPr>
              <a:t> </a:t>
            </a:r>
            <a:endParaRPr lang="en-NZ" sz="1800" b="0" i="0" u="none" strike="noStrike">
              <a:effectLst/>
              <a:latin typeface="Arial" panose="020B0604020202020204" pitchFamily="34" charset="0"/>
            </a:endParaRPr>
          </a:p>
          <a:p>
            <a:pPr marL="0" algn="l" rtl="0" eaLnBrk="1" fontAlgn="base" latinLnBrk="0" hangingPunct="1">
              <a:spcBef>
                <a:spcPts val="0"/>
              </a:spcBef>
              <a:spcAft>
                <a:spcPts val="0"/>
              </a:spcAft>
            </a:pPr>
            <a:r>
              <a:rPr lang="mi-NZ" sz="1800" b="0" i="0" u="none" strike="noStrike" kern="1200">
                <a:solidFill>
                  <a:srgbClr val="000000"/>
                </a:solidFill>
                <a:effectLst/>
                <a:latin typeface="Aptos" panose="020B0004020202020204" pitchFamily="34" charset="0"/>
              </a:rPr>
              <a:t>$24,689.00 </a:t>
            </a:r>
            <a:endParaRPr lang="en-NZ" sz="1800" b="0" i="0" u="none" strike="noStrike">
              <a:effectLst/>
              <a:latin typeface="Arial" panose="020B0604020202020204" pitchFamily="34" charset="0"/>
            </a:endParaRPr>
          </a:p>
          <a:p>
            <a:pPr marL="0" algn="l" rtl="0" eaLnBrk="1" fontAlgn="base" latinLnBrk="0" hangingPunct="1">
              <a:spcBef>
                <a:spcPts val="0"/>
              </a:spcBef>
              <a:spcAft>
                <a:spcPts val="0"/>
              </a:spcAft>
            </a:pPr>
            <a:r>
              <a:rPr lang="mi-NZ" sz="1800" b="0" i="0" u="none" strike="noStrike" kern="1200">
                <a:solidFill>
                  <a:srgbClr val="000000"/>
                </a:solidFill>
                <a:effectLst/>
                <a:latin typeface="Aptos" panose="020B0004020202020204" pitchFamily="34" charset="0"/>
              </a:rPr>
              <a:t> </a:t>
            </a:r>
            <a:r>
              <a:rPr lang="en-US" sz="1800" b="0" i="0" u="none" strike="noStrike" kern="1200">
                <a:solidFill>
                  <a:srgbClr val="000000"/>
                </a:solidFill>
                <a:effectLst/>
                <a:latin typeface="Arial" panose="020B0604020202020204" pitchFamily="34" charset="0"/>
              </a:rPr>
              <a:t>An intergenerational project, looking at ways for older people in </a:t>
            </a:r>
            <a:r>
              <a:rPr lang="en-US" sz="1800" b="0" i="0" u="none" strike="noStrike" kern="1200" err="1">
                <a:solidFill>
                  <a:srgbClr val="000000"/>
                </a:solidFill>
                <a:effectLst/>
                <a:latin typeface="Arial" panose="020B0604020202020204" pitchFamily="34" charset="0"/>
              </a:rPr>
              <a:t>Kāpiti</a:t>
            </a:r>
            <a:r>
              <a:rPr lang="en-US" sz="1800" b="0" i="0" u="none" strike="noStrike" kern="1200">
                <a:solidFill>
                  <a:srgbClr val="000000"/>
                </a:solidFill>
                <a:effectLst/>
                <a:latin typeface="Arial" panose="020B0604020202020204" pitchFamily="34" charset="0"/>
              </a:rPr>
              <a:t> to share their knowledge and experience.  </a:t>
            </a:r>
            <a:endParaRPr lang="en-NZ" sz="1800" b="0" i="0" u="none" strike="noStrike">
              <a:effectLst/>
              <a:latin typeface="Arial" panose="020B0604020202020204" pitchFamily="34" charset="0"/>
            </a:endParaRPr>
          </a:p>
          <a:p>
            <a:pPr marL="0" algn="l" rtl="0" eaLnBrk="1" fontAlgn="base" latinLnBrk="0" hangingPunct="1">
              <a:spcBef>
                <a:spcPts val="0"/>
              </a:spcBef>
              <a:spcAft>
                <a:spcPts val="0"/>
              </a:spcAft>
            </a:pPr>
            <a:r>
              <a:rPr lang="en-US" sz="1800" b="0" i="0" u="none" strike="noStrike" kern="1200">
                <a:solidFill>
                  <a:srgbClr val="000000"/>
                </a:solidFill>
                <a:effectLst/>
                <a:latin typeface="Arial" panose="020B0604020202020204" pitchFamily="34" charset="0"/>
              </a:rPr>
              <a:t>Meeting with </a:t>
            </a:r>
            <a:r>
              <a:rPr lang="en-US" sz="1800" b="0" i="0" u="none" strike="noStrike" kern="1200" err="1">
                <a:solidFill>
                  <a:srgbClr val="000000"/>
                </a:solidFill>
                <a:effectLst/>
                <a:latin typeface="Arial" panose="020B0604020202020204" pitchFamily="34" charset="0"/>
              </a:rPr>
              <a:t>Kāpiti</a:t>
            </a:r>
            <a:r>
              <a:rPr lang="en-US" sz="1800" b="0" i="0" u="none" strike="noStrike" kern="1200">
                <a:solidFill>
                  <a:srgbClr val="000000"/>
                </a:solidFill>
                <a:effectLst/>
                <a:latin typeface="Arial" panose="020B0604020202020204" pitchFamily="34" charset="0"/>
              </a:rPr>
              <a:t> Youth Council for potential to collaborate. </a:t>
            </a:r>
            <a:endParaRPr lang="en-NZ" sz="1800" b="0" i="0" u="none" strike="noStrike">
              <a:effectLst/>
              <a:latin typeface="Arial" panose="020B0604020202020204" pitchFamily="34" charset="0"/>
            </a:endParaRPr>
          </a:p>
          <a:p>
            <a:pPr marL="0" algn="l" rtl="0" eaLnBrk="1" fontAlgn="base" latinLnBrk="0" hangingPunct="1">
              <a:spcBef>
                <a:spcPts val="0"/>
              </a:spcBef>
              <a:spcAft>
                <a:spcPts val="0"/>
              </a:spcAft>
            </a:pPr>
            <a:endParaRPr lang="mi-NZ" sz="1800" b="1" i="0" u="none" strike="noStrike" kern="1200">
              <a:solidFill>
                <a:srgbClr val="000000"/>
              </a:solidFill>
              <a:effectLst/>
              <a:latin typeface="Aptos" panose="020B0004020202020204" pitchFamily="34" charset="0"/>
            </a:endParaRPr>
          </a:p>
          <a:p>
            <a:pPr marL="0" algn="l" rtl="0" eaLnBrk="1" fontAlgn="base" latinLnBrk="0" hangingPunct="1">
              <a:spcBef>
                <a:spcPts val="0"/>
              </a:spcBef>
              <a:spcAft>
                <a:spcPts val="0"/>
              </a:spcAft>
            </a:pPr>
            <a:r>
              <a:rPr lang="mi-NZ" sz="1800" b="1" i="0" u="none" strike="noStrike" kern="1200">
                <a:solidFill>
                  <a:srgbClr val="000000"/>
                </a:solidFill>
                <a:effectLst/>
                <a:latin typeface="Aptos" panose="020B0004020202020204" pitchFamily="34" charset="0"/>
              </a:rPr>
              <a:t>Volunteer Kāpiti</a:t>
            </a:r>
            <a:r>
              <a:rPr lang="mi-NZ" sz="1800" b="0" i="0" u="none" strike="noStrike" kern="1200">
                <a:solidFill>
                  <a:srgbClr val="000000"/>
                </a:solidFill>
                <a:effectLst/>
                <a:latin typeface="Aptos" panose="020B0004020202020204" pitchFamily="34" charset="0"/>
              </a:rPr>
              <a:t> </a:t>
            </a:r>
            <a:endParaRPr lang="en-NZ" sz="1800" b="0" i="0" u="none" strike="noStrike">
              <a:effectLst/>
              <a:latin typeface="Arial" panose="020B0604020202020204" pitchFamily="34" charset="0"/>
            </a:endParaRPr>
          </a:p>
          <a:p>
            <a:pPr marL="0" algn="l" rtl="0" eaLnBrk="1" fontAlgn="base" latinLnBrk="0" hangingPunct="1">
              <a:spcBef>
                <a:spcPts val="0"/>
              </a:spcBef>
              <a:spcAft>
                <a:spcPts val="0"/>
              </a:spcAft>
            </a:pPr>
            <a:r>
              <a:rPr lang="mi-NZ" sz="1800" b="0" i="0" u="none" strike="noStrike" kern="1200">
                <a:solidFill>
                  <a:srgbClr val="000000"/>
                </a:solidFill>
                <a:effectLst/>
                <a:latin typeface="Aptos" panose="020B0004020202020204" pitchFamily="34" charset="0"/>
              </a:rPr>
              <a:t>$15,000 </a:t>
            </a:r>
            <a:endParaRPr lang="en-NZ" sz="1800" b="0" i="0" u="none" strike="noStrike">
              <a:effectLst/>
              <a:latin typeface="Arial" panose="020B0604020202020204" pitchFamily="34" charset="0"/>
            </a:endParaRPr>
          </a:p>
          <a:p>
            <a:pPr marL="0" algn="l" rtl="0" eaLnBrk="1" fontAlgn="base" latinLnBrk="0" hangingPunct="1">
              <a:spcBef>
                <a:spcPts val="0"/>
              </a:spcBef>
              <a:spcAft>
                <a:spcPts val="0"/>
              </a:spcAft>
            </a:pPr>
            <a:r>
              <a:rPr lang="mi-NZ" sz="1800" b="0" i="0" u="none" strike="noStrike" kern="1200">
                <a:solidFill>
                  <a:srgbClr val="000000"/>
                </a:solidFill>
                <a:effectLst/>
                <a:latin typeface="Aptos" panose="020B0004020202020204" pitchFamily="34" charset="0"/>
              </a:rPr>
              <a:t> </a:t>
            </a:r>
            <a:endParaRPr lang="en-NZ" sz="1800" b="0" i="0" u="none" strike="noStrike">
              <a:effectLst/>
              <a:latin typeface="Arial" panose="020B0604020202020204" pitchFamily="34" charset="0"/>
            </a:endParaRPr>
          </a:p>
          <a:p>
            <a:pPr marL="0" algn="l" rtl="0" eaLnBrk="1" fontAlgn="base" latinLnBrk="0" hangingPunct="1">
              <a:spcBef>
                <a:spcPts val="0"/>
              </a:spcBef>
              <a:spcAft>
                <a:spcPts val="0"/>
              </a:spcAft>
            </a:pPr>
            <a:r>
              <a:rPr lang="en-US" sz="1800" b="0" i="0" u="none" strike="noStrike" kern="1200">
                <a:solidFill>
                  <a:srgbClr val="000000"/>
                </a:solidFill>
                <a:effectLst/>
                <a:latin typeface="Arial" panose="020B0604020202020204" pitchFamily="34" charset="0"/>
              </a:rPr>
              <a:t>Older Persons – sharing skills/knowledge, connecting and making a difference in the community through volunteering </a:t>
            </a:r>
            <a:endParaRPr lang="en-NZ" sz="1800" b="0" i="0" u="none" strike="noStrike">
              <a:effectLst/>
              <a:latin typeface="Arial" panose="020B0604020202020204" pitchFamily="34" charset="0"/>
            </a:endParaRPr>
          </a:p>
          <a:p>
            <a:pPr marL="0" algn="l" rtl="0" eaLnBrk="1" fontAlgn="base" latinLnBrk="0" hangingPunct="1">
              <a:spcBef>
                <a:spcPts val="0"/>
              </a:spcBef>
              <a:spcAft>
                <a:spcPts val="0"/>
              </a:spcAft>
            </a:pPr>
            <a:endParaRPr lang="mi-NZ" sz="1800" b="1" i="0" u="none" strike="noStrike" kern="1200">
              <a:solidFill>
                <a:srgbClr val="000000"/>
              </a:solidFill>
              <a:effectLst/>
              <a:latin typeface="Aptos" panose="020B0004020202020204" pitchFamily="34" charset="0"/>
            </a:endParaRPr>
          </a:p>
          <a:p>
            <a:pPr marL="0" algn="l" rtl="0" eaLnBrk="1" fontAlgn="base" latinLnBrk="0" hangingPunct="1">
              <a:spcBef>
                <a:spcPts val="0"/>
              </a:spcBef>
              <a:spcAft>
                <a:spcPts val="0"/>
              </a:spcAft>
            </a:pPr>
            <a:r>
              <a:rPr lang="mi-NZ" sz="1800" b="1" i="0" u="none" strike="noStrike" kern="1200">
                <a:solidFill>
                  <a:srgbClr val="000000"/>
                </a:solidFill>
                <a:effectLst/>
                <a:latin typeface="Aptos" panose="020B0004020202020204" pitchFamily="34" charset="0"/>
              </a:rPr>
              <a:t>Age Concern</a:t>
            </a:r>
            <a:r>
              <a:rPr lang="mi-NZ" sz="1800" b="0" i="0" u="none" strike="noStrike" kern="1200">
                <a:solidFill>
                  <a:srgbClr val="000000"/>
                </a:solidFill>
                <a:effectLst/>
                <a:latin typeface="Aptos" panose="020B0004020202020204" pitchFamily="34" charset="0"/>
              </a:rPr>
              <a:t> </a:t>
            </a:r>
            <a:endParaRPr lang="en-NZ" sz="1800" b="0" i="0" u="none" strike="noStrike">
              <a:effectLst/>
              <a:latin typeface="Arial" panose="020B0604020202020204" pitchFamily="34" charset="0"/>
            </a:endParaRPr>
          </a:p>
          <a:p>
            <a:pPr marL="0" algn="l" rtl="0" eaLnBrk="1" fontAlgn="base" latinLnBrk="0" hangingPunct="1">
              <a:spcBef>
                <a:spcPts val="0"/>
              </a:spcBef>
              <a:spcAft>
                <a:spcPts val="0"/>
              </a:spcAft>
            </a:pPr>
            <a:r>
              <a:rPr lang="en-US" sz="1800" b="0" i="0" u="none" strike="noStrike" kern="1200">
                <a:solidFill>
                  <a:srgbClr val="000000"/>
                </a:solidFill>
                <a:effectLst/>
                <a:latin typeface="Arial" panose="020B0604020202020204" pitchFamily="34" charset="0"/>
              </a:rPr>
              <a:t>“To provide different ways older people can find out about and participate in community activities” </a:t>
            </a:r>
            <a:endParaRPr lang="en-NZ" sz="1800" b="0" i="0" u="none" strike="noStrike">
              <a:effectLst/>
              <a:latin typeface="Arial" panose="020B0604020202020204" pitchFamily="34" charset="0"/>
            </a:endParaRPr>
          </a:p>
          <a:p>
            <a:pPr marL="0" algn="l" rtl="0" eaLnBrk="1" fontAlgn="base" latinLnBrk="0" hangingPunct="1">
              <a:spcBef>
                <a:spcPts val="0"/>
              </a:spcBef>
              <a:spcAft>
                <a:spcPts val="0"/>
              </a:spcAft>
            </a:pPr>
            <a:r>
              <a:rPr lang="en-US" sz="1800" b="0" i="0" u="none" strike="noStrike" kern="1200">
                <a:solidFill>
                  <a:srgbClr val="000000"/>
                </a:solidFill>
                <a:effectLst/>
                <a:latin typeface="Arial" panose="020B0604020202020204" pitchFamily="34" charset="0"/>
              </a:rPr>
              <a:t>Improve Communication </a:t>
            </a:r>
            <a:endParaRPr lang="en-NZ" sz="1800" b="0" i="0" u="none" strike="noStrike">
              <a:effectLst/>
              <a:latin typeface="Arial" panose="020B0604020202020204" pitchFamily="34" charset="0"/>
            </a:endParaRPr>
          </a:p>
          <a:p>
            <a:pPr marL="0" algn="l" rtl="0" eaLnBrk="1" fontAlgn="base" latinLnBrk="0" hangingPunct="1">
              <a:spcBef>
                <a:spcPts val="0"/>
              </a:spcBef>
              <a:spcAft>
                <a:spcPts val="0"/>
              </a:spcAft>
            </a:pPr>
            <a:r>
              <a:rPr lang="en-US" sz="1800" b="0" i="0" u="none" strike="noStrike" kern="1200">
                <a:solidFill>
                  <a:srgbClr val="000000"/>
                </a:solidFill>
                <a:effectLst/>
                <a:latin typeface="Aptos" panose="020B0004020202020204" pitchFamily="34" charset="0"/>
              </a:rPr>
              <a:t> </a:t>
            </a:r>
            <a:endParaRPr lang="en-NZ" sz="1800" b="0" i="0" u="none" strike="noStrike">
              <a:effectLst/>
              <a:latin typeface="Arial" panose="020B0604020202020204" pitchFamily="34" charset="0"/>
            </a:endParaRPr>
          </a:p>
          <a:p>
            <a:pPr marL="0" algn="l" rtl="0" eaLnBrk="1" fontAlgn="base" latinLnBrk="0" hangingPunct="1">
              <a:spcBef>
                <a:spcPts val="0"/>
              </a:spcBef>
              <a:spcAft>
                <a:spcPts val="0"/>
              </a:spcAft>
            </a:pPr>
            <a:r>
              <a:rPr lang="mi-NZ" sz="1800" b="1" i="0" u="none" strike="noStrike" kern="1200">
                <a:solidFill>
                  <a:srgbClr val="000000"/>
                </a:solidFill>
                <a:effectLst/>
                <a:latin typeface="Aptos" panose="020B0004020202020204" pitchFamily="34" charset="0"/>
              </a:rPr>
              <a:t>Hora te Pai </a:t>
            </a:r>
            <a:r>
              <a:rPr lang="mi-NZ" sz="1800" b="0" i="0" u="none" strike="noStrike" kern="1200">
                <a:solidFill>
                  <a:srgbClr val="000000"/>
                </a:solidFill>
                <a:effectLst/>
                <a:latin typeface="Aptos" panose="020B0004020202020204" pitchFamily="34" charset="0"/>
              </a:rPr>
              <a:t> </a:t>
            </a:r>
            <a:endParaRPr lang="en-NZ" sz="1800" b="0" i="0" u="none" strike="noStrike">
              <a:effectLst/>
              <a:latin typeface="Arial" panose="020B0604020202020204" pitchFamily="34" charset="0"/>
            </a:endParaRPr>
          </a:p>
          <a:p>
            <a:pPr marL="0" algn="l" rtl="0" eaLnBrk="1" fontAlgn="base" latinLnBrk="0" hangingPunct="1">
              <a:spcBef>
                <a:spcPts val="0"/>
              </a:spcBef>
              <a:spcAft>
                <a:spcPts val="0"/>
              </a:spcAft>
            </a:pPr>
            <a:r>
              <a:rPr lang="mi-NZ" sz="1800" b="0" i="0" u="none" strike="noStrike" kern="1200">
                <a:solidFill>
                  <a:srgbClr val="000000"/>
                </a:solidFill>
                <a:effectLst/>
                <a:latin typeface="Aptos" panose="020B0004020202020204" pitchFamily="34" charset="0"/>
              </a:rPr>
              <a:t>$15,000 </a:t>
            </a:r>
            <a:endParaRPr lang="en-NZ" sz="1800" b="0" i="0" u="none" strike="noStrike">
              <a:effectLst/>
              <a:latin typeface="Arial" panose="020B0604020202020204" pitchFamily="34" charset="0"/>
            </a:endParaRPr>
          </a:p>
          <a:p>
            <a:pPr marL="0" algn="l" rtl="0" eaLnBrk="1" fontAlgn="base" latinLnBrk="0" hangingPunct="1">
              <a:spcBef>
                <a:spcPts val="0"/>
              </a:spcBef>
              <a:spcAft>
                <a:spcPts val="0"/>
              </a:spcAft>
            </a:pPr>
            <a:r>
              <a:rPr lang="mi-NZ" sz="1800" b="0" i="0" u="none" strike="noStrike" kern="1200">
                <a:solidFill>
                  <a:srgbClr val="000000"/>
                </a:solidFill>
                <a:effectLst/>
                <a:latin typeface="Aptos" panose="020B0004020202020204" pitchFamily="34" charset="0"/>
              </a:rPr>
              <a:t> </a:t>
            </a:r>
            <a:r>
              <a:rPr lang="en-NZ" sz="1800" b="0" i="0" u="none" strike="noStrike" kern="1200">
                <a:solidFill>
                  <a:srgbClr val="000000"/>
                </a:solidFill>
                <a:effectLst/>
                <a:latin typeface="Arial" panose="020B0604020202020204" pitchFamily="34" charset="0"/>
              </a:rPr>
              <a:t>Toi </a:t>
            </a:r>
            <a:r>
              <a:rPr lang="en-NZ" sz="1800" b="0" i="0" u="none" strike="noStrike" kern="1200" err="1">
                <a:solidFill>
                  <a:srgbClr val="000000"/>
                </a:solidFill>
                <a:effectLst/>
                <a:latin typeface="Arial" panose="020B0604020202020204" pitchFamily="34" charset="0"/>
              </a:rPr>
              <a:t>ora</a:t>
            </a:r>
            <a:r>
              <a:rPr lang="en-NZ" sz="1800" b="0" i="0" u="none" strike="noStrike" kern="1200">
                <a:solidFill>
                  <a:srgbClr val="000000"/>
                </a:solidFill>
                <a:effectLst/>
                <a:latin typeface="Arial" panose="020B0604020202020204" pitchFamily="34" charset="0"/>
              </a:rPr>
              <a:t> Kaumātua program: Provide social connection and support for older Māori people, through coordinated regular kaumātua </a:t>
            </a:r>
            <a:r>
              <a:rPr lang="en-NZ" sz="1800" b="0" i="0" u="none" strike="noStrike" kern="1200" err="1">
                <a:solidFill>
                  <a:srgbClr val="000000"/>
                </a:solidFill>
                <a:effectLst/>
                <a:latin typeface="Arial" panose="020B0604020202020204" pitchFamily="34" charset="0"/>
              </a:rPr>
              <a:t>māori</a:t>
            </a:r>
            <a:r>
              <a:rPr lang="en-NZ" sz="1800" b="0" i="0" u="none" strike="noStrike" kern="1200">
                <a:solidFill>
                  <a:srgbClr val="000000"/>
                </a:solidFill>
                <a:effectLst/>
                <a:latin typeface="Arial" panose="020B0604020202020204" pitchFamily="34" charset="0"/>
              </a:rPr>
              <a:t> meetings </a:t>
            </a:r>
            <a:endParaRPr lang="en-NZ" sz="1800" b="0" i="0" u="none" strike="noStrike">
              <a:effectLst/>
              <a:latin typeface="Arial" panose="020B0604020202020204" pitchFamily="34" charset="0"/>
            </a:endParaRPr>
          </a:p>
          <a:p>
            <a:pPr algn="l" rtl="0" fontAlgn="base"/>
            <a:endParaRPr lang="en-US" sz="1800" b="0" i="0">
              <a:solidFill>
                <a:srgbClr val="000000"/>
              </a:solidFill>
              <a:effectLst/>
              <a:latin typeface="Aptos" panose="020B0004020202020204" pitchFamily="34" charset="0"/>
            </a:endParaRPr>
          </a:p>
          <a:p>
            <a:pPr algn="l" rtl="0" fontAlgn="base"/>
            <a:r>
              <a:rPr lang="en-US" sz="1800" b="0" i="0">
                <a:solidFill>
                  <a:srgbClr val="050505"/>
                </a:solidFill>
                <a:effectLst/>
                <a:latin typeface="Aptos" panose="020B0004020202020204" pitchFamily="34" charset="0"/>
              </a:rPr>
              <a:t>All these projects groups will be meeting together in February to workshop and update how their projects are going to provide any learnings and insights.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Aptos" panose="020B0004020202020204" pitchFamily="34" charset="0"/>
              </a:rPr>
              <a:t> </a:t>
            </a:r>
          </a:p>
          <a:p>
            <a:pPr algn="l" rtl="0" fontAlgn="base"/>
            <a:r>
              <a:rPr lang="en-US" sz="1800" b="0" i="0">
                <a:solidFill>
                  <a:srgbClr val="000000"/>
                </a:solidFill>
                <a:effectLst/>
                <a:latin typeface="Aptos" panose="020B0004020202020204" pitchFamily="34" charset="0"/>
              </a:rPr>
              <a:t>Some projects are now in the planning stages of their projects:  </a:t>
            </a:r>
            <a:endParaRPr lang="en-US" b="0" i="0">
              <a:solidFill>
                <a:srgbClr val="000000"/>
              </a:solidFill>
              <a:effectLst/>
              <a:latin typeface="Segoe UI" panose="020B0502040204020203" pitchFamily="34" charset="0"/>
            </a:endParaRPr>
          </a:p>
          <a:p>
            <a:pPr algn="l" rtl="0" fontAlgn="base"/>
            <a:r>
              <a:rPr lang="en-US" sz="1800" b="1" i="0">
                <a:solidFill>
                  <a:srgbClr val="000000"/>
                </a:solidFill>
                <a:effectLst/>
                <a:latin typeface="Aptos" panose="020B0004020202020204" pitchFamily="34" charset="0"/>
              </a:rPr>
              <a:t>Age Concern and Volunteer </a:t>
            </a:r>
            <a:r>
              <a:rPr lang="en-US" sz="1800" b="1" i="0" err="1">
                <a:solidFill>
                  <a:srgbClr val="000000"/>
                </a:solidFill>
                <a:effectLst/>
                <a:latin typeface="Aptos" panose="020B0004020202020204" pitchFamily="34" charset="0"/>
              </a:rPr>
              <a:t>Kāpiti</a:t>
            </a:r>
            <a:r>
              <a:rPr lang="en-US" sz="1800" b="1" i="0">
                <a:solidFill>
                  <a:srgbClr val="000000"/>
                </a:solidFill>
                <a:effectLst/>
                <a:latin typeface="Aptos" panose="020B0004020202020204" pitchFamily="34" charset="0"/>
              </a:rPr>
              <a:t> - Planning stages</a:t>
            </a:r>
            <a:r>
              <a:rPr lang="en-US" sz="1800" b="0" i="0">
                <a:solidFill>
                  <a:srgbClr val="000000"/>
                </a:solidFill>
                <a:effectLst/>
                <a:latin typeface="Aptos" panose="020B0004020202020204" pitchFamily="34" charset="0"/>
              </a:rPr>
              <a:t> </a:t>
            </a:r>
            <a:endParaRPr lang="en-US" b="0" i="0">
              <a:solidFill>
                <a:srgbClr val="000000"/>
              </a:solidFill>
              <a:effectLst/>
              <a:latin typeface="Segoe UI" panose="020B0502040204020203" pitchFamily="34" charset="0"/>
            </a:endParaRPr>
          </a:p>
          <a:p>
            <a:pPr algn="l" rtl="0" fontAlgn="base"/>
            <a:endParaRPr lang="en-US" b="0" i="0">
              <a:solidFill>
                <a:srgbClr val="000000"/>
              </a:solidFill>
              <a:effectLst/>
              <a:latin typeface="Segoe UI" panose="020B0502040204020203" pitchFamily="34" charset="0"/>
            </a:endParaRPr>
          </a:p>
          <a:p>
            <a:endParaRPr lang="en-NZ"/>
          </a:p>
        </p:txBody>
      </p:sp>
      <p:sp>
        <p:nvSpPr>
          <p:cNvPr id="4" name="Slide Number Placeholder 3"/>
          <p:cNvSpPr>
            <a:spLocks noGrp="1"/>
          </p:cNvSpPr>
          <p:nvPr>
            <p:ph type="sldNum" sz="quarter" idx="5"/>
          </p:nvPr>
        </p:nvSpPr>
        <p:spPr/>
        <p:txBody>
          <a:bodyPr/>
          <a:lstStyle/>
          <a:p>
            <a:pPr>
              <a:defRPr/>
            </a:pPr>
            <a:fld id="{B0173B9C-5F8F-46EB-B455-CC252F5D344B}" type="slidenum">
              <a:rPr lang="en-GB" altLang="en-US" smtClean="0"/>
              <a:pPr>
                <a:defRPr/>
              </a:pPr>
              <a:t>6</a:t>
            </a:fld>
            <a:endParaRPr lang="en-GB" altLang="en-US"/>
          </a:p>
        </p:txBody>
      </p:sp>
    </p:spTree>
    <p:extLst>
      <p:ext uri="{BB962C8B-B14F-4D97-AF65-F5344CB8AC3E}">
        <p14:creationId xmlns:p14="http://schemas.microsoft.com/office/powerpoint/2010/main" val="3324214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err="1">
                <a:solidFill>
                  <a:srgbClr val="000000"/>
                </a:solidFill>
                <a:effectLst/>
                <a:latin typeface="Aptos" panose="020B0004020202020204" pitchFamily="34" charset="0"/>
              </a:rPr>
              <a:t>Toiora</a:t>
            </a:r>
            <a:r>
              <a:rPr lang="en-US" sz="1800" b="1" i="0">
                <a:solidFill>
                  <a:srgbClr val="000000"/>
                </a:solidFill>
                <a:effectLst/>
                <a:latin typeface="Aptos" panose="020B0004020202020204" pitchFamily="34" charset="0"/>
              </a:rPr>
              <a:t> Kaumātua</a:t>
            </a:r>
            <a:r>
              <a:rPr lang="en-US" sz="1800" b="0" i="0">
                <a:solidFill>
                  <a:srgbClr val="000000"/>
                </a:solidFill>
                <a:effectLst/>
                <a:latin typeface="Aptos" panose="020B0004020202020204" pitchFamily="34" charset="0"/>
              </a:rPr>
              <a:t> - Around 25 Kaumatua meet to workshop with Hora </a:t>
            </a:r>
            <a:r>
              <a:rPr lang="en-US" sz="1800" b="0" i="0" err="1">
                <a:solidFill>
                  <a:srgbClr val="000000"/>
                </a:solidFill>
                <a:effectLst/>
                <a:latin typeface="Aptos" panose="020B0004020202020204" pitchFamily="34" charset="0"/>
              </a:rPr>
              <a:t>te</a:t>
            </a:r>
            <a:r>
              <a:rPr lang="en-US" sz="1800" b="0" i="0">
                <a:solidFill>
                  <a:srgbClr val="000000"/>
                </a:solidFill>
                <a:effectLst/>
                <a:latin typeface="Aptos" panose="020B0004020202020204" pitchFamily="34" charset="0"/>
              </a:rPr>
              <a:t> Pai staff to co-design their program for this project on Tuesday 29 October. </a:t>
            </a:r>
            <a:endParaRPr lang="en-NZ"/>
          </a:p>
        </p:txBody>
      </p:sp>
      <p:sp>
        <p:nvSpPr>
          <p:cNvPr id="4" name="Slide Number Placeholder 3"/>
          <p:cNvSpPr>
            <a:spLocks noGrp="1"/>
          </p:cNvSpPr>
          <p:nvPr>
            <p:ph type="sldNum" sz="quarter" idx="5"/>
          </p:nvPr>
        </p:nvSpPr>
        <p:spPr/>
        <p:txBody>
          <a:bodyPr/>
          <a:lstStyle/>
          <a:p>
            <a:pPr>
              <a:defRPr/>
            </a:pPr>
            <a:fld id="{B0173B9C-5F8F-46EB-B455-CC252F5D344B}" type="slidenum">
              <a:rPr lang="en-GB" altLang="en-US" smtClean="0"/>
              <a:pPr>
                <a:defRPr/>
              </a:pPr>
              <a:t>7</a:t>
            </a:fld>
            <a:endParaRPr lang="en-GB" altLang="en-US"/>
          </a:p>
        </p:txBody>
      </p:sp>
    </p:spTree>
    <p:extLst>
      <p:ext uri="{BB962C8B-B14F-4D97-AF65-F5344CB8AC3E}">
        <p14:creationId xmlns:p14="http://schemas.microsoft.com/office/powerpoint/2010/main" val="371982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err="1">
                <a:solidFill>
                  <a:srgbClr val="000000"/>
                </a:solidFill>
                <a:effectLst/>
                <a:latin typeface="Aptos" panose="020B0004020202020204" pitchFamily="34" charset="0"/>
              </a:rPr>
              <a:t>Toiora</a:t>
            </a:r>
            <a:r>
              <a:rPr lang="en-US" sz="1800" b="1" i="0">
                <a:solidFill>
                  <a:srgbClr val="000000"/>
                </a:solidFill>
                <a:effectLst/>
                <a:latin typeface="Aptos" panose="020B0004020202020204" pitchFamily="34" charset="0"/>
              </a:rPr>
              <a:t> Kaumātua</a:t>
            </a:r>
            <a:r>
              <a:rPr lang="en-US" sz="1800" b="0" i="0">
                <a:solidFill>
                  <a:srgbClr val="000000"/>
                </a:solidFill>
                <a:effectLst/>
                <a:latin typeface="Aptos" panose="020B0004020202020204" pitchFamily="34" charset="0"/>
              </a:rPr>
              <a:t> - Around 25 Kaumatua meet to workshop with Hora </a:t>
            </a:r>
            <a:r>
              <a:rPr lang="en-US" sz="1800" b="0" i="0" err="1">
                <a:solidFill>
                  <a:srgbClr val="000000"/>
                </a:solidFill>
                <a:effectLst/>
                <a:latin typeface="Aptos" panose="020B0004020202020204" pitchFamily="34" charset="0"/>
              </a:rPr>
              <a:t>te</a:t>
            </a:r>
            <a:r>
              <a:rPr lang="en-US" sz="1800" b="0" i="0">
                <a:solidFill>
                  <a:srgbClr val="000000"/>
                </a:solidFill>
                <a:effectLst/>
                <a:latin typeface="Aptos" panose="020B0004020202020204" pitchFamily="34" charset="0"/>
              </a:rPr>
              <a:t> Pai staff to co-design their program for this project on Tuesday 29 October. </a:t>
            </a:r>
            <a:endParaRPr lang="en-NZ"/>
          </a:p>
        </p:txBody>
      </p:sp>
      <p:sp>
        <p:nvSpPr>
          <p:cNvPr id="4" name="Slide Number Placeholder 3"/>
          <p:cNvSpPr>
            <a:spLocks noGrp="1"/>
          </p:cNvSpPr>
          <p:nvPr>
            <p:ph type="sldNum" sz="quarter" idx="5"/>
          </p:nvPr>
        </p:nvSpPr>
        <p:spPr/>
        <p:txBody>
          <a:bodyPr/>
          <a:lstStyle/>
          <a:p>
            <a:pPr>
              <a:defRPr/>
            </a:pPr>
            <a:fld id="{B0173B9C-5F8F-46EB-B455-CC252F5D344B}" type="slidenum">
              <a:rPr lang="en-GB" altLang="en-US" smtClean="0"/>
              <a:pPr>
                <a:defRPr/>
              </a:pPr>
              <a:t>8</a:t>
            </a:fld>
            <a:endParaRPr lang="en-GB" altLang="en-US"/>
          </a:p>
        </p:txBody>
      </p:sp>
    </p:spTree>
    <p:extLst>
      <p:ext uri="{BB962C8B-B14F-4D97-AF65-F5344CB8AC3E}">
        <p14:creationId xmlns:p14="http://schemas.microsoft.com/office/powerpoint/2010/main" val="1425580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err="1">
                <a:solidFill>
                  <a:srgbClr val="000000"/>
                </a:solidFill>
                <a:effectLst/>
                <a:latin typeface="Aptos" panose="020B0004020202020204" pitchFamily="34" charset="0"/>
              </a:rPr>
              <a:t>Toiora</a:t>
            </a:r>
            <a:r>
              <a:rPr lang="en-US" sz="1800" b="1" i="0">
                <a:solidFill>
                  <a:srgbClr val="000000"/>
                </a:solidFill>
                <a:effectLst/>
                <a:latin typeface="Aptos" panose="020B0004020202020204" pitchFamily="34" charset="0"/>
              </a:rPr>
              <a:t> Kaumātua</a:t>
            </a:r>
            <a:r>
              <a:rPr lang="en-US" sz="1800" b="0" i="0">
                <a:solidFill>
                  <a:srgbClr val="000000"/>
                </a:solidFill>
                <a:effectLst/>
                <a:latin typeface="Aptos" panose="020B0004020202020204" pitchFamily="34" charset="0"/>
              </a:rPr>
              <a:t> - Around 25 Kaumatua meet to workshop with Hora </a:t>
            </a:r>
            <a:r>
              <a:rPr lang="en-US" sz="1800" b="0" i="0" err="1">
                <a:solidFill>
                  <a:srgbClr val="000000"/>
                </a:solidFill>
                <a:effectLst/>
                <a:latin typeface="Aptos" panose="020B0004020202020204" pitchFamily="34" charset="0"/>
              </a:rPr>
              <a:t>te</a:t>
            </a:r>
            <a:r>
              <a:rPr lang="en-US" sz="1800" b="0" i="0">
                <a:solidFill>
                  <a:srgbClr val="000000"/>
                </a:solidFill>
                <a:effectLst/>
                <a:latin typeface="Aptos" panose="020B0004020202020204" pitchFamily="34" charset="0"/>
              </a:rPr>
              <a:t> Pai staff to co-design their program for this project on Tuesday 29 October. </a:t>
            </a:r>
            <a:endParaRPr lang="en-NZ"/>
          </a:p>
        </p:txBody>
      </p:sp>
      <p:sp>
        <p:nvSpPr>
          <p:cNvPr id="4" name="Slide Number Placeholder 3"/>
          <p:cNvSpPr>
            <a:spLocks noGrp="1"/>
          </p:cNvSpPr>
          <p:nvPr>
            <p:ph type="sldNum" sz="quarter" idx="5"/>
          </p:nvPr>
        </p:nvSpPr>
        <p:spPr/>
        <p:txBody>
          <a:bodyPr/>
          <a:lstStyle/>
          <a:p>
            <a:pPr>
              <a:defRPr/>
            </a:pPr>
            <a:fld id="{B0173B9C-5F8F-46EB-B455-CC252F5D344B}" type="slidenum">
              <a:rPr lang="en-GB" altLang="en-US" smtClean="0"/>
              <a:pPr>
                <a:defRPr/>
              </a:pPr>
              <a:t>9</a:t>
            </a:fld>
            <a:endParaRPr lang="en-GB" altLang="en-US"/>
          </a:p>
        </p:txBody>
      </p:sp>
    </p:spTree>
    <p:extLst>
      <p:ext uri="{BB962C8B-B14F-4D97-AF65-F5344CB8AC3E}">
        <p14:creationId xmlns:p14="http://schemas.microsoft.com/office/powerpoint/2010/main" val="46800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4213" y="1125538"/>
            <a:ext cx="7772400" cy="1470025"/>
          </a:xfrm>
        </p:spPr>
        <p:txBody>
          <a:bodyPr/>
          <a:lstStyle>
            <a:lvl1pPr>
              <a:defRPr sz="3600"/>
            </a:lvl1pPr>
          </a:lstStyle>
          <a:p>
            <a:pPr lvl="0"/>
            <a:r>
              <a:rPr lang="en-GB" altLang="en-US" noProof="0"/>
              <a:t>Click to edit Master title style</a:t>
            </a:r>
          </a:p>
        </p:txBody>
      </p:sp>
      <p:sp>
        <p:nvSpPr>
          <p:cNvPr id="3075" name="Rectangle 3"/>
          <p:cNvSpPr>
            <a:spLocks noGrp="1" noChangeArrowheads="1"/>
          </p:cNvSpPr>
          <p:nvPr>
            <p:ph type="subTitle" idx="1"/>
          </p:nvPr>
        </p:nvSpPr>
        <p:spPr>
          <a:xfrm>
            <a:off x="1403350" y="2852738"/>
            <a:ext cx="6400800" cy="1752600"/>
          </a:xfrm>
        </p:spPr>
        <p:txBody>
          <a:bodyPr/>
          <a:lstStyle>
            <a:lvl1pPr marL="0" indent="0" algn="ctr">
              <a:buFontTx/>
              <a:buNone/>
              <a:defRPr sz="3000">
                <a:solidFill>
                  <a:srgbClr val="007DC6"/>
                </a:solidFill>
              </a:defRPr>
            </a:lvl1pPr>
          </a:lstStyle>
          <a:p>
            <a:pPr lvl="0"/>
            <a:r>
              <a:rPr lang="en-GB" altLang="en-US" noProof="0"/>
              <a:t>Click to edit Master subtitle style</a:t>
            </a:r>
          </a:p>
        </p:txBody>
      </p:sp>
    </p:spTree>
    <p:extLst>
      <p:ext uri="{BB962C8B-B14F-4D97-AF65-F5344CB8AC3E}">
        <p14:creationId xmlns:p14="http://schemas.microsoft.com/office/powerpoint/2010/main" val="386920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5">
            <a:extLst>
              <a:ext uri="{FF2B5EF4-FFF2-40B4-BE49-F238E27FC236}">
                <a16:creationId xmlns:a16="http://schemas.microsoft.com/office/drawing/2014/main" id="{ED69655E-1924-25E4-DF5A-316B0EF23CFB}"/>
              </a:ext>
            </a:extLst>
          </p:cNvPr>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4145803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419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2419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5">
            <a:extLst>
              <a:ext uri="{FF2B5EF4-FFF2-40B4-BE49-F238E27FC236}">
                <a16:creationId xmlns:a16="http://schemas.microsoft.com/office/drawing/2014/main" id="{34176F9B-E787-1B7F-FB16-35994FE53B06}"/>
              </a:ext>
            </a:extLst>
          </p:cNvPr>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2662156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Rectangle 5">
            <a:extLst>
              <a:ext uri="{FF2B5EF4-FFF2-40B4-BE49-F238E27FC236}">
                <a16:creationId xmlns:a16="http://schemas.microsoft.com/office/drawing/2014/main" id="{58D9EF8B-F824-7C12-B18F-D859D3B1C094}"/>
              </a:ext>
            </a:extLst>
          </p:cNvPr>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317598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5">
            <a:extLst>
              <a:ext uri="{FF2B5EF4-FFF2-40B4-BE49-F238E27FC236}">
                <a16:creationId xmlns:a16="http://schemas.microsoft.com/office/drawing/2014/main" id="{2E985110-EBF4-8895-346D-E4AA3B2AD36F}"/>
              </a:ext>
            </a:extLst>
          </p:cNvPr>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181107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3916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3916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Rectangle 5">
            <a:extLst>
              <a:ext uri="{FF2B5EF4-FFF2-40B4-BE49-F238E27FC236}">
                <a16:creationId xmlns:a16="http://schemas.microsoft.com/office/drawing/2014/main" id="{BF8EC8DD-B44A-22CA-9908-6100502EE111}"/>
              </a:ext>
            </a:extLst>
          </p:cNvPr>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2834542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5">
            <a:extLst>
              <a:ext uri="{FF2B5EF4-FFF2-40B4-BE49-F238E27FC236}">
                <a16:creationId xmlns:a16="http://schemas.microsoft.com/office/drawing/2014/main" id="{CB4F7A13-F644-3CD9-5E33-72C8D4FA0A5E}"/>
              </a:ext>
            </a:extLst>
          </p:cNvPr>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4249810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Rectangle 5">
            <a:extLst>
              <a:ext uri="{FF2B5EF4-FFF2-40B4-BE49-F238E27FC236}">
                <a16:creationId xmlns:a16="http://schemas.microsoft.com/office/drawing/2014/main" id="{945085B6-F186-8D05-D85D-9B387851DC21}"/>
              </a:ext>
            </a:extLst>
          </p:cNvPr>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324127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EEF8D5D-156D-6510-1C82-F416B863B58E}"/>
              </a:ext>
            </a:extLst>
          </p:cNvPr>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2467295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E868835E-F1FB-FF06-795A-12AC01915ADD}"/>
              </a:ext>
            </a:extLst>
          </p:cNvPr>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86221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54664585-4EC3-8B69-47C5-2212F18840E0}"/>
              </a:ext>
            </a:extLst>
          </p:cNvPr>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1667446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820">
              <a:srgbClr val="E5F3F4"/>
            </a:gs>
            <a:gs pos="47730">
              <a:srgbClr val="EAF5F6"/>
            </a:gs>
            <a:gs pos="0">
              <a:schemeClr val="accent1">
                <a:lumMod val="5000"/>
                <a:lumOff val="95000"/>
              </a:schemeClr>
            </a:gs>
            <a:gs pos="74000">
              <a:schemeClr val="accent1">
                <a:lumMod val="45000"/>
                <a:lumOff val="55000"/>
              </a:schemeClr>
            </a:gs>
            <a:gs pos="26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007C544-3BF2-E377-3E68-CE5209FCB33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09A766AB-7471-EDBA-13A0-50004090AEF2}"/>
              </a:ext>
            </a:extLst>
          </p:cNvPr>
          <p:cNvSpPr>
            <a:spLocks noGrp="1" noChangeArrowheads="1"/>
          </p:cNvSpPr>
          <p:nvPr>
            <p:ph type="body" idx="1"/>
          </p:nvPr>
        </p:nvSpPr>
        <p:spPr bwMode="auto">
          <a:xfrm>
            <a:off x="457200" y="1600200"/>
            <a:ext cx="8229600"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Rectangle 5">
            <a:extLst>
              <a:ext uri="{FF2B5EF4-FFF2-40B4-BE49-F238E27FC236}">
                <a16:creationId xmlns:a16="http://schemas.microsoft.com/office/drawing/2014/main" id="{6C25E3D9-F1BC-0B69-FAA0-62BF1A9C4391}"/>
              </a:ext>
            </a:extLst>
          </p:cNvPr>
          <p:cNvSpPr>
            <a:spLocks noGrp="1" noChangeArrowheads="1"/>
          </p:cNvSpPr>
          <p:nvPr>
            <p:ph type="ftr" sz="quarter" idx="3"/>
          </p:nvPr>
        </p:nvSpPr>
        <p:spPr bwMode="auto">
          <a:xfrm>
            <a:off x="0" y="6245225"/>
            <a:ext cx="91440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GB" altLang="en-US"/>
          </a:p>
        </p:txBody>
      </p:sp>
      <p:pic>
        <p:nvPicPr>
          <p:cNvPr id="2" name="Picture 9" descr="Corporate PPT footer">
            <a:extLst>
              <a:ext uri="{FF2B5EF4-FFF2-40B4-BE49-F238E27FC236}">
                <a16:creationId xmlns:a16="http://schemas.microsoft.com/office/drawing/2014/main" id="{EF14D5A6-BCDA-6259-94A0-08E8F5F215D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350" y="5446713"/>
            <a:ext cx="914241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3"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ctr" rtl="0" eaLnBrk="0" fontAlgn="base" hangingPunct="0">
        <a:spcBef>
          <a:spcPct val="0"/>
        </a:spcBef>
        <a:spcAft>
          <a:spcPct val="0"/>
        </a:spcAft>
        <a:defRPr sz="4000" b="1" kern="1200">
          <a:solidFill>
            <a:srgbClr val="007DC6"/>
          </a:solidFill>
          <a:latin typeface="+mj-lt"/>
          <a:ea typeface="+mj-ea"/>
          <a:cs typeface="+mj-cs"/>
        </a:defRPr>
      </a:lvl1pPr>
      <a:lvl2pPr algn="ctr" rtl="0" eaLnBrk="0" fontAlgn="base" hangingPunct="0">
        <a:spcBef>
          <a:spcPct val="0"/>
        </a:spcBef>
        <a:spcAft>
          <a:spcPct val="0"/>
        </a:spcAft>
        <a:defRPr sz="4000" b="1">
          <a:solidFill>
            <a:srgbClr val="007DC6"/>
          </a:solidFill>
          <a:latin typeface="Arial" panose="020B0604020202020204" pitchFamily="34" charset="0"/>
        </a:defRPr>
      </a:lvl2pPr>
      <a:lvl3pPr algn="ctr" rtl="0" eaLnBrk="0" fontAlgn="base" hangingPunct="0">
        <a:spcBef>
          <a:spcPct val="0"/>
        </a:spcBef>
        <a:spcAft>
          <a:spcPct val="0"/>
        </a:spcAft>
        <a:defRPr sz="4000" b="1">
          <a:solidFill>
            <a:srgbClr val="007DC6"/>
          </a:solidFill>
          <a:latin typeface="Arial" panose="020B0604020202020204" pitchFamily="34" charset="0"/>
        </a:defRPr>
      </a:lvl3pPr>
      <a:lvl4pPr algn="ctr" rtl="0" eaLnBrk="0" fontAlgn="base" hangingPunct="0">
        <a:spcBef>
          <a:spcPct val="0"/>
        </a:spcBef>
        <a:spcAft>
          <a:spcPct val="0"/>
        </a:spcAft>
        <a:defRPr sz="4000" b="1">
          <a:solidFill>
            <a:srgbClr val="007DC6"/>
          </a:solidFill>
          <a:latin typeface="Arial" panose="020B0604020202020204" pitchFamily="34" charset="0"/>
        </a:defRPr>
      </a:lvl4pPr>
      <a:lvl5pPr algn="ctr" rtl="0" eaLnBrk="0" fontAlgn="base" hangingPunct="0">
        <a:spcBef>
          <a:spcPct val="0"/>
        </a:spcBef>
        <a:spcAft>
          <a:spcPct val="0"/>
        </a:spcAft>
        <a:defRPr sz="4000" b="1">
          <a:solidFill>
            <a:srgbClr val="007DC6"/>
          </a:solidFill>
          <a:latin typeface="Arial" panose="020B0604020202020204" pitchFamily="34" charset="0"/>
        </a:defRPr>
      </a:lvl5pPr>
      <a:lvl6pPr marL="457200" algn="ctr" rtl="0" fontAlgn="base">
        <a:spcBef>
          <a:spcPct val="0"/>
        </a:spcBef>
        <a:spcAft>
          <a:spcPct val="0"/>
        </a:spcAft>
        <a:defRPr sz="4000" b="1">
          <a:solidFill>
            <a:srgbClr val="007DC6"/>
          </a:solidFill>
          <a:latin typeface="Arial" panose="020B0604020202020204" pitchFamily="34" charset="0"/>
        </a:defRPr>
      </a:lvl6pPr>
      <a:lvl7pPr marL="914400" algn="ctr" rtl="0" fontAlgn="base">
        <a:spcBef>
          <a:spcPct val="0"/>
        </a:spcBef>
        <a:spcAft>
          <a:spcPct val="0"/>
        </a:spcAft>
        <a:defRPr sz="4000" b="1">
          <a:solidFill>
            <a:srgbClr val="007DC6"/>
          </a:solidFill>
          <a:latin typeface="Arial" panose="020B0604020202020204" pitchFamily="34" charset="0"/>
        </a:defRPr>
      </a:lvl7pPr>
      <a:lvl8pPr marL="1371600" algn="ctr" rtl="0" fontAlgn="base">
        <a:spcBef>
          <a:spcPct val="0"/>
        </a:spcBef>
        <a:spcAft>
          <a:spcPct val="0"/>
        </a:spcAft>
        <a:defRPr sz="4000" b="1">
          <a:solidFill>
            <a:srgbClr val="007DC6"/>
          </a:solidFill>
          <a:latin typeface="Arial" panose="020B0604020202020204" pitchFamily="34" charset="0"/>
        </a:defRPr>
      </a:lvl8pPr>
      <a:lvl9pPr marL="1828800" algn="ctr" rtl="0" fontAlgn="base">
        <a:spcBef>
          <a:spcPct val="0"/>
        </a:spcBef>
        <a:spcAft>
          <a:spcPct val="0"/>
        </a:spcAft>
        <a:defRPr sz="4000" b="1">
          <a:solidFill>
            <a:srgbClr val="007DC6"/>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007DC6"/>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7DC6"/>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7DC6"/>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7DC6"/>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7DC6"/>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55BB19AC-0397-C58B-8A21-20715B5FA6A0}"/>
              </a:ext>
            </a:extLst>
          </p:cNvPr>
          <p:cNvSpPr>
            <a:spLocks noGrp="1" noChangeArrowheads="1"/>
          </p:cNvSpPr>
          <p:nvPr>
            <p:ph type="ctrTitle"/>
          </p:nvPr>
        </p:nvSpPr>
        <p:spPr>
          <a:xfrm>
            <a:off x="-518060" y="588561"/>
            <a:ext cx="9937750" cy="1844675"/>
          </a:xfrm>
        </p:spPr>
        <p:txBody>
          <a:bodyPr/>
          <a:lstStyle/>
          <a:p>
            <a:pPr eaLnBrk="1" hangingPunct="1"/>
            <a:r>
              <a:rPr lang="en-NZ" altLang="en-US" err="1">
                <a:solidFill>
                  <a:srgbClr val="002060"/>
                </a:solidFill>
              </a:rPr>
              <a:t>Te</a:t>
            </a:r>
            <a:r>
              <a:rPr lang="en-NZ" altLang="en-US">
                <a:solidFill>
                  <a:srgbClr val="002060"/>
                </a:solidFill>
              </a:rPr>
              <a:t> Ara Manaaki </a:t>
            </a:r>
            <a:r>
              <a:rPr lang="en-NZ" altLang="en-US" err="1">
                <a:solidFill>
                  <a:srgbClr val="002060"/>
                </a:solidFill>
              </a:rPr>
              <a:t>i</a:t>
            </a:r>
            <a:r>
              <a:rPr lang="en-NZ" altLang="en-US">
                <a:solidFill>
                  <a:srgbClr val="002060"/>
                </a:solidFill>
              </a:rPr>
              <a:t> </a:t>
            </a:r>
            <a:r>
              <a:rPr lang="en-NZ" altLang="en-US" err="1">
                <a:solidFill>
                  <a:srgbClr val="002060"/>
                </a:solidFill>
              </a:rPr>
              <a:t>ngā</a:t>
            </a:r>
            <a:r>
              <a:rPr lang="en-NZ" altLang="en-US">
                <a:solidFill>
                  <a:srgbClr val="002060"/>
                </a:solidFill>
              </a:rPr>
              <a:t> Kaumātua 2023 </a:t>
            </a:r>
            <a:br>
              <a:rPr lang="en-NZ" altLang="en-US">
                <a:solidFill>
                  <a:srgbClr val="002060"/>
                </a:solidFill>
              </a:rPr>
            </a:br>
            <a:r>
              <a:rPr lang="en-NZ" altLang="en-US" sz="2000" err="1">
                <a:solidFill>
                  <a:srgbClr val="002060"/>
                </a:solidFill>
              </a:rPr>
              <a:t>Te</a:t>
            </a:r>
            <a:r>
              <a:rPr lang="en-NZ" altLang="en-US" sz="2000">
                <a:solidFill>
                  <a:srgbClr val="002060"/>
                </a:solidFill>
              </a:rPr>
              <a:t> </a:t>
            </a:r>
            <a:r>
              <a:rPr lang="en-NZ" altLang="en-US" sz="2000" err="1">
                <a:solidFill>
                  <a:srgbClr val="002060"/>
                </a:solidFill>
              </a:rPr>
              <a:t>manaaki</a:t>
            </a:r>
            <a:r>
              <a:rPr lang="en-NZ" altLang="en-US" sz="2000">
                <a:solidFill>
                  <a:srgbClr val="002060"/>
                </a:solidFill>
              </a:rPr>
              <a:t> </a:t>
            </a:r>
            <a:r>
              <a:rPr lang="en-NZ" altLang="en-US" sz="2000" err="1">
                <a:solidFill>
                  <a:srgbClr val="002060"/>
                </a:solidFill>
              </a:rPr>
              <a:t>i</a:t>
            </a:r>
            <a:r>
              <a:rPr lang="en-NZ" altLang="en-US" sz="2000">
                <a:solidFill>
                  <a:srgbClr val="002060"/>
                </a:solidFill>
              </a:rPr>
              <a:t> </a:t>
            </a:r>
            <a:r>
              <a:rPr lang="en-NZ" altLang="en-US" sz="2000" err="1">
                <a:solidFill>
                  <a:srgbClr val="002060"/>
                </a:solidFill>
              </a:rPr>
              <a:t>ngā</a:t>
            </a:r>
            <a:r>
              <a:rPr lang="en-NZ" altLang="en-US" sz="2000">
                <a:solidFill>
                  <a:srgbClr val="002060"/>
                </a:solidFill>
              </a:rPr>
              <a:t> kaumātua o </a:t>
            </a:r>
            <a:r>
              <a:rPr lang="en-NZ" altLang="en-US" sz="2000" err="1">
                <a:solidFill>
                  <a:srgbClr val="002060"/>
                </a:solidFill>
              </a:rPr>
              <a:t>tō</a:t>
            </a:r>
            <a:r>
              <a:rPr lang="en-NZ" altLang="en-US" sz="2000">
                <a:solidFill>
                  <a:srgbClr val="002060"/>
                </a:solidFill>
              </a:rPr>
              <a:t> </a:t>
            </a:r>
            <a:r>
              <a:rPr lang="en-NZ" altLang="en-US" sz="2000" err="1">
                <a:solidFill>
                  <a:srgbClr val="002060"/>
                </a:solidFill>
              </a:rPr>
              <a:t>tātou</a:t>
            </a:r>
            <a:r>
              <a:rPr lang="en-NZ" altLang="en-US" sz="2000">
                <a:solidFill>
                  <a:srgbClr val="002060"/>
                </a:solidFill>
              </a:rPr>
              <a:t> </a:t>
            </a:r>
            <a:r>
              <a:rPr lang="en-NZ" altLang="en-US" sz="2000" err="1">
                <a:solidFill>
                  <a:srgbClr val="002060"/>
                </a:solidFill>
              </a:rPr>
              <a:t>rohe</a:t>
            </a:r>
            <a:r>
              <a:rPr lang="en-NZ" altLang="en-US" sz="2000">
                <a:solidFill>
                  <a:srgbClr val="002060"/>
                </a:solidFill>
              </a:rPr>
              <a:t> </a:t>
            </a:r>
            <a:r>
              <a:rPr lang="en-NZ" altLang="en-US" sz="2000" err="1">
                <a:solidFill>
                  <a:srgbClr val="002060"/>
                </a:solidFill>
              </a:rPr>
              <a:t>hei</a:t>
            </a:r>
            <a:r>
              <a:rPr lang="en-NZ" altLang="en-US" sz="2000">
                <a:solidFill>
                  <a:srgbClr val="002060"/>
                </a:solidFill>
              </a:rPr>
              <a:t> </a:t>
            </a:r>
            <a:r>
              <a:rPr lang="en-NZ" altLang="en-US" sz="2000" err="1">
                <a:solidFill>
                  <a:srgbClr val="002060"/>
                </a:solidFill>
              </a:rPr>
              <a:t>ngā</a:t>
            </a:r>
            <a:r>
              <a:rPr lang="en-NZ" altLang="en-US" sz="2000">
                <a:solidFill>
                  <a:srgbClr val="002060"/>
                </a:solidFill>
              </a:rPr>
              <a:t> tau e </a:t>
            </a:r>
            <a:r>
              <a:rPr lang="en-NZ" altLang="en-US" sz="2000" err="1">
                <a:solidFill>
                  <a:srgbClr val="002060"/>
                </a:solidFill>
              </a:rPr>
              <a:t>heke</a:t>
            </a:r>
            <a:r>
              <a:rPr lang="en-NZ" altLang="en-US" sz="2000">
                <a:solidFill>
                  <a:srgbClr val="002060"/>
                </a:solidFill>
              </a:rPr>
              <a:t> </a:t>
            </a:r>
            <a:r>
              <a:rPr lang="en-NZ" altLang="en-US" sz="2000" err="1">
                <a:solidFill>
                  <a:srgbClr val="002060"/>
                </a:solidFill>
              </a:rPr>
              <a:t>mai</a:t>
            </a:r>
            <a:r>
              <a:rPr lang="en-NZ" altLang="en-US" sz="2000">
                <a:solidFill>
                  <a:srgbClr val="002060"/>
                </a:solidFill>
              </a:rPr>
              <a:t> ana</a:t>
            </a:r>
            <a:br>
              <a:rPr lang="en-NZ" altLang="en-US" sz="2400">
                <a:solidFill>
                  <a:srgbClr val="002060"/>
                </a:solidFill>
              </a:rPr>
            </a:br>
            <a:br>
              <a:rPr lang="en-NZ" altLang="en-US" sz="2400">
                <a:solidFill>
                  <a:srgbClr val="002060"/>
                </a:solidFill>
              </a:rPr>
            </a:br>
            <a:r>
              <a:rPr lang="en-NZ" altLang="en-US" sz="2400">
                <a:solidFill>
                  <a:srgbClr val="002060"/>
                </a:solidFill>
              </a:rPr>
              <a:t> </a:t>
            </a:r>
            <a:r>
              <a:rPr lang="en-NZ" altLang="en-US">
                <a:solidFill>
                  <a:srgbClr val="002060"/>
                </a:solidFill>
              </a:rPr>
              <a:t>Age Friendly Approach 2023</a:t>
            </a:r>
            <a:br>
              <a:rPr lang="en-NZ" altLang="en-US">
                <a:solidFill>
                  <a:srgbClr val="002060"/>
                </a:solidFill>
              </a:rPr>
            </a:br>
            <a:r>
              <a:rPr lang="en-NZ" altLang="en-US" sz="2400">
                <a:solidFill>
                  <a:srgbClr val="002060"/>
                </a:solidFill>
              </a:rPr>
              <a:t> </a:t>
            </a:r>
            <a:r>
              <a:rPr lang="en-NZ" altLang="en-US" sz="2000">
                <a:solidFill>
                  <a:srgbClr val="002060"/>
                </a:solidFill>
              </a:rPr>
              <a:t>Future proofing our district for our ageing communities</a:t>
            </a:r>
          </a:p>
        </p:txBody>
      </p:sp>
      <p:sp>
        <p:nvSpPr>
          <p:cNvPr id="5123" name="Subtitle 1">
            <a:extLst>
              <a:ext uri="{FF2B5EF4-FFF2-40B4-BE49-F238E27FC236}">
                <a16:creationId xmlns:a16="http://schemas.microsoft.com/office/drawing/2014/main" id="{FCE5A215-E186-EC44-6B9A-CCAEB447375C}"/>
              </a:ext>
            </a:extLst>
          </p:cNvPr>
          <p:cNvSpPr>
            <a:spLocks noGrp="1" noChangeArrowheads="1"/>
          </p:cNvSpPr>
          <p:nvPr>
            <p:ph type="subTitle" idx="1"/>
          </p:nvPr>
        </p:nvSpPr>
        <p:spPr>
          <a:xfrm>
            <a:off x="10333038" y="4581525"/>
            <a:ext cx="6400800" cy="1752600"/>
          </a:xfrm>
        </p:spPr>
        <p:txBody>
          <a:bodyPr/>
          <a:lstStyle/>
          <a:p>
            <a:endParaRPr lang="en-NZ" altLang="en-US"/>
          </a:p>
        </p:txBody>
      </p:sp>
      <p:pic>
        <p:nvPicPr>
          <p:cNvPr id="5124" name="Picture 2" descr="A tree with roots and a hill in the background&#10;&#10;Description automatically generated">
            <a:extLst>
              <a:ext uri="{FF2B5EF4-FFF2-40B4-BE49-F238E27FC236}">
                <a16:creationId xmlns:a16="http://schemas.microsoft.com/office/drawing/2014/main" id="{401428D1-FB53-65A9-D862-E70E2A5B7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138" y="3086100"/>
            <a:ext cx="3133725"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27203-4D65-F1D6-7CDF-2A76B412B2D2}"/>
              </a:ext>
            </a:extLst>
          </p:cNvPr>
          <p:cNvSpPr>
            <a:spLocks noGrp="1"/>
          </p:cNvSpPr>
          <p:nvPr>
            <p:ph type="title"/>
          </p:nvPr>
        </p:nvSpPr>
        <p:spPr/>
        <p:txBody>
          <a:bodyPr/>
          <a:lstStyle/>
          <a:p>
            <a:r>
              <a:rPr lang="mi-NZ"/>
              <a:t>Digital seniors</a:t>
            </a:r>
            <a:endParaRPr lang="en-NZ"/>
          </a:p>
        </p:txBody>
      </p:sp>
      <p:pic>
        <p:nvPicPr>
          <p:cNvPr id="13" name="Picture 12" descr="A sign next to a window&#10;&#10;Description automatically generated">
            <a:extLst>
              <a:ext uri="{FF2B5EF4-FFF2-40B4-BE49-F238E27FC236}">
                <a16:creationId xmlns:a16="http://schemas.microsoft.com/office/drawing/2014/main" id="{A4993135-3369-DFFF-B83D-9C85D73DF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43" y="2202715"/>
            <a:ext cx="3347395" cy="2464208"/>
          </a:xfrm>
          <a:prstGeom prst="rect">
            <a:avLst/>
          </a:prstGeom>
        </p:spPr>
      </p:pic>
      <p:sp>
        <p:nvSpPr>
          <p:cNvPr id="5" name="TextBox 4">
            <a:extLst>
              <a:ext uri="{FF2B5EF4-FFF2-40B4-BE49-F238E27FC236}">
                <a16:creationId xmlns:a16="http://schemas.microsoft.com/office/drawing/2014/main" id="{652B6F17-D4E9-BAA8-2D2F-85A0DB623D3A}"/>
              </a:ext>
            </a:extLst>
          </p:cNvPr>
          <p:cNvSpPr txBox="1"/>
          <p:nvPr/>
        </p:nvSpPr>
        <p:spPr>
          <a:xfrm>
            <a:off x="4446373" y="1346886"/>
            <a:ext cx="4246605"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4372"/>
                </a:solidFill>
                <a:latin typeface="Arial"/>
                <a:cs typeface="Segoe UI"/>
              </a:rPr>
              <a:t>Grant funding: </a:t>
            </a:r>
            <a:r>
              <a:rPr lang="mi-NZ" sz="2000" b="1">
                <a:solidFill>
                  <a:srgbClr val="004372"/>
                </a:solidFill>
                <a:latin typeface="Arial"/>
                <a:cs typeface="Arial"/>
              </a:rPr>
              <a:t>$17,365 </a:t>
            </a:r>
            <a:r>
              <a:rPr lang="en-US" sz="2000" b="1">
                <a:solidFill>
                  <a:srgbClr val="004372"/>
                </a:solidFill>
                <a:latin typeface="Arial"/>
                <a:cs typeface="Arial"/>
              </a:rPr>
              <a:t> </a:t>
            </a:r>
            <a:endParaRPr lang="en-US" sz="2000" b="1">
              <a:solidFill>
                <a:srgbClr val="004372"/>
              </a:solidFill>
              <a:cs typeface="Arial"/>
            </a:endParaRPr>
          </a:p>
          <a:p>
            <a:r>
              <a:rPr lang="en-NZ" sz="2000" b="1">
                <a:solidFill>
                  <a:srgbClr val="004372"/>
                </a:solidFill>
                <a:latin typeface="Arial"/>
                <a:cs typeface="Segoe UI"/>
              </a:rPr>
              <a:t>​</a:t>
            </a:r>
          </a:p>
          <a:p>
            <a:r>
              <a:rPr lang="en-NZ" sz="2000" b="1">
                <a:solidFill>
                  <a:srgbClr val="004372"/>
                </a:solidFill>
                <a:latin typeface="Arial"/>
                <a:cs typeface="Segoe UI"/>
              </a:rPr>
              <a:t>Pilot programme for one year ​</a:t>
            </a:r>
          </a:p>
          <a:p>
            <a:r>
              <a:rPr lang="en-NZ" sz="2000" b="1">
                <a:solidFill>
                  <a:srgbClr val="004372"/>
                </a:solidFill>
                <a:latin typeface="Arial"/>
                <a:cs typeface="Segoe UI"/>
              </a:rPr>
              <a:t>​</a:t>
            </a:r>
          </a:p>
          <a:p>
            <a:r>
              <a:rPr lang="en-NZ" sz="2000" b="1">
                <a:solidFill>
                  <a:srgbClr val="004372"/>
                </a:solidFill>
                <a:latin typeface="Arial"/>
                <a:cs typeface="Segoe UI"/>
              </a:rPr>
              <a:t>Digital senior hubs - Ōtaki, Waikanae, Paraparaumu, Paekākāriki to: </a:t>
            </a:r>
          </a:p>
          <a:p>
            <a:endParaRPr lang="en-US" sz="2000" b="1">
              <a:solidFill>
                <a:srgbClr val="004372"/>
              </a:solidFill>
              <a:latin typeface="Arial"/>
              <a:cs typeface="Segoe UI"/>
            </a:endParaRPr>
          </a:p>
          <a:p>
            <a:pPr marL="285750" indent="-285750">
              <a:buFont typeface="Arial"/>
              <a:buChar char="•"/>
            </a:pPr>
            <a:r>
              <a:rPr lang="en-US" sz="2000" b="1">
                <a:solidFill>
                  <a:srgbClr val="004372"/>
                </a:solidFill>
                <a:latin typeface="Arial"/>
                <a:cs typeface="Arial"/>
              </a:rPr>
              <a:t>Increase senior’s confidence to use technology</a:t>
            </a:r>
            <a:endParaRPr lang="en-US" sz="2000" b="1">
              <a:solidFill>
                <a:srgbClr val="004372"/>
              </a:solidFill>
              <a:cs typeface="Arial" panose="020B0604020202020204" pitchFamily="34" charset="0"/>
            </a:endParaRPr>
          </a:p>
          <a:p>
            <a:pPr marL="285750" indent="-285750">
              <a:buFont typeface="Arial"/>
              <a:buChar char="•"/>
            </a:pPr>
            <a:r>
              <a:rPr lang="en-US" sz="2000" b="1">
                <a:solidFill>
                  <a:srgbClr val="004372"/>
                </a:solidFill>
                <a:latin typeface="Arial"/>
                <a:cs typeface="Arial"/>
              </a:rPr>
              <a:t>Address their technology concerns and interests </a:t>
            </a:r>
            <a:endParaRPr lang="en-US" sz="2000" b="1">
              <a:solidFill>
                <a:srgbClr val="004372"/>
              </a:solidFill>
              <a:latin typeface="Arial"/>
              <a:ea typeface="Calibri"/>
              <a:cs typeface="Arial"/>
            </a:endParaRPr>
          </a:p>
          <a:p>
            <a:pPr marL="285750" indent="-285750">
              <a:buFont typeface="Arial"/>
              <a:buChar char="•"/>
            </a:pPr>
            <a:r>
              <a:rPr lang="en-GB" sz="2000" b="1">
                <a:solidFill>
                  <a:srgbClr val="004372"/>
                </a:solidFill>
                <a:latin typeface="Arial"/>
                <a:ea typeface="Calibri"/>
                <a:cs typeface="Calibri"/>
              </a:rPr>
              <a:t>Foster a sense of community and reduce social isolation among seniors.</a:t>
            </a:r>
            <a:endParaRPr lang="en-US" sz="2000" b="1">
              <a:solidFill>
                <a:srgbClr val="004372"/>
              </a:solidFill>
              <a:latin typeface="Arial"/>
              <a:cs typeface="Arial"/>
            </a:endParaRPr>
          </a:p>
        </p:txBody>
      </p:sp>
    </p:spTree>
    <p:extLst>
      <p:ext uri="{BB962C8B-B14F-4D97-AF65-F5344CB8AC3E}">
        <p14:creationId xmlns:p14="http://schemas.microsoft.com/office/powerpoint/2010/main" val="1007328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81DC7-43AB-8630-E02A-8D3B0F870E64}"/>
              </a:ext>
            </a:extLst>
          </p:cNvPr>
          <p:cNvSpPr>
            <a:spLocks noGrp="1"/>
          </p:cNvSpPr>
          <p:nvPr>
            <p:ph type="title"/>
          </p:nvPr>
        </p:nvSpPr>
        <p:spPr/>
        <p:txBody>
          <a:bodyPr/>
          <a:lstStyle/>
          <a:p>
            <a:r>
              <a:rPr lang="mi-NZ" err="1"/>
              <a:t>Internal</a:t>
            </a:r>
            <a:r>
              <a:rPr lang="mi-NZ"/>
              <a:t> </a:t>
            </a:r>
            <a:r>
              <a:rPr lang="mi-NZ" err="1"/>
              <a:t>work</a:t>
            </a:r>
            <a:r>
              <a:rPr lang="mi-NZ"/>
              <a:t> </a:t>
            </a:r>
            <a:r>
              <a:rPr lang="mi-NZ" err="1"/>
              <a:t>programme</a:t>
            </a:r>
            <a:endParaRPr lang="en-NZ" err="1"/>
          </a:p>
        </p:txBody>
      </p:sp>
      <p:pic>
        <p:nvPicPr>
          <p:cNvPr id="6" name="Content Placeholder 5" descr="A tree with roots and a hill in the background&#10;&#10;Description automatically generated">
            <a:extLst>
              <a:ext uri="{FF2B5EF4-FFF2-40B4-BE49-F238E27FC236}">
                <a16:creationId xmlns:a16="http://schemas.microsoft.com/office/drawing/2014/main" id="{F4A1905D-35CC-8AF4-A859-9139493202A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54859" y="1600200"/>
            <a:ext cx="3643282" cy="3916363"/>
          </a:xfrm>
        </p:spPr>
      </p:pic>
      <p:sp>
        <p:nvSpPr>
          <p:cNvPr id="4" name="Content Placeholder 3">
            <a:extLst>
              <a:ext uri="{FF2B5EF4-FFF2-40B4-BE49-F238E27FC236}">
                <a16:creationId xmlns:a16="http://schemas.microsoft.com/office/drawing/2014/main" id="{D140F08A-CC46-F2E9-D541-5AF5E7699F79}"/>
              </a:ext>
            </a:extLst>
          </p:cNvPr>
          <p:cNvSpPr>
            <a:spLocks noGrp="1"/>
          </p:cNvSpPr>
          <p:nvPr>
            <p:ph sz="half" idx="2"/>
          </p:nvPr>
        </p:nvSpPr>
        <p:spPr>
          <a:xfrm>
            <a:off x="4648200" y="1332470"/>
            <a:ext cx="4038600" cy="5049065"/>
          </a:xfrm>
        </p:spPr>
        <p:txBody>
          <a:bodyPr/>
          <a:lstStyle/>
          <a:p>
            <a:pPr marL="0" indent="0">
              <a:buNone/>
            </a:pPr>
            <a:r>
              <a:rPr lang="mi-NZ" sz="2000" b="1" err="1">
                <a:solidFill>
                  <a:srgbClr val="004372"/>
                </a:solidFill>
              </a:rPr>
              <a:t>We</a:t>
            </a:r>
            <a:r>
              <a:rPr lang="mi-NZ" sz="2000" b="1">
                <a:solidFill>
                  <a:srgbClr val="004372"/>
                </a:solidFill>
              </a:rPr>
              <a:t> are </a:t>
            </a:r>
            <a:r>
              <a:rPr lang="mi-NZ" sz="2000" b="1" err="1">
                <a:solidFill>
                  <a:srgbClr val="004372"/>
                </a:solidFill>
              </a:rPr>
              <a:t>working</a:t>
            </a:r>
            <a:r>
              <a:rPr lang="mi-NZ" sz="2000" b="1">
                <a:solidFill>
                  <a:srgbClr val="004372"/>
                </a:solidFill>
              </a:rPr>
              <a:t> </a:t>
            </a:r>
            <a:r>
              <a:rPr lang="mi-NZ" sz="2000" b="1" err="1">
                <a:solidFill>
                  <a:srgbClr val="004372"/>
                </a:solidFill>
              </a:rPr>
              <a:t>on</a:t>
            </a:r>
            <a:r>
              <a:rPr lang="mi-NZ" sz="2000" b="1">
                <a:solidFill>
                  <a:srgbClr val="004372"/>
                </a:solidFill>
              </a:rPr>
              <a:t> a </a:t>
            </a:r>
            <a:r>
              <a:rPr lang="mi-NZ" sz="2000" b="1" err="1">
                <a:solidFill>
                  <a:srgbClr val="004372"/>
                </a:solidFill>
              </a:rPr>
              <a:t>range</a:t>
            </a:r>
            <a:r>
              <a:rPr lang="mi-NZ" sz="2000" b="1">
                <a:solidFill>
                  <a:srgbClr val="004372"/>
                </a:solidFill>
              </a:rPr>
              <a:t> </a:t>
            </a:r>
            <a:r>
              <a:rPr lang="mi-NZ" sz="2000" b="1" err="1">
                <a:solidFill>
                  <a:srgbClr val="004372"/>
                </a:solidFill>
              </a:rPr>
              <a:t>of</a:t>
            </a:r>
            <a:r>
              <a:rPr lang="mi-NZ" sz="2000" b="1">
                <a:solidFill>
                  <a:srgbClr val="004372"/>
                </a:solidFill>
              </a:rPr>
              <a:t> </a:t>
            </a:r>
            <a:r>
              <a:rPr lang="mi-NZ" sz="2000" b="1" err="1">
                <a:solidFill>
                  <a:srgbClr val="004372"/>
                </a:solidFill>
              </a:rPr>
              <a:t>projects</a:t>
            </a:r>
            <a:r>
              <a:rPr lang="mi-NZ" sz="2000" b="1">
                <a:solidFill>
                  <a:srgbClr val="004372"/>
                </a:solidFill>
              </a:rPr>
              <a:t> </a:t>
            </a:r>
            <a:r>
              <a:rPr lang="mi-NZ" sz="2000" b="1" err="1">
                <a:solidFill>
                  <a:srgbClr val="004372"/>
                </a:solidFill>
              </a:rPr>
              <a:t>to</a:t>
            </a:r>
            <a:r>
              <a:rPr lang="mi-NZ" sz="2000" b="1">
                <a:solidFill>
                  <a:srgbClr val="004372"/>
                </a:solidFill>
              </a:rPr>
              <a:t>: </a:t>
            </a:r>
            <a:endParaRPr lang="mi-NZ" sz="2000" b="1" err="1">
              <a:solidFill>
                <a:srgbClr val="004372"/>
              </a:solidFill>
            </a:endParaRPr>
          </a:p>
          <a:p>
            <a:pPr marL="0" indent="0">
              <a:buNone/>
            </a:pPr>
            <a:endParaRPr lang="mi-NZ" sz="2000" b="1">
              <a:solidFill>
                <a:srgbClr val="004372"/>
              </a:solidFill>
            </a:endParaRPr>
          </a:p>
          <a:p>
            <a:pPr marL="0" indent="0">
              <a:buNone/>
            </a:pPr>
            <a:r>
              <a:rPr lang="mi-NZ" sz="2000" b="1" err="1">
                <a:solidFill>
                  <a:srgbClr val="004372"/>
                </a:solidFill>
              </a:rPr>
              <a:t>celebrate</a:t>
            </a:r>
            <a:r>
              <a:rPr lang="mi-NZ" sz="2000" b="1">
                <a:solidFill>
                  <a:srgbClr val="004372"/>
                </a:solidFill>
              </a:rPr>
              <a:t> and </a:t>
            </a:r>
            <a:r>
              <a:rPr lang="mi-NZ" sz="2000" b="1" err="1">
                <a:solidFill>
                  <a:srgbClr val="004372"/>
                </a:solidFill>
              </a:rPr>
              <a:t>showcase</a:t>
            </a:r>
            <a:r>
              <a:rPr lang="mi-NZ" sz="2000" b="1">
                <a:solidFill>
                  <a:srgbClr val="004372"/>
                </a:solidFill>
              </a:rPr>
              <a:t> </a:t>
            </a:r>
            <a:r>
              <a:rPr lang="mi-NZ" sz="2000" b="1" err="1">
                <a:solidFill>
                  <a:srgbClr val="004372"/>
                </a:solidFill>
              </a:rPr>
              <a:t>what</a:t>
            </a:r>
            <a:r>
              <a:rPr lang="mi-NZ" sz="2000" b="1">
                <a:solidFill>
                  <a:srgbClr val="004372"/>
                </a:solidFill>
              </a:rPr>
              <a:t> </a:t>
            </a:r>
            <a:r>
              <a:rPr lang="mi-NZ" sz="2000" b="1" err="1">
                <a:solidFill>
                  <a:srgbClr val="004372"/>
                </a:solidFill>
              </a:rPr>
              <a:t>Council</a:t>
            </a:r>
            <a:r>
              <a:rPr lang="mi-NZ" sz="2000" b="1">
                <a:solidFill>
                  <a:srgbClr val="004372"/>
                </a:solidFill>
              </a:rPr>
              <a:t> </a:t>
            </a:r>
            <a:r>
              <a:rPr lang="mi-NZ" sz="2000" b="1" err="1">
                <a:solidFill>
                  <a:srgbClr val="004372"/>
                </a:solidFill>
              </a:rPr>
              <a:t>currently</a:t>
            </a:r>
            <a:r>
              <a:rPr lang="mi-NZ" sz="2000" b="1">
                <a:solidFill>
                  <a:srgbClr val="004372"/>
                </a:solidFill>
              </a:rPr>
              <a:t> </a:t>
            </a:r>
            <a:r>
              <a:rPr lang="mi-NZ" sz="2000" b="1" err="1">
                <a:solidFill>
                  <a:srgbClr val="004372"/>
                </a:solidFill>
              </a:rPr>
              <a:t>does</a:t>
            </a:r>
            <a:r>
              <a:rPr lang="mi-NZ" sz="2000" b="1">
                <a:solidFill>
                  <a:srgbClr val="004372"/>
                </a:solidFill>
              </a:rPr>
              <a:t> </a:t>
            </a:r>
            <a:r>
              <a:rPr lang="mi-NZ" sz="2000" b="1" err="1">
                <a:solidFill>
                  <a:srgbClr val="004372"/>
                </a:solidFill>
              </a:rPr>
              <a:t>to</a:t>
            </a:r>
            <a:r>
              <a:rPr lang="mi-NZ" sz="2000" b="1">
                <a:solidFill>
                  <a:srgbClr val="004372"/>
                </a:solidFill>
              </a:rPr>
              <a:t> </a:t>
            </a:r>
            <a:r>
              <a:rPr lang="mi-NZ" sz="2000" b="1" err="1">
                <a:solidFill>
                  <a:srgbClr val="004372"/>
                </a:solidFill>
              </a:rPr>
              <a:t>progress</a:t>
            </a:r>
            <a:r>
              <a:rPr lang="mi-NZ" sz="2000" b="1">
                <a:solidFill>
                  <a:srgbClr val="004372"/>
                </a:solidFill>
              </a:rPr>
              <a:t> </a:t>
            </a:r>
            <a:r>
              <a:rPr lang="mi-NZ" sz="2000" b="1" err="1">
                <a:solidFill>
                  <a:srgbClr val="004372"/>
                </a:solidFill>
              </a:rPr>
              <a:t>an</a:t>
            </a:r>
            <a:r>
              <a:rPr lang="mi-NZ" sz="2000" b="1">
                <a:solidFill>
                  <a:srgbClr val="004372"/>
                </a:solidFill>
              </a:rPr>
              <a:t> </a:t>
            </a:r>
            <a:r>
              <a:rPr lang="mi-NZ" sz="2000" b="1" err="1">
                <a:solidFill>
                  <a:srgbClr val="004372"/>
                </a:solidFill>
              </a:rPr>
              <a:t>Age</a:t>
            </a:r>
            <a:r>
              <a:rPr lang="mi-NZ" sz="2000" b="1">
                <a:solidFill>
                  <a:srgbClr val="004372"/>
                </a:solidFill>
              </a:rPr>
              <a:t> </a:t>
            </a:r>
            <a:r>
              <a:rPr lang="mi-NZ" sz="2000" b="1" err="1">
                <a:solidFill>
                  <a:srgbClr val="004372"/>
                </a:solidFill>
              </a:rPr>
              <a:t>Friendly</a:t>
            </a:r>
            <a:r>
              <a:rPr lang="mi-NZ" sz="2000" b="1">
                <a:solidFill>
                  <a:srgbClr val="004372"/>
                </a:solidFill>
              </a:rPr>
              <a:t> </a:t>
            </a:r>
            <a:r>
              <a:rPr lang="mi-NZ" sz="2000" b="1" err="1">
                <a:solidFill>
                  <a:srgbClr val="004372"/>
                </a:solidFill>
              </a:rPr>
              <a:t>Kāpiti</a:t>
            </a:r>
            <a:r>
              <a:rPr lang="mi-NZ" sz="2000" b="1">
                <a:solidFill>
                  <a:srgbClr val="004372"/>
                </a:solidFill>
              </a:rPr>
              <a:t> </a:t>
            </a:r>
            <a:endParaRPr lang="mi-NZ" sz="2000" b="1">
              <a:solidFill>
                <a:srgbClr val="004372"/>
              </a:solidFill>
              <a:cs typeface="Arial"/>
            </a:endParaRPr>
          </a:p>
          <a:p>
            <a:pPr marL="0" indent="0">
              <a:buNone/>
            </a:pPr>
            <a:endParaRPr lang="mi-NZ" sz="2000" b="1">
              <a:solidFill>
                <a:srgbClr val="004372"/>
              </a:solidFill>
            </a:endParaRPr>
          </a:p>
          <a:p>
            <a:pPr marL="0" indent="0">
              <a:buNone/>
            </a:pPr>
            <a:r>
              <a:rPr lang="mi-NZ" sz="2000" b="1" err="1">
                <a:solidFill>
                  <a:srgbClr val="004372"/>
                </a:solidFill>
              </a:rPr>
              <a:t>grow</a:t>
            </a:r>
            <a:r>
              <a:rPr lang="mi-NZ" sz="2000" b="1">
                <a:solidFill>
                  <a:srgbClr val="004372"/>
                </a:solidFill>
              </a:rPr>
              <a:t> </a:t>
            </a:r>
            <a:r>
              <a:rPr lang="mi-NZ" sz="2000" b="1" err="1">
                <a:solidFill>
                  <a:srgbClr val="004372"/>
                </a:solidFill>
              </a:rPr>
              <a:t>further</a:t>
            </a:r>
            <a:r>
              <a:rPr lang="mi-NZ" sz="2000" b="1">
                <a:solidFill>
                  <a:srgbClr val="004372"/>
                </a:solidFill>
              </a:rPr>
              <a:t> </a:t>
            </a:r>
            <a:r>
              <a:rPr lang="mi-NZ" sz="2000" b="1" err="1">
                <a:solidFill>
                  <a:srgbClr val="004372"/>
                </a:solidFill>
              </a:rPr>
              <a:t>activation</a:t>
            </a:r>
            <a:r>
              <a:rPr lang="mi-NZ" sz="2000" b="1">
                <a:solidFill>
                  <a:srgbClr val="004372"/>
                </a:solidFill>
              </a:rPr>
              <a:t> </a:t>
            </a:r>
            <a:r>
              <a:rPr lang="mi-NZ" sz="2000" b="1" err="1">
                <a:solidFill>
                  <a:srgbClr val="004372"/>
                </a:solidFill>
              </a:rPr>
              <a:t>across</a:t>
            </a:r>
            <a:r>
              <a:rPr lang="mi-NZ" sz="2000" b="1">
                <a:solidFill>
                  <a:srgbClr val="004372"/>
                </a:solidFill>
              </a:rPr>
              <a:t> </a:t>
            </a:r>
            <a:r>
              <a:rPr lang="mi-NZ" sz="2000" b="1" err="1">
                <a:solidFill>
                  <a:srgbClr val="004372"/>
                </a:solidFill>
              </a:rPr>
              <a:t>Council</a:t>
            </a:r>
            <a:r>
              <a:rPr lang="mi-NZ" sz="2000" b="1">
                <a:solidFill>
                  <a:srgbClr val="004372"/>
                </a:solidFill>
              </a:rPr>
              <a:t> </a:t>
            </a:r>
            <a:r>
              <a:rPr lang="mi-NZ" sz="2000" b="1" err="1">
                <a:solidFill>
                  <a:srgbClr val="004372"/>
                </a:solidFill>
              </a:rPr>
              <a:t>work</a:t>
            </a:r>
            <a:r>
              <a:rPr lang="mi-NZ" sz="2000" b="1">
                <a:solidFill>
                  <a:srgbClr val="004372"/>
                </a:solidFill>
              </a:rPr>
              <a:t> </a:t>
            </a:r>
            <a:r>
              <a:rPr lang="mi-NZ" sz="2000" b="1" err="1">
                <a:solidFill>
                  <a:srgbClr val="004372"/>
                </a:solidFill>
              </a:rPr>
              <a:t>programmes</a:t>
            </a:r>
            <a:r>
              <a:rPr lang="mi-NZ" sz="2000" b="1">
                <a:solidFill>
                  <a:srgbClr val="004372"/>
                </a:solidFill>
              </a:rPr>
              <a:t> </a:t>
            </a:r>
            <a:r>
              <a:rPr lang="mi-NZ" sz="2000" b="1" err="1">
                <a:solidFill>
                  <a:srgbClr val="004372"/>
                </a:solidFill>
              </a:rPr>
              <a:t>to</a:t>
            </a:r>
            <a:r>
              <a:rPr lang="mi-NZ" sz="2000" b="1">
                <a:solidFill>
                  <a:srgbClr val="004372"/>
                </a:solidFill>
              </a:rPr>
              <a:t> </a:t>
            </a:r>
            <a:r>
              <a:rPr lang="mi-NZ" sz="2000" b="1" err="1">
                <a:solidFill>
                  <a:srgbClr val="004372"/>
                </a:solidFill>
              </a:rPr>
              <a:t>contribute</a:t>
            </a:r>
            <a:r>
              <a:rPr lang="mi-NZ" sz="2000" b="1">
                <a:solidFill>
                  <a:srgbClr val="004372"/>
                </a:solidFill>
              </a:rPr>
              <a:t> </a:t>
            </a:r>
            <a:r>
              <a:rPr lang="mi-NZ" sz="2000" b="1" err="1">
                <a:solidFill>
                  <a:srgbClr val="004372"/>
                </a:solidFill>
              </a:rPr>
              <a:t>to</a:t>
            </a:r>
            <a:r>
              <a:rPr lang="mi-NZ" sz="2000" b="1">
                <a:solidFill>
                  <a:srgbClr val="004372"/>
                </a:solidFill>
              </a:rPr>
              <a:t> </a:t>
            </a:r>
            <a:r>
              <a:rPr lang="mi-NZ" sz="2000" b="1" err="1">
                <a:solidFill>
                  <a:srgbClr val="004372"/>
                </a:solidFill>
              </a:rPr>
              <a:t>an</a:t>
            </a:r>
            <a:r>
              <a:rPr lang="mi-NZ" sz="2000" b="1">
                <a:solidFill>
                  <a:srgbClr val="004372"/>
                </a:solidFill>
              </a:rPr>
              <a:t> </a:t>
            </a:r>
            <a:r>
              <a:rPr lang="mi-NZ" sz="2000" b="1" err="1">
                <a:solidFill>
                  <a:srgbClr val="004372"/>
                </a:solidFill>
              </a:rPr>
              <a:t>Age</a:t>
            </a:r>
            <a:r>
              <a:rPr lang="mi-NZ" sz="2000" b="1">
                <a:solidFill>
                  <a:srgbClr val="004372"/>
                </a:solidFill>
              </a:rPr>
              <a:t> </a:t>
            </a:r>
            <a:r>
              <a:rPr lang="mi-NZ" sz="2000" b="1" err="1">
                <a:solidFill>
                  <a:srgbClr val="004372"/>
                </a:solidFill>
              </a:rPr>
              <a:t>Friendly</a:t>
            </a:r>
            <a:r>
              <a:rPr lang="mi-NZ" sz="2000" b="1">
                <a:solidFill>
                  <a:srgbClr val="004372"/>
                </a:solidFill>
              </a:rPr>
              <a:t> </a:t>
            </a:r>
            <a:r>
              <a:rPr lang="mi-NZ" sz="2000" b="1" err="1">
                <a:solidFill>
                  <a:srgbClr val="004372"/>
                </a:solidFill>
              </a:rPr>
              <a:t>Kāpiti</a:t>
            </a:r>
            <a:r>
              <a:rPr lang="mi-NZ" sz="2000" b="1">
                <a:solidFill>
                  <a:srgbClr val="004372"/>
                </a:solidFill>
              </a:rPr>
              <a:t> </a:t>
            </a:r>
            <a:endParaRPr lang="mi-NZ" sz="2000" b="1" err="1">
              <a:solidFill>
                <a:srgbClr val="004372"/>
              </a:solidFill>
            </a:endParaRPr>
          </a:p>
          <a:p>
            <a:pPr marL="0" indent="0">
              <a:buNone/>
            </a:pPr>
            <a:endParaRPr lang="mi-NZ" sz="2000" b="1">
              <a:solidFill>
                <a:srgbClr val="004372"/>
              </a:solidFill>
            </a:endParaRPr>
          </a:p>
          <a:p>
            <a:pPr marL="0" indent="0">
              <a:buNone/>
            </a:pPr>
            <a:r>
              <a:rPr lang="mi-NZ" sz="2000" b="1" err="1">
                <a:solidFill>
                  <a:srgbClr val="004372"/>
                </a:solidFill>
              </a:rPr>
              <a:t>support</a:t>
            </a:r>
            <a:r>
              <a:rPr lang="mi-NZ" sz="2000" b="1">
                <a:solidFill>
                  <a:srgbClr val="004372"/>
                </a:solidFill>
              </a:rPr>
              <a:t> and </a:t>
            </a:r>
            <a:r>
              <a:rPr lang="mi-NZ" sz="2000" b="1" err="1">
                <a:solidFill>
                  <a:srgbClr val="004372"/>
                </a:solidFill>
              </a:rPr>
              <a:t>educate</a:t>
            </a:r>
            <a:r>
              <a:rPr lang="mi-NZ" sz="2000" b="1">
                <a:solidFill>
                  <a:srgbClr val="004372"/>
                </a:solidFill>
              </a:rPr>
              <a:t> </a:t>
            </a:r>
            <a:r>
              <a:rPr lang="mi-NZ" sz="2000" b="1" err="1">
                <a:solidFill>
                  <a:srgbClr val="004372"/>
                </a:solidFill>
              </a:rPr>
              <a:t>staff</a:t>
            </a:r>
            <a:r>
              <a:rPr lang="mi-NZ" sz="2000" b="1">
                <a:solidFill>
                  <a:srgbClr val="004372"/>
                </a:solidFill>
              </a:rPr>
              <a:t> </a:t>
            </a:r>
            <a:r>
              <a:rPr lang="mi-NZ" sz="2000" b="1" err="1">
                <a:solidFill>
                  <a:srgbClr val="004372"/>
                </a:solidFill>
              </a:rPr>
              <a:t>on</a:t>
            </a:r>
            <a:r>
              <a:rPr lang="mi-NZ" sz="2000" b="1">
                <a:solidFill>
                  <a:srgbClr val="004372"/>
                </a:solidFill>
              </a:rPr>
              <a:t> </a:t>
            </a:r>
            <a:r>
              <a:rPr lang="mi-NZ" sz="2000" b="1" err="1">
                <a:solidFill>
                  <a:srgbClr val="004372"/>
                </a:solidFill>
              </a:rPr>
              <a:t>how</a:t>
            </a:r>
            <a:r>
              <a:rPr lang="mi-NZ" sz="2000" b="1">
                <a:solidFill>
                  <a:srgbClr val="004372"/>
                </a:solidFill>
              </a:rPr>
              <a:t> </a:t>
            </a:r>
            <a:r>
              <a:rPr lang="mi-NZ" sz="2000" b="1" err="1">
                <a:solidFill>
                  <a:srgbClr val="004372"/>
                </a:solidFill>
              </a:rPr>
              <a:t>to</a:t>
            </a:r>
            <a:r>
              <a:rPr lang="mi-NZ" sz="2000" b="1">
                <a:solidFill>
                  <a:srgbClr val="004372"/>
                </a:solidFill>
              </a:rPr>
              <a:t> </a:t>
            </a:r>
            <a:r>
              <a:rPr lang="mi-NZ" sz="2000" b="1" err="1">
                <a:solidFill>
                  <a:srgbClr val="004372"/>
                </a:solidFill>
              </a:rPr>
              <a:t>embed</a:t>
            </a:r>
            <a:r>
              <a:rPr lang="mi-NZ" sz="2000" b="1">
                <a:solidFill>
                  <a:srgbClr val="004372"/>
                </a:solidFill>
              </a:rPr>
              <a:t> </a:t>
            </a:r>
            <a:r>
              <a:rPr lang="mi-NZ" sz="2000" b="1" err="1">
                <a:solidFill>
                  <a:srgbClr val="004372"/>
                </a:solidFill>
              </a:rPr>
              <a:t>Age</a:t>
            </a:r>
            <a:r>
              <a:rPr lang="mi-NZ" sz="2000" b="1">
                <a:solidFill>
                  <a:srgbClr val="004372"/>
                </a:solidFill>
              </a:rPr>
              <a:t> </a:t>
            </a:r>
            <a:r>
              <a:rPr lang="mi-NZ" sz="2000" b="1" err="1">
                <a:solidFill>
                  <a:srgbClr val="004372"/>
                </a:solidFill>
              </a:rPr>
              <a:t>Friendly</a:t>
            </a:r>
            <a:r>
              <a:rPr lang="mi-NZ" sz="2000" b="1">
                <a:solidFill>
                  <a:srgbClr val="004372"/>
                </a:solidFill>
              </a:rPr>
              <a:t> </a:t>
            </a:r>
            <a:r>
              <a:rPr lang="mi-NZ" sz="2000" b="1" err="1">
                <a:solidFill>
                  <a:srgbClr val="004372"/>
                </a:solidFill>
              </a:rPr>
              <a:t>lens</a:t>
            </a:r>
            <a:r>
              <a:rPr lang="mi-NZ" sz="2000" b="1">
                <a:solidFill>
                  <a:srgbClr val="004372"/>
                </a:solidFill>
              </a:rPr>
              <a:t> </a:t>
            </a:r>
            <a:r>
              <a:rPr lang="mi-NZ" sz="2000" b="1" err="1">
                <a:solidFill>
                  <a:srgbClr val="004372"/>
                </a:solidFill>
              </a:rPr>
              <a:t>into</a:t>
            </a:r>
            <a:r>
              <a:rPr lang="mi-NZ" sz="2000" b="1">
                <a:solidFill>
                  <a:srgbClr val="004372"/>
                </a:solidFill>
              </a:rPr>
              <a:t> </a:t>
            </a:r>
            <a:r>
              <a:rPr lang="mi-NZ" sz="2000" b="1" err="1">
                <a:solidFill>
                  <a:srgbClr val="004372"/>
                </a:solidFill>
              </a:rPr>
              <a:t>their</a:t>
            </a:r>
            <a:r>
              <a:rPr lang="mi-NZ" sz="2000" b="1">
                <a:solidFill>
                  <a:srgbClr val="004372"/>
                </a:solidFill>
              </a:rPr>
              <a:t> </a:t>
            </a:r>
            <a:r>
              <a:rPr lang="mi-NZ" sz="2000" b="1" err="1">
                <a:solidFill>
                  <a:srgbClr val="004372"/>
                </a:solidFill>
              </a:rPr>
              <a:t>work</a:t>
            </a:r>
            <a:r>
              <a:rPr lang="mi-NZ" sz="2000" b="1">
                <a:solidFill>
                  <a:srgbClr val="004372"/>
                </a:solidFill>
              </a:rPr>
              <a:t>.</a:t>
            </a:r>
            <a:endParaRPr lang="en-NZ" sz="2000" b="1" err="1">
              <a:solidFill>
                <a:srgbClr val="004372"/>
              </a:solidFill>
            </a:endParaRPr>
          </a:p>
          <a:p>
            <a:pPr marL="0" indent="0">
              <a:buNone/>
            </a:pPr>
            <a:endParaRPr lang="mi-NZ" sz="2000" b="1">
              <a:solidFill>
                <a:srgbClr val="004372"/>
              </a:solidFill>
            </a:endParaRPr>
          </a:p>
          <a:p>
            <a:pPr marL="0" indent="0">
              <a:buNone/>
            </a:pPr>
            <a:endParaRPr lang="mi-NZ" sz="2000" b="1">
              <a:solidFill>
                <a:srgbClr val="004372"/>
              </a:solidFill>
              <a:cs typeface="Arial"/>
            </a:endParaRPr>
          </a:p>
        </p:txBody>
      </p:sp>
    </p:spTree>
    <p:extLst>
      <p:ext uri="{BB962C8B-B14F-4D97-AF65-F5344CB8AC3E}">
        <p14:creationId xmlns:p14="http://schemas.microsoft.com/office/powerpoint/2010/main" val="2443908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B1CD7-5A32-81D9-6970-4EF8AE202671}"/>
              </a:ext>
            </a:extLst>
          </p:cNvPr>
          <p:cNvSpPr>
            <a:spLocks noGrp="1"/>
          </p:cNvSpPr>
          <p:nvPr>
            <p:ph type="title"/>
          </p:nvPr>
        </p:nvSpPr>
        <p:spPr/>
        <p:txBody>
          <a:bodyPr/>
          <a:lstStyle/>
          <a:p>
            <a:r>
              <a:rPr lang="mi-NZ" err="1"/>
              <a:t>Next</a:t>
            </a:r>
            <a:r>
              <a:rPr lang="mi-NZ"/>
              <a:t> </a:t>
            </a:r>
            <a:r>
              <a:rPr lang="mi-NZ" err="1"/>
              <a:t>steps</a:t>
            </a:r>
            <a:r>
              <a:rPr lang="mi-NZ"/>
              <a:t> </a:t>
            </a:r>
            <a:endParaRPr lang="en-NZ"/>
          </a:p>
        </p:txBody>
      </p:sp>
      <p:sp>
        <p:nvSpPr>
          <p:cNvPr id="3" name="Content Placeholder 2">
            <a:extLst>
              <a:ext uri="{FF2B5EF4-FFF2-40B4-BE49-F238E27FC236}">
                <a16:creationId xmlns:a16="http://schemas.microsoft.com/office/drawing/2014/main" id="{1A509897-9AC9-AA30-A83D-FBAD345CF307}"/>
              </a:ext>
            </a:extLst>
          </p:cNvPr>
          <p:cNvSpPr>
            <a:spLocks noGrp="1"/>
          </p:cNvSpPr>
          <p:nvPr>
            <p:ph sz="half" idx="1"/>
          </p:nvPr>
        </p:nvSpPr>
        <p:spPr>
          <a:xfrm>
            <a:off x="457199" y="1600200"/>
            <a:ext cx="8305476" cy="5097162"/>
          </a:xfrm>
        </p:spPr>
        <p:txBody>
          <a:bodyPr/>
          <a:lstStyle/>
          <a:p>
            <a:r>
              <a:rPr lang="en-US" sz="2000" b="1">
                <a:solidFill>
                  <a:srgbClr val="004372"/>
                </a:solidFill>
                <a:latin typeface="Arial"/>
                <a:cs typeface="Arial"/>
              </a:rPr>
              <a:t>Collaborative meeting for all groups to track progress on Age Friendly </a:t>
            </a:r>
            <a:r>
              <a:rPr lang="en-US" sz="2000" b="1" err="1">
                <a:solidFill>
                  <a:srgbClr val="004372"/>
                </a:solidFill>
                <a:latin typeface="Arial"/>
                <a:cs typeface="Arial"/>
              </a:rPr>
              <a:t>Kāpiti</a:t>
            </a:r>
            <a:r>
              <a:rPr lang="en-US" sz="2000" b="1">
                <a:solidFill>
                  <a:srgbClr val="004372"/>
                </a:solidFill>
                <a:latin typeface="Arial"/>
                <a:cs typeface="Arial"/>
              </a:rPr>
              <a:t> community projects (February)</a:t>
            </a:r>
          </a:p>
          <a:p>
            <a:endParaRPr lang="en-US" sz="2000" b="1">
              <a:solidFill>
                <a:srgbClr val="004372"/>
              </a:solidFill>
              <a:latin typeface="Arial"/>
              <a:cs typeface="Arial"/>
            </a:endParaRPr>
          </a:p>
          <a:p>
            <a:r>
              <a:rPr lang="en-US" sz="2000" b="1">
                <a:solidFill>
                  <a:srgbClr val="004372"/>
                </a:solidFill>
                <a:latin typeface="Arial"/>
                <a:cs typeface="Arial"/>
              </a:rPr>
              <a:t>A report on the implementation of an Age Friendly </a:t>
            </a:r>
            <a:r>
              <a:rPr lang="en-US" sz="2000" b="1" err="1">
                <a:solidFill>
                  <a:srgbClr val="004372"/>
                </a:solidFill>
                <a:latin typeface="Arial"/>
                <a:cs typeface="Arial"/>
              </a:rPr>
              <a:t>Kāpiti</a:t>
            </a:r>
            <a:r>
              <a:rPr lang="en-US" sz="2000" b="1">
                <a:solidFill>
                  <a:srgbClr val="004372"/>
                </a:solidFill>
                <a:latin typeface="Arial"/>
                <a:cs typeface="Arial"/>
              </a:rPr>
              <a:t> completed (June) </a:t>
            </a:r>
            <a:endParaRPr lang="en-US" b="1">
              <a:cs typeface="Arial"/>
            </a:endParaRPr>
          </a:p>
          <a:p>
            <a:endParaRPr lang="en-US" sz="2000" b="1">
              <a:solidFill>
                <a:srgbClr val="004372"/>
              </a:solidFill>
              <a:latin typeface="Arial"/>
              <a:cs typeface="Arial"/>
            </a:endParaRPr>
          </a:p>
          <a:p>
            <a:r>
              <a:rPr lang="en-US" sz="2000" b="1">
                <a:solidFill>
                  <a:srgbClr val="004372"/>
                </a:solidFill>
                <a:latin typeface="Arial"/>
                <a:cs typeface="Arial"/>
              </a:rPr>
              <a:t>The five community projects will be delivered over 2025 </a:t>
            </a:r>
          </a:p>
          <a:p>
            <a:pPr marL="0" indent="0">
              <a:buNone/>
            </a:pPr>
            <a:endParaRPr lang="en-US" sz="2000" b="1">
              <a:solidFill>
                <a:srgbClr val="004372"/>
              </a:solidFill>
              <a:latin typeface="Arial"/>
              <a:cs typeface="Arial"/>
            </a:endParaRPr>
          </a:p>
          <a:p>
            <a:r>
              <a:rPr lang="en-US" sz="2000" b="1">
                <a:solidFill>
                  <a:srgbClr val="004372"/>
                </a:solidFill>
                <a:latin typeface="Arial"/>
                <a:cs typeface="Arial"/>
              </a:rPr>
              <a:t>We will come back to report impact and achievements early 2026 </a:t>
            </a:r>
            <a:br>
              <a:rPr lang="en-US" sz="2000" b="1">
                <a:latin typeface="Arial"/>
                <a:cs typeface="Arial"/>
              </a:rPr>
            </a:br>
            <a:endParaRPr lang="en-US" sz="2000" b="1">
              <a:solidFill>
                <a:srgbClr val="004372"/>
              </a:solidFill>
              <a:latin typeface="Arial"/>
              <a:cs typeface="Arial"/>
            </a:endParaRPr>
          </a:p>
          <a:p>
            <a:r>
              <a:rPr lang="en-US" sz="2000" b="1">
                <a:solidFill>
                  <a:srgbClr val="004372"/>
                </a:solidFill>
                <a:latin typeface="Arial"/>
                <a:cs typeface="Arial"/>
              </a:rPr>
              <a:t>Annual reporting on the progress of an Age Friendly </a:t>
            </a:r>
            <a:r>
              <a:rPr lang="en-US" sz="2000" b="1" err="1">
                <a:solidFill>
                  <a:srgbClr val="004372"/>
                </a:solidFill>
                <a:latin typeface="Arial"/>
                <a:cs typeface="Arial"/>
              </a:rPr>
              <a:t>Kāpiti</a:t>
            </a:r>
            <a:r>
              <a:rPr lang="en-US" sz="2000" b="1">
                <a:solidFill>
                  <a:srgbClr val="004372"/>
                </a:solidFill>
                <a:latin typeface="Arial"/>
                <a:cs typeface="Arial"/>
              </a:rPr>
              <a:t> </a:t>
            </a:r>
          </a:p>
          <a:p>
            <a:pPr marL="0" indent="0">
              <a:buNone/>
            </a:pPr>
            <a:endParaRPr lang="en-US" sz="2800">
              <a:solidFill>
                <a:srgbClr val="004372"/>
              </a:solidFill>
              <a:latin typeface="Aptos"/>
              <a:cs typeface="Arial"/>
            </a:endParaRPr>
          </a:p>
          <a:p>
            <a:endParaRPr lang="en-US" sz="2000" b="1">
              <a:solidFill>
                <a:srgbClr val="004372"/>
              </a:solidFill>
              <a:ea typeface="+mn-lt"/>
              <a:cs typeface="+mn-lt"/>
            </a:endParaRPr>
          </a:p>
          <a:p>
            <a:endParaRPr lang="en-US" sz="2000">
              <a:solidFill>
                <a:srgbClr val="004372"/>
              </a:solidFill>
              <a:cs typeface="Arial"/>
            </a:endParaRPr>
          </a:p>
          <a:p>
            <a:endParaRPr lang="en-NZ">
              <a:cs typeface="Arial"/>
            </a:endParaRPr>
          </a:p>
        </p:txBody>
      </p:sp>
    </p:spTree>
    <p:extLst>
      <p:ext uri="{BB962C8B-B14F-4D97-AF65-F5344CB8AC3E}">
        <p14:creationId xmlns:p14="http://schemas.microsoft.com/office/powerpoint/2010/main" val="1159360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76B3D5D-ABB7-E506-FE6B-36963671EC8F}"/>
            </a:ext>
          </a:extLst>
        </p:cNvPr>
        <p:cNvGrpSpPr/>
        <p:nvPr/>
      </p:nvGrpSpPr>
      <p:grpSpPr>
        <a:xfrm>
          <a:off x="0" y="0"/>
          <a:ext cx="0" cy="0"/>
          <a:chOff x="0" y="0"/>
          <a:chExt cx="0" cy="0"/>
        </a:xfrm>
      </p:grpSpPr>
      <p:sp>
        <p:nvSpPr>
          <p:cNvPr id="5123" name="Subtitle 1">
            <a:extLst>
              <a:ext uri="{FF2B5EF4-FFF2-40B4-BE49-F238E27FC236}">
                <a16:creationId xmlns:a16="http://schemas.microsoft.com/office/drawing/2014/main" id="{C9F3407A-159C-959D-22F9-AEF3D8CCB243}"/>
              </a:ext>
            </a:extLst>
          </p:cNvPr>
          <p:cNvSpPr>
            <a:spLocks noGrp="1" noChangeArrowheads="1"/>
          </p:cNvSpPr>
          <p:nvPr>
            <p:ph type="subTitle" idx="1"/>
          </p:nvPr>
        </p:nvSpPr>
        <p:spPr>
          <a:xfrm>
            <a:off x="1371599" y="1449461"/>
            <a:ext cx="6400800" cy="1313869"/>
          </a:xfrm>
        </p:spPr>
        <p:txBody>
          <a:bodyPr/>
          <a:lstStyle/>
          <a:p>
            <a:r>
              <a:rPr lang="mi-NZ" altLang="en-US" sz="3200" err="1">
                <a:solidFill>
                  <a:srgbClr val="004372"/>
                </a:solidFill>
                <a:latin typeface="Calibri"/>
                <a:cs typeface="Calibri"/>
              </a:rPr>
              <a:t>Led</a:t>
            </a:r>
            <a:r>
              <a:rPr lang="mi-NZ" altLang="en-US" sz="3200">
                <a:solidFill>
                  <a:srgbClr val="004372"/>
                </a:solidFill>
                <a:latin typeface="Calibri"/>
                <a:cs typeface="Calibri"/>
              </a:rPr>
              <a:t> </a:t>
            </a:r>
            <a:r>
              <a:rPr lang="mi-NZ" altLang="en-US" sz="3200" err="1">
                <a:solidFill>
                  <a:srgbClr val="004372"/>
                </a:solidFill>
                <a:latin typeface="Calibri"/>
                <a:cs typeface="Calibri"/>
              </a:rPr>
              <a:t>by</a:t>
            </a:r>
            <a:r>
              <a:rPr lang="mi-NZ" altLang="en-US" sz="3200">
                <a:solidFill>
                  <a:srgbClr val="004372"/>
                </a:solidFill>
                <a:latin typeface="Calibri"/>
                <a:cs typeface="Calibri"/>
              </a:rPr>
              <a:t> </a:t>
            </a:r>
            <a:r>
              <a:rPr lang="mi-NZ" altLang="en-US" sz="3200" err="1">
                <a:solidFill>
                  <a:srgbClr val="004372"/>
                </a:solidFill>
                <a:latin typeface="Calibri"/>
                <a:cs typeface="Calibri"/>
              </a:rPr>
              <a:t>World</a:t>
            </a:r>
            <a:r>
              <a:rPr lang="mi-NZ" altLang="en-US" sz="3200">
                <a:solidFill>
                  <a:srgbClr val="004372"/>
                </a:solidFill>
                <a:latin typeface="Calibri"/>
                <a:cs typeface="Calibri"/>
              </a:rPr>
              <a:t> </a:t>
            </a:r>
            <a:r>
              <a:rPr lang="mi-NZ" altLang="en-US" sz="3200" err="1">
                <a:solidFill>
                  <a:srgbClr val="004372"/>
                </a:solidFill>
                <a:latin typeface="Calibri"/>
                <a:cs typeface="Calibri"/>
              </a:rPr>
              <a:t>Health</a:t>
            </a:r>
            <a:r>
              <a:rPr lang="mi-NZ" altLang="en-US" sz="3200">
                <a:solidFill>
                  <a:srgbClr val="004372"/>
                </a:solidFill>
                <a:latin typeface="Calibri"/>
                <a:cs typeface="Calibri"/>
              </a:rPr>
              <a:t> </a:t>
            </a:r>
            <a:r>
              <a:rPr lang="mi-NZ" altLang="en-US" sz="3200" err="1">
                <a:solidFill>
                  <a:srgbClr val="004372"/>
                </a:solidFill>
                <a:latin typeface="Calibri"/>
                <a:cs typeface="Calibri"/>
              </a:rPr>
              <a:t>Organisation</a:t>
            </a:r>
          </a:p>
        </p:txBody>
      </p:sp>
      <p:sp>
        <p:nvSpPr>
          <p:cNvPr id="3" name="object 4">
            <a:extLst>
              <a:ext uri="{FF2B5EF4-FFF2-40B4-BE49-F238E27FC236}">
                <a16:creationId xmlns:a16="http://schemas.microsoft.com/office/drawing/2014/main" id="{E9499C4C-202A-7568-9A11-EEFA00B294B7}"/>
              </a:ext>
            </a:extLst>
          </p:cNvPr>
          <p:cNvSpPr/>
          <p:nvPr/>
        </p:nvSpPr>
        <p:spPr>
          <a:xfrm>
            <a:off x="466882" y="357033"/>
            <a:ext cx="8210236" cy="1092428"/>
          </a:xfrm>
          <a:custGeom>
            <a:avLst/>
            <a:gdLst/>
            <a:ahLst/>
            <a:cxnLst/>
            <a:rect l="l" t="t" r="r" b="b"/>
            <a:pathLst>
              <a:path w="6120130" h="1859279">
                <a:moveTo>
                  <a:pt x="5651995" y="0"/>
                </a:moveTo>
                <a:lnTo>
                  <a:pt x="467995" y="0"/>
                </a:lnTo>
                <a:lnTo>
                  <a:pt x="420144" y="2416"/>
                </a:lnTo>
                <a:lnTo>
                  <a:pt x="373676" y="9508"/>
                </a:lnTo>
                <a:lnTo>
                  <a:pt x="328826" y="21040"/>
                </a:lnTo>
                <a:lnTo>
                  <a:pt x="285828" y="36778"/>
                </a:lnTo>
                <a:lnTo>
                  <a:pt x="244919" y="56486"/>
                </a:lnTo>
                <a:lnTo>
                  <a:pt x="206332" y="79928"/>
                </a:lnTo>
                <a:lnTo>
                  <a:pt x="170305" y="106870"/>
                </a:lnTo>
                <a:lnTo>
                  <a:pt x="137071" y="137075"/>
                </a:lnTo>
                <a:lnTo>
                  <a:pt x="106866" y="170310"/>
                </a:lnTo>
                <a:lnTo>
                  <a:pt x="79925" y="206338"/>
                </a:lnTo>
                <a:lnTo>
                  <a:pt x="56483" y="244924"/>
                </a:lnTo>
                <a:lnTo>
                  <a:pt x="36776" y="285833"/>
                </a:lnTo>
                <a:lnTo>
                  <a:pt x="21039" y="328830"/>
                </a:lnTo>
                <a:lnTo>
                  <a:pt x="9507" y="373680"/>
                </a:lnTo>
                <a:lnTo>
                  <a:pt x="2416" y="420146"/>
                </a:lnTo>
                <a:lnTo>
                  <a:pt x="0" y="467995"/>
                </a:lnTo>
                <a:lnTo>
                  <a:pt x="0" y="1390904"/>
                </a:lnTo>
                <a:lnTo>
                  <a:pt x="2416" y="1438754"/>
                </a:lnTo>
                <a:lnTo>
                  <a:pt x="9507" y="1485222"/>
                </a:lnTo>
                <a:lnTo>
                  <a:pt x="21039" y="1530072"/>
                </a:lnTo>
                <a:lnTo>
                  <a:pt x="36776" y="1573070"/>
                </a:lnTo>
                <a:lnTo>
                  <a:pt x="56483" y="1613979"/>
                </a:lnTo>
                <a:lnTo>
                  <a:pt x="79925" y="1652566"/>
                </a:lnTo>
                <a:lnTo>
                  <a:pt x="106866" y="1688593"/>
                </a:lnTo>
                <a:lnTo>
                  <a:pt x="137071" y="1721827"/>
                </a:lnTo>
                <a:lnTo>
                  <a:pt x="170305" y="1752032"/>
                </a:lnTo>
                <a:lnTo>
                  <a:pt x="206332" y="1778973"/>
                </a:lnTo>
                <a:lnTo>
                  <a:pt x="244919" y="1802415"/>
                </a:lnTo>
                <a:lnTo>
                  <a:pt x="285828" y="1822122"/>
                </a:lnTo>
                <a:lnTo>
                  <a:pt x="328826" y="1837859"/>
                </a:lnTo>
                <a:lnTo>
                  <a:pt x="373676" y="1849391"/>
                </a:lnTo>
                <a:lnTo>
                  <a:pt x="420144" y="1856482"/>
                </a:lnTo>
                <a:lnTo>
                  <a:pt x="467995" y="1858899"/>
                </a:lnTo>
                <a:lnTo>
                  <a:pt x="5651995" y="1858899"/>
                </a:lnTo>
                <a:lnTo>
                  <a:pt x="5699845" y="1856482"/>
                </a:lnTo>
                <a:lnTo>
                  <a:pt x="5746313" y="1849391"/>
                </a:lnTo>
                <a:lnTo>
                  <a:pt x="5791164" y="1837859"/>
                </a:lnTo>
                <a:lnTo>
                  <a:pt x="5834161" y="1822122"/>
                </a:lnTo>
                <a:lnTo>
                  <a:pt x="5875071" y="1802415"/>
                </a:lnTo>
                <a:lnTo>
                  <a:pt x="5913657" y="1778973"/>
                </a:lnTo>
                <a:lnTo>
                  <a:pt x="5949685" y="1752032"/>
                </a:lnTo>
                <a:lnTo>
                  <a:pt x="5982919" y="1721827"/>
                </a:lnTo>
                <a:lnTo>
                  <a:pt x="6013124" y="1688593"/>
                </a:lnTo>
                <a:lnTo>
                  <a:pt x="6040065" y="1652566"/>
                </a:lnTo>
                <a:lnTo>
                  <a:pt x="6063506" y="1613979"/>
                </a:lnTo>
                <a:lnTo>
                  <a:pt x="6083213" y="1573070"/>
                </a:lnTo>
                <a:lnTo>
                  <a:pt x="6098950" y="1530072"/>
                </a:lnTo>
                <a:lnTo>
                  <a:pt x="6110482" y="1485222"/>
                </a:lnTo>
                <a:lnTo>
                  <a:pt x="6117574" y="1438754"/>
                </a:lnTo>
                <a:lnTo>
                  <a:pt x="6119990" y="1390904"/>
                </a:lnTo>
                <a:lnTo>
                  <a:pt x="6119990" y="467995"/>
                </a:lnTo>
                <a:lnTo>
                  <a:pt x="6117574" y="420146"/>
                </a:lnTo>
                <a:lnTo>
                  <a:pt x="6110482" y="373680"/>
                </a:lnTo>
                <a:lnTo>
                  <a:pt x="6098950" y="328830"/>
                </a:lnTo>
                <a:lnTo>
                  <a:pt x="6083213" y="285833"/>
                </a:lnTo>
                <a:lnTo>
                  <a:pt x="6063506" y="244924"/>
                </a:lnTo>
                <a:lnTo>
                  <a:pt x="6040065" y="206338"/>
                </a:lnTo>
                <a:lnTo>
                  <a:pt x="6013124" y="170310"/>
                </a:lnTo>
                <a:lnTo>
                  <a:pt x="5982919" y="137075"/>
                </a:lnTo>
                <a:lnTo>
                  <a:pt x="5949685" y="106870"/>
                </a:lnTo>
                <a:lnTo>
                  <a:pt x="5913657" y="79928"/>
                </a:lnTo>
                <a:lnTo>
                  <a:pt x="5875071" y="56486"/>
                </a:lnTo>
                <a:lnTo>
                  <a:pt x="5834161" y="36778"/>
                </a:lnTo>
                <a:lnTo>
                  <a:pt x="5791164" y="21040"/>
                </a:lnTo>
                <a:lnTo>
                  <a:pt x="5746313" y="9508"/>
                </a:lnTo>
                <a:lnTo>
                  <a:pt x="5699845" y="2416"/>
                </a:lnTo>
                <a:lnTo>
                  <a:pt x="5651995" y="0"/>
                </a:lnTo>
                <a:close/>
              </a:path>
            </a:pathLst>
          </a:custGeom>
          <a:solidFill>
            <a:srgbClr val="C8E4EE">
              <a:alpha val="46000"/>
            </a:srgbClr>
          </a:solidFill>
        </p:spPr>
        <p:txBody>
          <a:bodyPr wrap="square" lIns="0" tIns="0" rIns="0" bIns="0" rtlCol="0"/>
          <a:lstStyle/>
          <a:p>
            <a:endParaRPr sz="2000"/>
          </a:p>
        </p:txBody>
      </p:sp>
      <p:sp>
        <p:nvSpPr>
          <p:cNvPr id="4" name="object 12">
            <a:extLst>
              <a:ext uri="{FF2B5EF4-FFF2-40B4-BE49-F238E27FC236}">
                <a16:creationId xmlns:a16="http://schemas.microsoft.com/office/drawing/2014/main" id="{9977EC63-94B2-8F12-05BF-72688CF8B7AC}"/>
              </a:ext>
            </a:extLst>
          </p:cNvPr>
          <p:cNvSpPr txBox="1"/>
          <p:nvPr/>
        </p:nvSpPr>
        <p:spPr>
          <a:xfrm>
            <a:off x="1043646" y="474777"/>
            <a:ext cx="7056708" cy="801373"/>
          </a:xfrm>
          <a:prstGeom prst="rect">
            <a:avLst/>
          </a:prstGeom>
        </p:spPr>
        <p:txBody>
          <a:bodyPr vert="horz" wrap="square" lIns="0" tIns="12700" rIns="0" bIns="0" rtlCol="0">
            <a:spAutoFit/>
          </a:bodyPr>
          <a:lstStyle/>
          <a:p>
            <a:pPr marL="60960" marR="53340" algn="ctr">
              <a:lnSpc>
                <a:spcPct val="113100"/>
              </a:lnSpc>
              <a:spcBef>
                <a:spcPts val="100"/>
              </a:spcBef>
            </a:pPr>
            <a:r>
              <a:rPr lang="mi-NZ" sz="4800" b="1" i="1">
                <a:solidFill>
                  <a:srgbClr val="004372"/>
                </a:solidFill>
                <a:latin typeface="Calibri"/>
                <a:cs typeface="Calibri"/>
              </a:rPr>
              <a:t>What is “Age Friendly”?</a:t>
            </a:r>
            <a:endParaRPr sz="4800" i="1">
              <a:latin typeface="Calibri"/>
              <a:cs typeface="Calibri"/>
            </a:endParaRPr>
          </a:p>
        </p:txBody>
      </p:sp>
      <p:sp>
        <p:nvSpPr>
          <p:cNvPr id="6" name="TextBox 5">
            <a:extLst>
              <a:ext uri="{FF2B5EF4-FFF2-40B4-BE49-F238E27FC236}">
                <a16:creationId xmlns:a16="http://schemas.microsoft.com/office/drawing/2014/main" id="{AD65FD01-BC31-AA07-7170-723946A88CBB}"/>
              </a:ext>
            </a:extLst>
          </p:cNvPr>
          <p:cNvSpPr txBox="1"/>
          <p:nvPr/>
        </p:nvSpPr>
        <p:spPr>
          <a:xfrm>
            <a:off x="-188261" y="5503426"/>
            <a:ext cx="9520519" cy="369332"/>
          </a:xfrm>
          <a:prstGeom prst="rect">
            <a:avLst/>
          </a:prstGeom>
          <a:noFill/>
        </p:spPr>
        <p:txBody>
          <a:bodyPr wrap="square">
            <a:spAutoFit/>
          </a:bodyPr>
          <a:lstStyle/>
          <a:p>
            <a:pPr algn="ctr" rtl="0" fontAlgn="base"/>
            <a:r>
              <a:rPr lang="en-US" sz="1800" b="0" i="0">
                <a:solidFill>
                  <a:srgbClr val="000000"/>
                </a:solidFill>
                <a:effectLst/>
                <a:latin typeface="Verdana" panose="020B0604030504040204" pitchFamily="34" charset="0"/>
              </a:rPr>
              <a:t>​</a:t>
            </a:r>
            <a:endParaRPr lang="en-US" b="0" i="0">
              <a:solidFill>
                <a:srgbClr val="000000"/>
              </a:solidFill>
              <a:effectLst/>
              <a:latin typeface="Segoe UI" panose="020B0502040204020203" pitchFamily="34" charset="0"/>
            </a:endParaRPr>
          </a:p>
        </p:txBody>
      </p:sp>
      <p:pic>
        <p:nvPicPr>
          <p:cNvPr id="8194" name="Picture 2">
            <a:extLst>
              <a:ext uri="{FF2B5EF4-FFF2-40B4-BE49-F238E27FC236}">
                <a16:creationId xmlns:a16="http://schemas.microsoft.com/office/drawing/2014/main" id="{DA615043-64E8-3584-D929-74B14D62A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398" y="1977315"/>
            <a:ext cx="50292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4602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2C837F5-6799-4EAB-991D-CF72E70B60BD}"/>
            </a:ext>
          </a:extLst>
        </p:cNvPr>
        <p:cNvGrpSpPr/>
        <p:nvPr/>
      </p:nvGrpSpPr>
      <p:grpSpPr>
        <a:xfrm>
          <a:off x="0" y="0"/>
          <a:ext cx="0" cy="0"/>
          <a:chOff x="0" y="0"/>
          <a:chExt cx="0" cy="0"/>
        </a:xfrm>
      </p:grpSpPr>
      <p:sp>
        <p:nvSpPr>
          <p:cNvPr id="3" name="object 4">
            <a:extLst>
              <a:ext uri="{FF2B5EF4-FFF2-40B4-BE49-F238E27FC236}">
                <a16:creationId xmlns:a16="http://schemas.microsoft.com/office/drawing/2014/main" id="{8FA83349-3514-0980-373B-FF84CBC9598E}"/>
              </a:ext>
            </a:extLst>
          </p:cNvPr>
          <p:cNvSpPr/>
          <p:nvPr/>
        </p:nvSpPr>
        <p:spPr>
          <a:xfrm>
            <a:off x="755787" y="142786"/>
            <a:ext cx="7582995" cy="3187268"/>
          </a:xfrm>
          <a:custGeom>
            <a:avLst/>
            <a:gdLst/>
            <a:ahLst/>
            <a:cxnLst/>
            <a:rect l="l" t="t" r="r" b="b"/>
            <a:pathLst>
              <a:path w="6120130" h="2633979">
                <a:moveTo>
                  <a:pt x="5651995" y="0"/>
                </a:moveTo>
                <a:lnTo>
                  <a:pt x="467995" y="0"/>
                </a:lnTo>
                <a:lnTo>
                  <a:pt x="420144" y="2416"/>
                </a:lnTo>
                <a:lnTo>
                  <a:pt x="373676" y="9508"/>
                </a:lnTo>
                <a:lnTo>
                  <a:pt x="328826" y="21040"/>
                </a:lnTo>
                <a:lnTo>
                  <a:pt x="285828" y="36778"/>
                </a:lnTo>
                <a:lnTo>
                  <a:pt x="244919" y="56486"/>
                </a:lnTo>
                <a:lnTo>
                  <a:pt x="206332" y="79928"/>
                </a:lnTo>
                <a:lnTo>
                  <a:pt x="170305" y="106870"/>
                </a:lnTo>
                <a:lnTo>
                  <a:pt x="137071" y="137075"/>
                </a:lnTo>
                <a:lnTo>
                  <a:pt x="106866" y="170310"/>
                </a:lnTo>
                <a:lnTo>
                  <a:pt x="79925" y="206338"/>
                </a:lnTo>
                <a:lnTo>
                  <a:pt x="56483" y="244924"/>
                </a:lnTo>
                <a:lnTo>
                  <a:pt x="36776" y="285833"/>
                </a:lnTo>
                <a:lnTo>
                  <a:pt x="21039" y="328830"/>
                </a:lnTo>
                <a:lnTo>
                  <a:pt x="9507" y="373680"/>
                </a:lnTo>
                <a:lnTo>
                  <a:pt x="2416" y="420146"/>
                </a:lnTo>
                <a:lnTo>
                  <a:pt x="0" y="467995"/>
                </a:lnTo>
                <a:lnTo>
                  <a:pt x="0" y="2165502"/>
                </a:lnTo>
                <a:lnTo>
                  <a:pt x="2416" y="2213352"/>
                </a:lnTo>
                <a:lnTo>
                  <a:pt x="9507" y="2259820"/>
                </a:lnTo>
                <a:lnTo>
                  <a:pt x="21039" y="2304671"/>
                </a:lnTo>
                <a:lnTo>
                  <a:pt x="36776" y="2347668"/>
                </a:lnTo>
                <a:lnTo>
                  <a:pt x="56483" y="2388578"/>
                </a:lnTo>
                <a:lnTo>
                  <a:pt x="79925" y="2427164"/>
                </a:lnTo>
                <a:lnTo>
                  <a:pt x="106866" y="2463192"/>
                </a:lnTo>
                <a:lnTo>
                  <a:pt x="137071" y="2496426"/>
                </a:lnTo>
                <a:lnTo>
                  <a:pt x="170305" y="2526631"/>
                </a:lnTo>
                <a:lnTo>
                  <a:pt x="206332" y="2553572"/>
                </a:lnTo>
                <a:lnTo>
                  <a:pt x="244919" y="2577013"/>
                </a:lnTo>
                <a:lnTo>
                  <a:pt x="285828" y="2596720"/>
                </a:lnTo>
                <a:lnTo>
                  <a:pt x="328826" y="2612457"/>
                </a:lnTo>
                <a:lnTo>
                  <a:pt x="373676" y="2623989"/>
                </a:lnTo>
                <a:lnTo>
                  <a:pt x="420144" y="2631081"/>
                </a:lnTo>
                <a:lnTo>
                  <a:pt x="467995" y="2633497"/>
                </a:lnTo>
                <a:lnTo>
                  <a:pt x="5651995" y="2633497"/>
                </a:lnTo>
                <a:lnTo>
                  <a:pt x="5699845" y="2631081"/>
                </a:lnTo>
                <a:lnTo>
                  <a:pt x="5746313" y="2623989"/>
                </a:lnTo>
                <a:lnTo>
                  <a:pt x="5791164" y="2612457"/>
                </a:lnTo>
                <a:lnTo>
                  <a:pt x="5834161" y="2596720"/>
                </a:lnTo>
                <a:lnTo>
                  <a:pt x="5875071" y="2577013"/>
                </a:lnTo>
                <a:lnTo>
                  <a:pt x="5913657" y="2553572"/>
                </a:lnTo>
                <a:lnTo>
                  <a:pt x="5949685" y="2526631"/>
                </a:lnTo>
                <a:lnTo>
                  <a:pt x="5982919" y="2496426"/>
                </a:lnTo>
                <a:lnTo>
                  <a:pt x="6013124" y="2463192"/>
                </a:lnTo>
                <a:lnTo>
                  <a:pt x="6040065" y="2427164"/>
                </a:lnTo>
                <a:lnTo>
                  <a:pt x="6063506" y="2388578"/>
                </a:lnTo>
                <a:lnTo>
                  <a:pt x="6083213" y="2347668"/>
                </a:lnTo>
                <a:lnTo>
                  <a:pt x="6098950" y="2304671"/>
                </a:lnTo>
                <a:lnTo>
                  <a:pt x="6110482" y="2259820"/>
                </a:lnTo>
                <a:lnTo>
                  <a:pt x="6117574" y="2213352"/>
                </a:lnTo>
                <a:lnTo>
                  <a:pt x="6119990" y="2165502"/>
                </a:lnTo>
                <a:lnTo>
                  <a:pt x="6119990" y="467995"/>
                </a:lnTo>
                <a:lnTo>
                  <a:pt x="6117574" y="420146"/>
                </a:lnTo>
                <a:lnTo>
                  <a:pt x="6110482" y="373680"/>
                </a:lnTo>
                <a:lnTo>
                  <a:pt x="6098950" y="328830"/>
                </a:lnTo>
                <a:lnTo>
                  <a:pt x="6083213" y="285833"/>
                </a:lnTo>
                <a:lnTo>
                  <a:pt x="6063506" y="244924"/>
                </a:lnTo>
                <a:lnTo>
                  <a:pt x="6040065" y="206338"/>
                </a:lnTo>
                <a:lnTo>
                  <a:pt x="6013124" y="170310"/>
                </a:lnTo>
                <a:lnTo>
                  <a:pt x="5982919" y="137075"/>
                </a:lnTo>
                <a:lnTo>
                  <a:pt x="5949685" y="106870"/>
                </a:lnTo>
                <a:lnTo>
                  <a:pt x="5913657" y="79928"/>
                </a:lnTo>
                <a:lnTo>
                  <a:pt x="5875071" y="56486"/>
                </a:lnTo>
                <a:lnTo>
                  <a:pt x="5834161" y="36778"/>
                </a:lnTo>
                <a:lnTo>
                  <a:pt x="5791164" y="21040"/>
                </a:lnTo>
                <a:lnTo>
                  <a:pt x="5746313" y="9508"/>
                </a:lnTo>
                <a:lnTo>
                  <a:pt x="5699845" y="2416"/>
                </a:lnTo>
                <a:lnTo>
                  <a:pt x="5651995" y="0"/>
                </a:lnTo>
                <a:close/>
              </a:path>
            </a:pathLst>
          </a:custGeom>
          <a:solidFill>
            <a:srgbClr val="C8E4EE">
              <a:alpha val="46000"/>
            </a:srgbClr>
          </a:solidFill>
        </p:spPr>
        <p:txBody>
          <a:bodyPr wrap="square" lIns="0" tIns="0" rIns="0" bIns="0" rtlCol="0"/>
          <a:lstStyle/>
          <a:p>
            <a:pPr marL="12700" marR="5080" indent="153670" algn="ctr">
              <a:lnSpc>
                <a:spcPct val="113100"/>
              </a:lnSpc>
              <a:spcBef>
                <a:spcPts val="100"/>
              </a:spcBef>
            </a:pPr>
            <a:endParaRPr lang="en-NZ" sz="1800" i="1">
              <a:solidFill>
                <a:srgbClr val="004372"/>
              </a:solidFill>
              <a:latin typeface="Calibri"/>
              <a:cs typeface="Calibri"/>
            </a:endParaRPr>
          </a:p>
          <a:p>
            <a:pPr algn="ctr" rtl="0" fontAlgn="base"/>
            <a:r>
              <a:rPr lang="en-US" sz="3200" b="0" i="1" u="none" strike="noStrike">
                <a:solidFill>
                  <a:srgbClr val="004372"/>
                </a:solidFill>
                <a:effectLst/>
                <a:latin typeface="Calibri" panose="020F0502020204030204" pitchFamily="34" charset="0"/>
              </a:rPr>
              <a:t>Ō </a:t>
            </a:r>
            <a:r>
              <a:rPr lang="en-US" sz="3200" b="0" i="1" u="none" strike="noStrike" err="1">
                <a:solidFill>
                  <a:srgbClr val="004372"/>
                </a:solidFill>
                <a:effectLst/>
                <a:latin typeface="Calibri" panose="020F0502020204030204" pitchFamily="34" charset="0"/>
              </a:rPr>
              <a:t>mātou</a:t>
            </a:r>
            <a:r>
              <a:rPr lang="en-US" sz="3200" b="0" i="1" u="none" strike="noStrike">
                <a:solidFill>
                  <a:srgbClr val="004372"/>
                </a:solidFill>
                <a:effectLst/>
                <a:latin typeface="Calibri" panose="020F0502020204030204" pitchFamily="34" charset="0"/>
              </a:rPr>
              <a:t> </a:t>
            </a:r>
            <a:r>
              <a:rPr lang="en-US" sz="3200" b="0" i="1" u="none" strike="noStrike" err="1">
                <a:solidFill>
                  <a:srgbClr val="004372"/>
                </a:solidFill>
                <a:effectLst/>
                <a:latin typeface="Calibri" panose="020F0502020204030204" pitchFamily="34" charset="0"/>
              </a:rPr>
              <a:t>moemoeā</a:t>
            </a:r>
            <a:r>
              <a:rPr lang="en-US" sz="3200" b="0" i="0">
                <a:solidFill>
                  <a:srgbClr val="000000"/>
                </a:solidFill>
                <a:effectLst/>
                <a:latin typeface="Calibri" panose="020F0502020204030204" pitchFamily="34" charset="0"/>
              </a:rPr>
              <a:t>​</a:t>
            </a:r>
            <a:endParaRPr lang="en-US" sz="3200" b="0" i="0">
              <a:solidFill>
                <a:srgbClr val="000000"/>
              </a:solidFill>
              <a:effectLst/>
              <a:latin typeface="Segoe UI" panose="020B0502040204020203" pitchFamily="34" charset="0"/>
            </a:endParaRPr>
          </a:p>
          <a:p>
            <a:pPr algn="ctr" rtl="0" fontAlgn="base"/>
            <a:r>
              <a:rPr lang="en-US" sz="3200" b="0" i="0" u="none" strike="noStrike">
                <a:solidFill>
                  <a:srgbClr val="004372"/>
                </a:solidFill>
                <a:effectLst/>
                <a:latin typeface="Calibri" panose="020F0502020204030204" pitchFamily="34" charset="0"/>
              </a:rPr>
              <a:t>Our vision</a:t>
            </a:r>
            <a:r>
              <a:rPr lang="en-US" sz="3200" b="0" i="0">
                <a:solidFill>
                  <a:srgbClr val="000000"/>
                </a:solidFill>
                <a:effectLst/>
                <a:latin typeface="Calibri" panose="020F0502020204030204" pitchFamily="34" charset="0"/>
              </a:rPr>
              <a:t>​</a:t>
            </a:r>
            <a:endParaRPr lang="en-US" sz="3200" b="0" i="0">
              <a:solidFill>
                <a:srgbClr val="000000"/>
              </a:solidFill>
              <a:effectLst/>
              <a:latin typeface="Segoe UI" panose="020B0502040204020203" pitchFamily="34" charset="0"/>
            </a:endParaRPr>
          </a:p>
          <a:p>
            <a:pPr marL="12700" marR="5080" indent="153670" algn="ctr">
              <a:lnSpc>
                <a:spcPct val="113100"/>
              </a:lnSpc>
              <a:spcBef>
                <a:spcPts val="100"/>
              </a:spcBef>
            </a:pPr>
            <a:endParaRPr lang="en-NZ" sz="1800" i="1">
              <a:solidFill>
                <a:srgbClr val="004372"/>
              </a:solidFill>
              <a:latin typeface="Calibri"/>
              <a:cs typeface="Calibri"/>
            </a:endParaRPr>
          </a:p>
          <a:p>
            <a:pPr marL="12700" marR="5080" indent="153670" algn="ctr">
              <a:lnSpc>
                <a:spcPct val="113100"/>
              </a:lnSpc>
              <a:spcBef>
                <a:spcPts val="100"/>
              </a:spcBef>
            </a:pPr>
            <a:r>
              <a:rPr lang="en-NZ" sz="1800" i="1">
                <a:solidFill>
                  <a:srgbClr val="004372"/>
                </a:solidFill>
                <a:latin typeface="Calibri"/>
                <a:cs typeface="Calibri"/>
              </a:rPr>
              <a:t>Kia</a:t>
            </a:r>
            <a:r>
              <a:rPr lang="en-NZ" sz="1800" i="1" spc="45">
                <a:solidFill>
                  <a:srgbClr val="004372"/>
                </a:solidFill>
                <a:latin typeface="Calibri"/>
                <a:cs typeface="Calibri"/>
              </a:rPr>
              <a:t> </a:t>
            </a:r>
            <a:r>
              <a:rPr lang="en-NZ" sz="1800" i="1" err="1">
                <a:solidFill>
                  <a:srgbClr val="004372"/>
                </a:solidFill>
                <a:latin typeface="Calibri"/>
                <a:cs typeface="Calibri"/>
              </a:rPr>
              <a:t>rongo</a:t>
            </a:r>
            <a:r>
              <a:rPr lang="en-NZ" sz="1800" i="1" spc="50">
                <a:solidFill>
                  <a:srgbClr val="004372"/>
                </a:solidFill>
                <a:latin typeface="Calibri"/>
                <a:cs typeface="Calibri"/>
              </a:rPr>
              <a:t> </a:t>
            </a:r>
            <a:r>
              <a:rPr lang="en-NZ" sz="1800" i="1">
                <a:solidFill>
                  <a:srgbClr val="004372"/>
                </a:solidFill>
                <a:latin typeface="Calibri"/>
                <a:cs typeface="Calibri"/>
              </a:rPr>
              <a:t>ai</a:t>
            </a:r>
            <a:r>
              <a:rPr lang="en-NZ" sz="1800" i="1" spc="50">
                <a:solidFill>
                  <a:srgbClr val="004372"/>
                </a:solidFill>
                <a:latin typeface="Calibri"/>
                <a:cs typeface="Calibri"/>
              </a:rPr>
              <a:t> </a:t>
            </a:r>
            <a:r>
              <a:rPr lang="en-NZ" sz="1800" i="1">
                <a:solidFill>
                  <a:srgbClr val="004372"/>
                </a:solidFill>
                <a:latin typeface="Calibri"/>
                <a:cs typeface="Calibri"/>
              </a:rPr>
              <a:t>ō</a:t>
            </a:r>
            <a:r>
              <a:rPr lang="en-NZ" sz="1800" i="1" spc="50">
                <a:solidFill>
                  <a:srgbClr val="004372"/>
                </a:solidFill>
                <a:latin typeface="Calibri"/>
                <a:cs typeface="Calibri"/>
              </a:rPr>
              <a:t> </a:t>
            </a:r>
            <a:r>
              <a:rPr lang="en-NZ" sz="1800" i="1" spc="-10" err="1">
                <a:solidFill>
                  <a:srgbClr val="004372"/>
                </a:solidFill>
                <a:latin typeface="Calibri"/>
                <a:cs typeface="Calibri"/>
              </a:rPr>
              <a:t>tātou</a:t>
            </a:r>
            <a:r>
              <a:rPr lang="en-NZ" sz="1800" i="1" spc="50">
                <a:solidFill>
                  <a:srgbClr val="004372"/>
                </a:solidFill>
                <a:latin typeface="Calibri"/>
                <a:cs typeface="Calibri"/>
              </a:rPr>
              <a:t> </a:t>
            </a:r>
            <a:r>
              <a:rPr lang="en-NZ" sz="1800" i="1">
                <a:solidFill>
                  <a:srgbClr val="004372"/>
                </a:solidFill>
                <a:latin typeface="Calibri"/>
                <a:cs typeface="Calibri"/>
              </a:rPr>
              <a:t>kaumātua</a:t>
            </a:r>
            <a:r>
              <a:rPr lang="en-NZ" sz="1800" i="1" spc="50">
                <a:solidFill>
                  <a:srgbClr val="004372"/>
                </a:solidFill>
                <a:latin typeface="Calibri"/>
                <a:cs typeface="Calibri"/>
              </a:rPr>
              <a:t> </a:t>
            </a:r>
            <a:r>
              <a:rPr lang="en-NZ" sz="1800" i="1">
                <a:solidFill>
                  <a:srgbClr val="004372"/>
                </a:solidFill>
                <a:latin typeface="Calibri"/>
                <a:cs typeface="Calibri"/>
              </a:rPr>
              <a:t>ki</a:t>
            </a:r>
            <a:r>
              <a:rPr lang="en-NZ" sz="1800" i="1" spc="50">
                <a:solidFill>
                  <a:srgbClr val="004372"/>
                </a:solidFill>
                <a:latin typeface="Calibri"/>
                <a:cs typeface="Calibri"/>
              </a:rPr>
              <a:t> </a:t>
            </a:r>
            <a:r>
              <a:rPr lang="en-NZ" sz="1800" i="1" err="1">
                <a:solidFill>
                  <a:srgbClr val="004372"/>
                </a:solidFill>
                <a:latin typeface="Calibri"/>
                <a:cs typeface="Calibri"/>
              </a:rPr>
              <a:t>te</a:t>
            </a:r>
            <a:r>
              <a:rPr lang="en-NZ" sz="1800" i="1" spc="50">
                <a:solidFill>
                  <a:srgbClr val="004372"/>
                </a:solidFill>
                <a:latin typeface="Calibri"/>
                <a:cs typeface="Calibri"/>
              </a:rPr>
              <a:t> </a:t>
            </a:r>
            <a:r>
              <a:rPr lang="en-NZ" sz="1800" i="1" err="1">
                <a:solidFill>
                  <a:srgbClr val="004372"/>
                </a:solidFill>
                <a:latin typeface="Calibri"/>
                <a:cs typeface="Calibri"/>
              </a:rPr>
              <a:t>manaakitanga</a:t>
            </a:r>
            <a:r>
              <a:rPr lang="en-NZ" sz="1800" i="1">
                <a:solidFill>
                  <a:srgbClr val="004372"/>
                </a:solidFill>
                <a:latin typeface="Calibri"/>
                <a:cs typeface="Calibri"/>
              </a:rPr>
              <a:t>,</a:t>
            </a:r>
            <a:r>
              <a:rPr lang="en-NZ" sz="1800" i="1" spc="50">
                <a:solidFill>
                  <a:srgbClr val="004372"/>
                </a:solidFill>
                <a:latin typeface="Calibri"/>
                <a:cs typeface="Calibri"/>
              </a:rPr>
              <a:t> </a:t>
            </a:r>
            <a:r>
              <a:rPr lang="en-NZ" sz="1800" i="1">
                <a:solidFill>
                  <a:srgbClr val="004372"/>
                </a:solidFill>
                <a:latin typeface="Calibri"/>
                <a:cs typeface="Calibri"/>
              </a:rPr>
              <a:t>kia</a:t>
            </a:r>
            <a:r>
              <a:rPr lang="en-NZ" sz="1800" i="1" spc="50">
                <a:solidFill>
                  <a:srgbClr val="004372"/>
                </a:solidFill>
                <a:latin typeface="Calibri"/>
                <a:cs typeface="Calibri"/>
              </a:rPr>
              <a:t> </a:t>
            </a:r>
            <a:r>
              <a:rPr lang="en-NZ" sz="1800" i="1" err="1">
                <a:solidFill>
                  <a:srgbClr val="004372"/>
                </a:solidFill>
                <a:latin typeface="Calibri"/>
                <a:cs typeface="Calibri"/>
              </a:rPr>
              <a:t>whai</a:t>
            </a:r>
            <a:r>
              <a:rPr lang="en-NZ" sz="1800" i="1" spc="50">
                <a:solidFill>
                  <a:srgbClr val="004372"/>
                </a:solidFill>
                <a:latin typeface="Calibri"/>
                <a:cs typeface="Calibri"/>
              </a:rPr>
              <a:t> </a:t>
            </a:r>
            <a:r>
              <a:rPr lang="en-NZ" sz="1800" i="1" spc="-10" err="1">
                <a:solidFill>
                  <a:srgbClr val="004372"/>
                </a:solidFill>
                <a:latin typeface="Calibri"/>
                <a:cs typeface="Calibri"/>
              </a:rPr>
              <a:t>pānga</a:t>
            </a:r>
            <a:r>
              <a:rPr lang="en-NZ" sz="1800" i="1" spc="-10">
                <a:solidFill>
                  <a:srgbClr val="004372"/>
                </a:solidFill>
                <a:latin typeface="Calibri"/>
                <a:cs typeface="Calibri"/>
              </a:rPr>
              <a:t>, </a:t>
            </a:r>
            <a:r>
              <a:rPr lang="en-NZ" sz="1800" i="1">
                <a:solidFill>
                  <a:srgbClr val="004372"/>
                </a:solidFill>
                <a:latin typeface="Calibri"/>
                <a:cs typeface="Calibri"/>
              </a:rPr>
              <a:t>kia</a:t>
            </a:r>
            <a:r>
              <a:rPr lang="en-NZ" sz="1800" i="1" spc="40">
                <a:solidFill>
                  <a:srgbClr val="004372"/>
                </a:solidFill>
                <a:latin typeface="Calibri"/>
                <a:cs typeface="Calibri"/>
              </a:rPr>
              <a:t> </a:t>
            </a:r>
            <a:r>
              <a:rPr lang="en-NZ" sz="1800" i="1" err="1">
                <a:solidFill>
                  <a:srgbClr val="004372"/>
                </a:solidFill>
                <a:latin typeface="Calibri"/>
                <a:cs typeface="Calibri"/>
              </a:rPr>
              <a:t>whai</a:t>
            </a:r>
            <a:r>
              <a:rPr lang="en-NZ" sz="1800" i="1" spc="45">
                <a:solidFill>
                  <a:srgbClr val="004372"/>
                </a:solidFill>
                <a:latin typeface="Calibri"/>
                <a:cs typeface="Calibri"/>
              </a:rPr>
              <a:t> </a:t>
            </a:r>
            <a:r>
              <a:rPr lang="en-NZ" sz="1800" i="1">
                <a:solidFill>
                  <a:srgbClr val="004372"/>
                </a:solidFill>
                <a:latin typeface="Calibri"/>
                <a:cs typeface="Calibri"/>
              </a:rPr>
              <a:t>wāhi</a:t>
            </a:r>
            <a:r>
              <a:rPr lang="en-NZ" sz="1800" i="1" spc="45">
                <a:solidFill>
                  <a:srgbClr val="004372"/>
                </a:solidFill>
                <a:latin typeface="Calibri"/>
                <a:cs typeface="Calibri"/>
              </a:rPr>
              <a:t> </a:t>
            </a:r>
            <a:r>
              <a:rPr lang="en-NZ" sz="1800" i="1" err="1">
                <a:solidFill>
                  <a:srgbClr val="004372"/>
                </a:solidFill>
                <a:latin typeface="Calibri"/>
                <a:cs typeface="Calibri"/>
              </a:rPr>
              <a:t>hoki</a:t>
            </a:r>
            <a:r>
              <a:rPr lang="en-NZ" sz="1800" i="1" spc="45">
                <a:solidFill>
                  <a:srgbClr val="004372"/>
                </a:solidFill>
                <a:latin typeface="Calibri"/>
                <a:cs typeface="Calibri"/>
              </a:rPr>
              <a:t> </a:t>
            </a:r>
            <a:r>
              <a:rPr lang="en-NZ" sz="1800" i="1" err="1">
                <a:solidFill>
                  <a:srgbClr val="004372"/>
                </a:solidFill>
                <a:latin typeface="Calibri"/>
                <a:cs typeface="Calibri"/>
              </a:rPr>
              <a:t>rātou</a:t>
            </a:r>
            <a:r>
              <a:rPr lang="en-NZ" sz="1800" i="1" spc="45">
                <a:solidFill>
                  <a:srgbClr val="004372"/>
                </a:solidFill>
                <a:latin typeface="Calibri"/>
                <a:cs typeface="Calibri"/>
              </a:rPr>
              <a:t> </a:t>
            </a:r>
            <a:r>
              <a:rPr lang="en-NZ" sz="1800" i="1">
                <a:solidFill>
                  <a:srgbClr val="004372"/>
                </a:solidFill>
                <a:latin typeface="Calibri"/>
                <a:cs typeface="Calibri"/>
              </a:rPr>
              <a:t>ki</a:t>
            </a:r>
            <a:r>
              <a:rPr lang="en-NZ" sz="1800" i="1" spc="45">
                <a:solidFill>
                  <a:srgbClr val="004372"/>
                </a:solidFill>
                <a:latin typeface="Calibri"/>
                <a:cs typeface="Calibri"/>
              </a:rPr>
              <a:t> </a:t>
            </a:r>
            <a:r>
              <a:rPr lang="en-NZ" sz="1800" i="1" err="1">
                <a:solidFill>
                  <a:srgbClr val="004372"/>
                </a:solidFill>
                <a:latin typeface="Calibri"/>
                <a:cs typeface="Calibri"/>
              </a:rPr>
              <a:t>te</a:t>
            </a:r>
            <a:r>
              <a:rPr lang="en-NZ" sz="1800" i="1" spc="45">
                <a:solidFill>
                  <a:srgbClr val="004372"/>
                </a:solidFill>
                <a:latin typeface="Calibri"/>
                <a:cs typeface="Calibri"/>
              </a:rPr>
              <a:t> </a:t>
            </a:r>
            <a:r>
              <a:rPr lang="en-NZ" sz="1800" i="1" err="1">
                <a:solidFill>
                  <a:srgbClr val="004372"/>
                </a:solidFill>
                <a:latin typeface="Calibri"/>
                <a:cs typeface="Calibri"/>
              </a:rPr>
              <a:t>tautoko</a:t>
            </a:r>
            <a:r>
              <a:rPr lang="en-NZ" sz="1800" i="1">
                <a:solidFill>
                  <a:srgbClr val="004372"/>
                </a:solidFill>
                <a:latin typeface="Calibri"/>
                <a:cs typeface="Calibri"/>
              </a:rPr>
              <a:t>,</a:t>
            </a:r>
            <a:r>
              <a:rPr lang="en-NZ" sz="1800" i="1" spc="45">
                <a:solidFill>
                  <a:srgbClr val="004372"/>
                </a:solidFill>
                <a:latin typeface="Calibri"/>
                <a:cs typeface="Calibri"/>
              </a:rPr>
              <a:t> </a:t>
            </a:r>
            <a:r>
              <a:rPr lang="en-NZ" sz="1800" i="1" err="1">
                <a:solidFill>
                  <a:srgbClr val="004372"/>
                </a:solidFill>
                <a:latin typeface="Calibri"/>
                <a:cs typeface="Calibri"/>
              </a:rPr>
              <a:t>i</a:t>
            </a:r>
            <a:r>
              <a:rPr lang="en-NZ" sz="1800" i="1" spc="40">
                <a:solidFill>
                  <a:srgbClr val="004372"/>
                </a:solidFill>
                <a:latin typeface="Calibri"/>
                <a:cs typeface="Calibri"/>
              </a:rPr>
              <a:t> </a:t>
            </a:r>
            <a:r>
              <a:rPr lang="en-NZ" sz="1800" i="1" err="1">
                <a:solidFill>
                  <a:srgbClr val="004372"/>
                </a:solidFill>
                <a:latin typeface="Calibri"/>
                <a:cs typeface="Calibri"/>
              </a:rPr>
              <a:t>ēnei</a:t>
            </a:r>
            <a:r>
              <a:rPr lang="en-NZ" sz="1800" i="1" spc="45">
                <a:solidFill>
                  <a:srgbClr val="004372"/>
                </a:solidFill>
                <a:latin typeface="Calibri"/>
                <a:cs typeface="Calibri"/>
              </a:rPr>
              <a:t> </a:t>
            </a:r>
            <a:r>
              <a:rPr lang="en-NZ" sz="1800" i="1" err="1">
                <a:solidFill>
                  <a:srgbClr val="004372"/>
                </a:solidFill>
                <a:latin typeface="Calibri"/>
                <a:cs typeface="Calibri"/>
              </a:rPr>
              <a:t>rangi</a:t>
            </a:r>
            <a:r>
              <a:rPr lang="en-NZ" sz="1800" i="1" spc="45">
                <a:solidFill>
                  <a:srgbClr val="004372"/>
                </a:solidFill>
                <a:latin typeface="Calibri"/>
                <a:cs typeface="Calibri"/>
              </a:rPr>
              <a:t> </a:t>
            </a:r>
            <a:r>
              <a:rPr lang="en-NZ" sz="1800" i="1" err="1">
                <a:solidFill>
                  <a:srgbClr val="004372"/>
                </a:solidFill>
                <a:latin typeface="Calibri"/>
                <a:cs typeface="Calibri"/>
              </a:rPr>
              <a:t>tonu</a:t>
            </a:r>
            <a:r>
              <a:rPr lang="en-NZ" sz="1800" i="1" spc="45">
                <a:solidFill>
                  <a:srgbClr val="004372"/>
                </a:solidFill>
                <a:latin typeface="Calibri"/>
                <a:cs typeface="Calibri"/>
              </a:rPr>
              <a:t> </a:t>
            </a:r>
            <a:r>
              <a:rPr lang="en-NZ" sz="1800" i="1">
                <a:solidFill>
                  <a:srgbClr val="004372"/>
                </a:solidFill>
                <a:latin typeface="Calibri"/>
                <a:cs typeface="Calibri"/>
              </a:rPr>
              <a:t>me</a:t>
            </a:r>
            <a:r>
              <a:rPr lang="en-NZ" sz="1800" i="1" spc="45">
                <a:solidFill>
                  <a:srgbClr val="004372"/>
                </a:solidFill>
                <a:latin typeface="Calibri"/>
                <a:cs typeface="Calibri"/>
              </a:rPr>
              <a:t> </a:t>
            </a:r>
            <a:r>
              <a:rPr lang="en-NZ" sz="1800" i="1" err="1">
                <a:solidFill>
                  <a:srgbClr val="004372"/>
                </a:solidFill>
                <a:latin typeface="Calibri"/>
                <a:cs typeface="Calibri"/>
              </a:rPr>
              <a:t>te</a:t>
            </a:r>
            <a:r>
              <a:rPr lang="en-NZ" sz="1800" i="1" spc="45">
                <a:solidFill>
                  <a:srgbClr val="004372"/>
                </a:solidFill>
                <a:latin typeface="Calibri"/>
                <a:cs typeface="Calibri"/>
              </a:rPr>
              <a:t> </a:t>
            </a:r>
            <a:r>
              <a:rPr lang="en-NZ" sz="1800" i="1" spc="-10" err="1">
                <a:solidFill>
                  <a:srgbClr val="004372"/>
                </a:solidFill>
                <a:latin typeface="Calibri"/>
                <a:cs typeface="Calibri"/>
              </a:rPr>
              <a:t>anamata</a:t>
            </a:r>
            <a:r>
              <a:rPr lang="en-NZ" sz="1800" i="1" spc="-10">
                <a:solidFill>
                  <a:srgbClr val="004372"/>
                </a:solidFill>
                <a:latin typeface="Calibri"/>
                <a:cs typeface="Calibri"/>
              </a:rPr>
              <a:t>.</a:t>
            </a:r>
            <a:endParaRPr lang="en-NZ" sz="1800">
              <a:latin typeface="Calibri"/>
              <a:cs typeface="Calibri"/>
            </a:endParaRPr>
          </a:p>
          <a:p>
            <a:pPr marL="1324610" marR="835660" indent="-481965" algn="ctr">
              <a:lnSpc>
                <a:spcPct val="113100"/>
              </a:lnSpc>
              <a:spcBef>
                <a:spcPts val="1130"/>
              </a:spcBef>
            </a:pPr>
            <a:r>
              <a:rPr lang="en-NZ" sz="1800" spc="-20">
                <a:solidFill>
                  <a:srgbClr val="004372"/>
                </a:solidFill>
                <a:latin typeface="Calibri"/>
                <a:cs typeface="Calibri"/>
              </a:rPr>
              <a:t>Our</a:t>
            </a:r>
            <a:r>
              <a:rPr lang="en-NZ" sz="1800" spc="-50">
                <a:solidFill>
                  <a:srgbClr val="004372"/>
                </a:solidFill>
                <a:latin typeface="Calibri"/>
                <a:cs typeface="Calibri"/>
              </a:rPr>
              <a:t> </a:t>
            </a:r>
            <a:r>
              <a:rPr lang="en-NZ" sz="1800">
                <a:solidFill>
                  <a:srgbClr val="004372"/>
                </a:solidFill>
                <a:latin typeface="Calibri"/>
                <a:cs typeface="Calibri"/>
              </a:rPr>
              <a:t>older</a:t>
            </a:r>
            <a:r>
              <a:rPr lang="en-NZ" sz="1800" spc="-45">
                <a:solidFill>
                  <a:srgbClr val="004372"/>
                </a:solidFill>
                <a:latin typeface="Calibri"/>
                <a:cs typeface="Calibri"/>
              </a:rPr>
              <a:t> </a:t>
            </a:r>
            <a:r>
              <a:rPr lang="en-NZ" sz="1800" spc="-20">
                <a:solidFill>
                  <a:srgbClr val="004372"/>
                </a:solidFill>
                <a:latin typeface="Calibri"/>
                <a:cs typeface="Calibri"/>
              </a:rPr>
              <a:t>people</a:t>
            </a:r>
            <a:r>
              <a:rPr lang="en-NZ" sz="1800" spc="-45">
                <a:solidFill>
                  <a:srgbClr val="004372"/>
                </a:solidFill>
                <a:latin typeface="Calibri"/>
                <a:cs typeface="Calibri"/>
              </a:rPr>
              <a:t> </a:t>
            </a:r>
            <a:r>
              <a:rPr lang="en-NZ" sz="1800" spc="-10">
                <a:solidFill>
                  <a:srgbClr val="004372"/>
                </a:solidFill>
                <a:latin typeface="Calibri"/>
                <a:cs typeface="Calibri"/>
              </a:rPr>
              <a:t>feel</a:t>
            </a:r>
            <a:r>
              <a:rPr lang="en-NZ" sz="1800" spc="-45">
                <a:solidFill>
                  <a:srgbClr val="004372"/>
                </a:solidFill>
                <a:latin typeface="Calibri"/>
                <a:cs typeface="Calibri"/>
              </a:rPr>
              <a:t> </a:t>
            </a:r>
            <a:r>
              <a:rPr lang="en-NZ" sz="1800" spc="-10">
                <a:solidFill>
                  <a:srgbClr val="004372"/>
                </a:solidFill>
                <a:latin typeface="Calibri"/>
                <a:cs typeface="Calibri"/>
              </a:rPr>
              <a:t>cared</a:t>
            </a:r>
            <a:r>
              <a:rPr lang="en-NZ" sz="1800" spc="-45">
                <a:solidFill>
                  <a:srgbClr val="004372"/>
                </a:solidFill>
                <a:latin typeface="Calibri"/>
                <a:cs typeface="Calibri"/>
              </a:rPr>
              <a:t> </a:t>
            </a:r>
            <a:r>
              <a:rPr lang="en-NZ" sz="1800" spc="-30">
                <a:solidFill>
                  <a:srgbClr val="004372"/>
                </a:solidFill>
                <a:latin typeface="Calibri"/>
                <a:cs typeface="Calibri"/>
              </a:rPr>
              <a:t>for,</a:t>
            </a:r>
            <a:r>
              <a:rPr lang="en-NZ" sz="1800" spc="-50">
                <a:solidFill>
                  <a:srgbClr val="004372"/>
                </a:solidFill>
                <a:latin typeface="Calibri"/>
                <a:cs typeface="Calibri"/>
              </a:rPr>
              <a:t> </a:t>
            </a:r>
            <a:r>
              <a:rPr lang="en-NZ" sz="1800" spc="-25">
                <a:solidFill>
                  <a:srgbClr val="004372"/>
                </a:solidFill>
                <a:latin typeface="Calibri"/>
                <a:cs typeface="Calibri"/>
              </a:rPr>
              <a:t>connected</a:t>
            </a:r>
            <a:r>
              <a:rPr lang="en-NZ" sz="1800" spc="-45">
                <a:solidFill>
                  <a:srgbClr val="004372"/>
                </a:solidFill>
                <a:latin typeface="Calibri"/>
                <a:cs typeface="Calibri"/>
              </a:rPr>
              <a:t> </a:t>
            </a:r>
            <a:r>
              <a:rPr lang="en-NZ" sz="1800" spc="-10">
                <a:solidFill>
                  <a:srgbClr val="004372"/>
                </a:solidFill>
                <a:latin typeface="Calibri"/>
                <a:cs typeface="Calibri"/>
              </a:rPr>
              <a:t>and</a:t>
            </a:r>
            <a:r>
              <a:rPr lang="en-NZ" sz="1800" spc="-45">
                <a:solidFill>
                  <a:srgbClr val="004372"/>
                </a:solidFill>
                <a:latin typeface="Calibri"/>
                <a:cs typeface="Calibri"/>
              </a:rPr>
              <a:t> </a:t>
            </a:r>
            <a:r>
              <a:rPr lang="en-NZ" sz="1800" spc="-20">
                <a:solidFill>
                  <a:srgbClr val="004372"/>
                </a:solidFill>
                <a:latin typeface="Calibri"/>
                <a:cs typeface="Calibri"/>
              </a:rPr>
              <a:t>able </a:t>
            </a:r>
            <a:r>
              <a:rPr lang="en-NZ" sz="1800">
                <a:solidFill>
                  <a:srgbClr val="004372"/>
                </a:solidFill>
                <a:latin typeface="Calibri"/>
                <a:cs typeface="Calibri"/>
              </a:rPr>
              <a:t>to</a:t>
            </a:r>
            <a:r>
              <a:rPr lang="en-NZ" sz="1800" spc="-45">
                <a:solidFill>
                  <a:srgbClr val="004372"/>
                </a:solidFill>
                <a:latin typeface="Calibri"/>
                <a:cs typeface="Calibri"/>
              </a:rPr>
              <a:t> </a:t>
            </a:r>
            <a:r>
              <a:rPr lang="en-NZ" sz="1800" spc="-25">
                <a:solidFill>
                  <a:srgbClr val="004372"/>
                </a:solidFill>
                <a:latin typeface="Calibri"/>
                <a:cs typeface="Calibri"/>
              </a:rPr>
              <a:t>contribute,</a:t>
            </a:r>
            <a:r>
              <a:rPr lang="en-NZ" sz="1800" spc="-45">
                <a:solidFill>
                  <a:srgbClr val="004372"/>
                </a:solidFill>
                <a:latin typeface="Calibri"/>
                <a:cs typeface="Calibri"/>
              </a:rPr>
              <a:t> </a:t>
            </a:r>
            <a:r>
              <a:rPr lang="en-NZ" sz="1800" spc="-10">
                <a:solidFill>
                  <a:srgbClr val="004372"/>
                </a:solidFill>
                <a:latin typeface="Calibri"/>
                <a:cs typeface="Calibri"/>
              </a:rPr>
              <a:t>now</a:t>
            </a:r>
            <a:r>
              <a:rPr lang="en-NZ" sz="1800" spc="-40">
                <a:solidFill>
                  <a:srgbClr val="004372"/>
                </a:solidFill>
                <a:latin typeface="Calibri"/>
                <a:cs typeface="Calibri"/>
              </a:rPr>
              <a:t> </a:t>
            </a:r>
            <a:r>
              <a:rPr lang="en-NZ" sz="1800" spc="-10">
                <a:solidFill>
                  <a:srgbClr val="004372"/>
                </a:solidFill>
                <a:latin typeface="Calibri"/>
                <a:cs typeface="Calibri"/>
              </a:rPr>
              <a:t>and</a:t>
            </a:r>
            <a:r>
              <a:rPr lang="en-NZ" sz="1800" spc="-45">
                <a:solidFill>
                  <a:srgbClr val="004372"/>
                </a:solidFill>
                <a:latin typeface="Calibri"/>
                <a:cs typeface="Calibri"/>
              </a:rPr>
              <a:t> </a:t>
            </a:r>
            <a:r>
              <a:rPr lang="en-NZ" sz="1800" spc="-20">
                <a:solidFill>
                  <a:srgbClr val="004372"/>
                </a:solidFill>
                <a:latin typeface="Calibri"/>
                <a:cs typeface="Calibri"/>
              </a:rPr>
              <a:t>into</a:t>
            </a:r>
            <a:r>
              <a:rPr lang="en-NZ" sz="1800" spc="-40">
                <a:solidFill>
                  <a:srgbClr val="004372"/>
                </a:solidFill>
                <a:latin typeface="Calibri"/>
                <a:cs typeface="Calibri"/>
              </a:rPr>
              <a:t> </a:t>
            </a:r>
            <a:r>
              <a:rPr lang="en-NZ" sz="1800" spc="-30">
                <a:solidFill>
                  <a:srgbClr val="004372"/>
                </a:solidFill>
                <a:latin typeface="Calibri"/>
                <a:cs typeface="Calibri"/>
              </a:rPr>
              <a:t>the</a:t>
            </a:r>
            <a:r>
              <a:rPr lang="en-NZ" sz="1800" spc="-45">
                <a:solidFill>
                  <a:srgbClr val="004372"/>
                </a:solidFill>
                <a:latin typeface="Calibri"/>
                <a:cs typeface="Calibri"/>
              </a:rPr>
              <a:t> </a:t>
            </a:r>
            <a:r>
              <a:rPr lang="en-NZ" sz="1800" spc="-10">
                <a:solidFill>
                  <a:srgbClr val="004372"/>
                </a:solidFill>
                <a:latin typeface="Calibri"/>
                <a:cs typeface="Calibri"/>
              </a:rPr>
              <a:t>future</a:t>
            </a:r>
            <a:endParaRPr lang="en-NZ" sz="1800">
              <a:latin typeface="Calibri"/>
              <a:cs typeface="Calibri"/>
            </a:endParaRPr>
          </a:p>
        </p:txBody>
      </p:sp>
      <p:pic>
        <p:nvPicPr>
          <p:cNvPr id="5" name="object 11">
            <a:extLst>
              <a:ext uri="{FF2B5EF4-FFF2-40B4-BE49-F238E27FC236}">
                <a16:creationId xmlns:a16="http://schemas.microsoft.com/office/drawing/2014/main" id="{03BF3A36-2339-E7AF-1250-CACD8C967032}"/>
              </a:ext>
            </a:extLst>
          </p:cNvPr>
          <p:cNvPicPr/>
          <p:nvPr/>
        </p:nvPicPr>
        <p:blipFill>
          <a:blip r:embed="rId3" cstate="print"/>
          <a:stretch>
            <a:fillRect/>
          </a:stretch>
        </p:blipFill>
        <p:spPr>
          <a:xfrm>
            <a:off x="1707089" y="3527947"/>
            <a:ext cx="5680390" cy="3034897"/>
          </a:xfrm>
          <a:prstGeom prst="rect">
            <a:avLst/>
          </a:prstGeom>
        </p:spPr>
      </p:pic>
    </p:spTree>
    <p:extLst>
      <p:ext uri="{BB962C8B-B14F-4D97-AF65-F5344CB8AC3E}">
        <p14:creationId xmlns:p14="http://schemas.microsoft.com/office/powerpoint/2010/main" val="323733849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BE701-6CB6-F41E-0FAB-E4F7D86FC83C}"/>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B38D33B-8E5E-4239-F4EA-2EB1D232DFCF}"/>
              </a:ext>
            </a:extLst>
          </p:cNvPr>
          <p:cNvSpPr>
            <a:spLocks noGrp="1"/>
          </p:cNvSpPr>
          <p:nvPr>
            <p:ph type="title"/>
          </p:nvPr>
        </p:nvSpPr>
        <p:spPr>
          <a:xfrm>
            <a:off x="457200" y="879200"/>
            <a:ext cx="8229600" cy="1143000"/>
          </a:xfrm>
        </p:spPr>
        <p:txBody>
          <a:bodyPr/>
          <a:lstStyle/>
          <a:p>
            <a:r>
              <a:rPr lang="mi-NZ" sz="3700" b="1" i="1">
                <a:solidFill>
                  <a:srgbClr val="004372"/>
                </a:solidFill>
              </a:rPr>
              <a:t>Our approach was built on the voices of our older people</a:t>
            </a:r>
            <a:br>
              <a:rPr lang="mi-NZ" b="1" i="1">
                <a:solidFill>
                  <a:srgbClr val="004372"/>
                </a:solidFill>
              </a:rPr>
            </a:br>
            <a:endParaRPr lang="en-US"/>
          </a:p>
        </p:txBody>
      </p:sp>
      <p:pic>
        <p:nvPicPr>
          <p:cNvPr id="2" name="Picture 2">
            <a:extLst>
              <a:ext uri="{FF2B5EF4-FFF2-40B4-BE49-F238E27FC236}">
                <a16:creationId xmlns:a16="http://schemas.microsoft.com/office/drawing/2014/main" id="{001C7295-D44A-69A9-394D-9950847CB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490" r="2739" b="-1"/>
          <a:stretch/>
        </p:blipFill>
        <p:spPr bwMode="auto">
          <a:xfrm>
            <a:off x="532770" y="2478704"/>
            <a:ext cx="4038600" cy="3916363"/>
          </a:xfrm>
          <a:prstGeom prst="rect">
            <a:avLst/>
          </a:prstGeom>
          <a:solidFill>
            <a:srgbClr val="FFFFFF"/>
          </a:solidFill>
        </p:spPr>
      </p:pic>
      <p:sp>
        <p:nvSpPr>
          <p:cNvPr id="3" name="Content Placeholder 2">
            <a:extLst>
              <a:ext uri="{FF2B5EF4-FFF2-40B4-BE49-F238E27FC236}">
                <a16:creationId xmlns:a16="http://schemas.microsoft.com/office/drawing/2014/main" id="{0A0E3240-DE64-81E7-E84C-2606A238B2DB}"/>
              </a:ext>
            </a:extLst>
          </p:cNvPr>
          <p:cNvSpPr>
            <a:spLocks noGrp="1"/>
          </p:cNvSpPr>
          <p:nvPr>
            <p:ph sz="half" idx="2"/>
          </p:nvPr>
        </p:nvSpPr>
        <p:spPr>
          <a:xfrm>
            <a:off x="4648200" y="2478704"/>
            <a:ext cx="4038600" cy="3916363"/>
          </a:xfrm>
        </p:spPr>
        <p:txBody>
          <a:bodyPr wrap="square" anchor="t">
            <a:normAutofit/>
          </a:bodyPr>
          <a:lstStyle/>
          <a:p>
            <a:pPr marL="0" indent="0" rtl="0" fontAlgn="base">
              <a:lnSpc>
                <a:spcPct val="90000"/>
              </a:lnSpc>
              <a:buNone/>
            </a:pPr>
            <a:endParaRPr lang="en-NZ" sz="2700" b="0" i="0">
              <a:effectLst/>
              <a:cs typeface="Arial"/>
            </a:endParaRPr>
          </a:p>
          <a:p>
            <a:pPr marL="0" indent="0">
              <a:lnSpc>
                <a:spcPct val="90000"/>
              </a:lnSpc>
              <a:buNone/>
            </a:pPr>
            <a:r>
              <a:rPr lang="en-NZ" sz="2700"/>
              <a:t>Key themes: </a:t>
            </a:r>
          </a:p>
          <a:p>
            <a:pPr marL="457200" indent="-457200">
              <a:lnSpc>
                <a:spcPct val="90000"/>
              </a:lnSpc>
              <a:buFont typeface="Arial"/>
              <a:buChar char="•"/>
            </a:pPr>
            <a:r>
              <a:rPr lang="en-NZ" sz="2700"/>
              <a:t>Community design</a:t>
            </a:r>
            <a:endParaRPr lang="en-NZ" sz="2700">
              <a:cs typeface="Arial"/>
            </a:endParaRPr>
          </a:p>
          <a:p>
            <a:pPr marL="457200" indent="-457200">
              <a:lnSpc>
                <a:spcPct val="90000"/>
              </a:lnSpc>
              <a:buFont typeface="Arial"/>
              <a:buChar char="•"/>
            </a:pPr>
            <a:r>
              <a:rPr lang="en-NZ" sz="2700"/>
              <a:t>Wellbeing</a:t>
            </a:r>
            <a:endParaRPr lang="en-NZ" sz="2700">
              <a:cs typeface="Arial"/>
            </a:endParaRPr>
          </a:p>
          <a:p>
            <a:pPr marL="457200" indent="-457200">
              <a:lnSpc>
                <a:spcPct val="90000"/>
              </a:lnSpc>
              <a:buFont typeface="Arial"/>
              <a:buChar char="•"/>
            </a:pPr>
            <a:r>
              <a:rPr lang="en-NZ" sz="2700"/>
              <a:t>Accessibility</a:t>
            </a:r>
            <a:endParaRPr lang="en-NZ" sz="2700">
              <a:cs typeface="Arial"/>
            </a:endParaRPr>
          </a:p>
          <a:p>
            <a:pPr marL="457200" indent="-457200">
              <a:lnSpc>
                <a:spcPct val="90000"/>
              </a:lnSpc>
              <a:buFont typeface="Arial"/>
              <a:buChar char="•"/>
            </a:pPr>
            <a:r>
              <a:rPr lang="en-NZ" sz="2700"/>
              <a:t>Meaningful opportunities</a:t>
            </a:r>
            <a:endParaRPr lang="en-NZ" sz="2700">
              <a:cs typeface="Arial"/>
            </a:endParaRPr>
          </a:p>
          <a:p>
            <a:pPr marL="0" indent="0">
              <a:lnSpc>
                <a:spcPct val="90000"/>
              </a:lnSpc>
              <a:buNone/>
            </a:pPr>
            <a:endParaRPr lang="en-NZ" sz="2700"/>
          </a:p>
        </p:txBody>
      </p:sp>
    </p:spTree>
    <p:extLst>
      <p:ext uri="{BB962C8B-B14F-4D97-AF65-F5344CB8AC3E}">
        <p14:creationId xmlns:p14="http://schemas.microsoft.com/office/powerpoint/2010/main" val="423196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4E243E-BCA1-0471-1C89-B42745BDE410}"/>
            </a:ext>
          </a:extLst>
        </p:cNvPr>
        <p:cNvGrpSpPr/>
        <p:nvPr/>
      </p:nvGrpSpPr>
      <p:grpSpPr>
        <a:xfrm>
          <a:off x="0" y="0"/>
          <a:ext cx="0" cy="0"/>
          <a:chOff x="0" y="0"/>
          <a:chExt cx="0" cy="0"/>
        </a:xfrm>
      </p:grpSpPr>
      <p:sp>
        <p:nvSpPr>
          <p:cNvPr id="6" name="object 2">
            <a:extLst>
              <a:ext uri="{FF2B5EF4-FFF2-40B4-BE49-F238E27FC236}">
                <a16:creationId xmlns:a16="http://schemas.microsoft.com/office/drawing/2014/main" id="{26848B8A-F105-C413-7E7D-DC745F9C257D}"/>
              </a:ext>
            </a:extLst>
          </p:cNvPr>
          <p:cNvSpPr/>
          <p:nvPr/>
        </p:nvSpPr>
        <p:spPr>
          <a:xfrm>
            <a:off x="-4834" y="0"/>
            <a:ext cx="9220915" cy="7183419"/>
          </a:xfrm>
          <a:custGeom>
            <a:avLst/>
            <a:gdLst/>
            <a:ahLst/>
            <a:cxnLst/>
            <a:rect l="l" t="t" r="r" b="b"/>
            <a:pathLst>
              <a:path w="10344150" h="7208520">
                <a:moveTo>
                  <a:pt x="10344099" y="0"/>
                </a:moveTo>
                <a:lnTo>
                  <a:pt x="0" y="0"/>
                </a:lnTo>
                <a:lnTo>
                  <a:pt x="0" y="7208431"/>
                </a:lnTo>
                <a:lnTo>
                  <a:pt x="10344099" y="7208431"/>
                </a:lnTo>
                <a:lnTo>
                  <a:pt x="10344099" y="0"/>
                </a:lnTo>
                <a:close/>
              </a:path>
            </a:pathLst>
          </a:custGeom>
          <a:solidFill>
            <a:srgbClr val="8ECBE2">
              <a:alpha val="38998"/>
            </a:srgbClr>
          </a:solidFill>
        </p:spPr>
        <p:txBody>
          <a:bodyPr wrap="square" lIns="0" tIns="0" rIns="0" bIns="0" rtlCol="0" anchor="t"/>
          <a:lstStyle/>
          <a:p>
            <a:endParaRPr lang="en-NZ">
              <a:latin typeface="Arial"/>
            </a:endParaRPr>
          </a:p>
        </p:txBody>
      </p:sp>
      <p:sp>
        <p:nvSpPr>
          <p:cNvPr id="4" name="object 12">
            <a:extLst>
              <a:ext uri="{FF2B5EF4-FFF2-40B4-BE49-F238E27FC236}">
                <a16:creationId xmlns:a16="http://schemas.microsoft.com/office/drawing/2014/main" id="{C45CD963-4587-657D-61EE-7314BD32FED1}"/>
              </a:ext>
            </a:extLst>
          </p:cNvPr>
          <p:cNvSpPr txBox="1"/>
          <p:nvPr/>
        </p:nvSpPr>
        <p:spPr>
          <a:xfrm>
            <a:off x="3576245" y="603397"/>
            <a:ext cx="4971843" cy="1368762"/>
          </a:xfrm>
          <a:prstGeom prst="rect">
            <a:avLst/>
          </a:prstGeom>
        </p:spPr>
        <p:txBody>
          <a:bodyPr vert="horz" lIns="91440" tIns="45720" rIns="91440" bIns="45720" rtlCol="0" anchor="b">
            <a:normAutofit fontScale="77500" lnSpcReduction="20000"/>
          </a:bodyPr>
          <a:lstStyle/>
          <a:p>
            <a:pPr algn="ctr" fontAlgn="base">
              <a:lnSpc>
                <a:spcPct val="90000"/>
              </a:lnSpc>
              <a:spcAft>
                <a:spcPts val="600"/>
              </a:spcAft>
            </a:pPr>
            <a:endParaRPr lang="en-US" sz="4000">
              <a:solidFill>
                <a:srgbClr val="004372"/>
              </a:solidFill>
              <a:latin typeface="+mj-lt"/>
              <a:ea typeface="+mj-ea"/>
              <a:cs typeface="Arial"/>
            </a:endParaRPr>
          </a:p>
          <a:p>
            <a:pPr algn="ctr">
              <a:lnSpc>
                <a:spcPct val="90000"/>
              </a:lnSpc>
              <a:spcAft>
                <a:spcPts val="600"/>
              </a:spcAft>
            </a:pPr>
            <a:r>
              <a:rPr lang="en-US" sz="4000" i="1">
                <a:solidFill>
                  <a:srgbClr val="004372"/>
                </a:solidFill>
                <a:latin typeface="Arial"/>
                <a:ea typeface="+mj-ea"/>
                <a:cs typeface="Arial"/>
              </a:rPr>
              <a:t>Ō </a:t>
            </a:r>
            <a:r>
              <a:rPr lang="en-US" sz="4000" i="1" err="1">
                <a:solidFill>
                  <a:srgbClr val="004372"/>
                </a:solidFill>
                <a:latin typeface="Arial"/>
                <a:ea typeface="+mj-ea"/>
                <a:cs typeface="Arial"/>
              </a:rPr>
              <a:t>mātou</a:t>
            </a:r>
            <a:r>
              <a:rPr lang="en-US" sz="4000" i="1">
                <a:solidFill>
                  <a:srgbClr val="004372"/>
                </a:solidFill>
                <a:latin typeface="Arial"/>
                <a:ea typeface="+mj-ea"/>
                <a:cs typeface="Arial"/>
              </a:rPr>
              <a:t> </a:t>
            </a:r>
            <a:r>
              <a:rPr lang="en-US" sz="4000" i="1" err="1">
                <a:solidFill>
                  <a:srgbClr val="004372"/>
                </a:solidFill>
                <a:latin typeface="Arial"/>
                <a:ea typeface="+mj-ea"/>
                <a:cs typeface="Arial"/>
              </a:rPr>
              <a:t>aronga</a:t>
            </a:r>
            <a:r>
              <a:rPr lang="en-US" sz="4000">
                <a:solidFill>
                  <a:srgbClr val="004372"/>
                </a:solidFill>
                <a:latin typeface="Arial"/>
                <a:ea typeface="+mj-ea"/>
                <a:cs typeface="Arial"/>
              </a:rPr>
              <a:t> </a:t>
            </a:r>
            <a:endParaRPr lang="en-US" sz="4000">
              <a:solidFill>
                <a:srgbClr val="000000"/>
              </a:solidFill>
              <a:latin typeface="Arial"/>
              <a:ea typeface="+mj-ea"/>
              <a:cs typeface="Arial"/>
            </a:endParaRPr>
          </a:p>
          <a:p>
            <a:pPr algn="ctr">
              <a:lnSpc>
                <a:spcPct val="90000"/>
              </a:lnSpc>
              <a:spcAft>
                <a:spcPts val="600"/>
              </a:spcAft>
            </a:pPr>
            <a:r>
              <a:rPr lang="en-US" sz="4000">
                <a:solidFill>
                  <a:srgbClr val="004372"/>
                </a:solidFill>
                <a:latin typeface="Arial"/>
                <a:ea typeface="+mj-ea"/>
                <a:cs typeface="Arial"/>
              </a:rPr>
              <a:t>Our focus areas</a:t>
            </a:r>
            <a:endParaRPr lang="en-US" sz="4000">
              <a:solidFill>
                <a:srgbClr val="000000"/>
              </a:solidFill>
              <a:latin typeface="Arial"/>
              <a:ea typeface="+mj-ea"/>
              <a:cs typeface="Arial"/>
            </a:endParaRPr>
          </a:p>
          <a:p>
            <a:pPr algn="ctr">
              <a:lnSpc>
                <a:spcPct val="90000"/>
              </a:lnSpc>
              <a:spcAft>
                <a:spcPts val="600"/>
              </a:spcAft>
            </a:pPr>
            <a:endParaRPr lang="en-US" sz="4000">
              <a:solidFill>
                <a:srgbClr val="004372"/>
              </a:solidFill>
              <a:ea typeface="+mj-ea"/>
              <a:cs typeface="Arial"/>
            </a:endParaRPr>
          </a:p>
        </p:txBody>
      </p:sp>
      <p:pic>
        <p:nvPicPr>
          <p:cNvPr id="3074" name="Picture 2">
            <a:extLst>
              <a:ext uri="{FF2B5EF4-FFF2-40B4-BE49-F238E27FC236}">
                <a16:creationId xmlns:a16="http://schemas.microsoft.com/office/drawing/2014/main" id="{59757CB1-162F-D616-C200-F2DE0ED13D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24" r="28138"/>
          <a:stretch/>
        </p:blipFill>
        <p:spPr bwMode="auto">
          <a:xfrm>
            <a:off x="473880" y="598720"/>
            <a:ext cx="2575930" cy="3438006"/>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40109FC-5259-3A68-39CD-3E449F350956}"/>
              </a:ext>
            </a:extLst>
          </p:cNvPr>
          <p:cNvSpPr txBox="1">
            <a:spLocks/>
          </p:cNvSpPr>
          <p:nvPr/>
        </p:nvSpPr>
        <p:spPr>
          <a:xfrm>
            <a:off x="3336364" y="2310062"/>
            <a:ext cx="5459626" cy="3916363"/>
          </a:xfrm>
          <a:prstGeom prst="rect">
            <a:avLst/>
          </a:prstGeom>
        </p:spPr>
        <p:txBody>
          <a:bodyPr wrap="square" lIns="91440" tIns="45720" rIns="91440" bIns="45720" anchor="t">
            <a:normAutofit/>
          </a:bodyPr>
          <a:lstStyle>
            <a:lvl1pPr marL="342900" indent="-342900" algn="l" rtl="0" eaLnBrk="0" fontAlgn="base" hangingPunct="0">
              <a:spcBef>
                <a:spcPct val="20000"/>
              </a:spcBef>
              <a:spcAft>
                <a:spcPct val="0"/>
              </a:spcAft>
              <a:buClr>
                <a:srgbClr val="007DC6"/>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7DC6"/>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7DC6"/>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7DC6"/>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7DC6"/>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ct val="0"/>
              </a:spcBef>
              <a:buAutoNum type="arabicPeriod"/>
            </a:pPr>
            <a:r>
              <a:rPr lang="en-NZ" sz="2000" b="1">
                <a:solidFill>
                  <a:srgbClr val="004372"/>
                </a:solidFill>
              </a:rPr>
              <a:t>Older people feel connected and valued as an integral part of our district</a:t>
            </a:r>
            <a:endParaRPr lang="en-NZ" sz="2000" b="1">
              <a:solidFill>
                <a:srgbClr val="004372"/>
              </a:solidFill>
              <a:cs typeface="Arial"/>
            </a:endParaRPr>
          </a:p>
          <a:p>
            <a:pPr marL="457200" indent="-457200">
              <a:spcBef>
                <a:spcPct val="0"/>
              </a:spcBef>
              <a:buAutoNum type="arabicPeriod"/>
            </a:pPr>
            <a:endParaRPr lang="en-NZ" sz="2000" b="1">
              <a:solidFill>
                <a:srgbClr val="004372"/>
              </a:solidFill>
              <a:cs typeface="Arial"/>
            </a:endParaRPr>
          </a:p>
          <a:p>
            <a:pPr marL="457200" indent="-457200">
              <a:spcBef>
                <a:spcPct val="0"/>
              </a:spcBef>
              <a:buAutoNum type="arabicPeriod"/>
            </a:pPr>
            <a:r>
              <a:rPr lang="en-US" sz="2000" b="1">
                <a:solidFill>
                  <a:srgbClr val="004372"/>
                </a:solidFill>
              </a:rPr>
              <a:t>Older people can get around and have access to what they need</a:t>
            </a:r>
            <a:endParaRPr lang="en-US" sz="2000" b="1">
              <a:solidFill>
                <a:srgbClr val="004372"/>
              </a:solidFill>
              <a:cs typeface="Arial"/>
            </a:endParaRPr>
          </a:p>
          <a:p>
            <a:pPr marL="457200" indent="-457200">
              <a:lnSpc>
                <a:spcPct val="90000"/>
              </a:lnSpc>
              <a:spcBef>
                <a:spcPct val="0"/>
              </a:spcBef>
              <a:spcAft>
                <a:spcPts val="600"/>
              </a:spcAft>
              <a:buFontTx/>
              <a:buAutoNum type="arabicPeriod"/>
            </a:pPr>
            <a:endParaRPr lang="en-US" sz="2000" b="1">
              <a:solidFill>
                <a:srgbClr val="004372"/>
              </a:solidFill>
              <a:cs typeface="Arial"/>
            </a:endParaRPr>
          </a:p>
          <a:p>
            <a:pPr marL="457200" indent="-457200">
              <a:buAutoNum type="arabicPeriod"/>
            </a:pPr>
            <a:r>
              <a:rPr lang="en-US" sz="2000" b="1">
                <a:solidFill>
                  <a:srgbClr val="004372"/>
                </a:solidFill>
                <a:ea typeface="+mn-lt"/>
                <a:cs typeface="+mn-lt"/>
              </a:rPr>
              <a:t>Older people participate in their communities in ways that work for them</a:t>
            </a:r>
            <a:endParaRPr lang="en-US" sz="2000" b="1">
              <a:cs typeface="Arial"/>
            </a:endParaRPr>
          </a:p>
          <a:p>
            <a:pPr marL="0" indent="0">
              <a:lnSpc>
                <a:spcPct val="90000"/>
              </a:lnSpc>
              <a:buNone/>
            </a:pPr>
            <a:endParaRPr lang="en-NZ" sz="2700">
              <a:cs typeface="Arial"/>
            </a:endParaRPr>
          </a:p>
        </p:txBody>
      </p:sp>
    </p:spTree>
    <p:extLst>
      <p:ext uri="{BB962C8B-B14F-4D97-AF65-F5344CB8AC3E}">
        <p14:creationId xmlns:p14="http://schemas.microsoft.com/office/powerpoint/2010/main" val="15925026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2729-E851-FFFE-49A2-DB34DD00CF96}"/>
              </a:ext>
            </a:extLst>
          </p:cNvPr>
          <p:cNvSpPr>
            <a:spLocks noGrp="1"/>
          </p:cNvSpPr>
          <p:nvPr>
            <p:ph type="title"/>
          </p:nvPr>
        </p:nvSpPr>
        <p:spPr>
          <a:xfrm>
            <a:off x="457200" y="933665"/>
            <a:ext cx="8229600" cy="1143000"/>
          </a:xfrm>
        </p:spPr>
        <p:txBody>
          <a:bodyPr wrap="square" anchor="ctr">
            <a:normAutofit/>
          </a:bodyPr>
          <a:lstStyle/>
          <a:p>
            <a:r>
              <a:rPr lang="mi-NZ" err="1"/>
              <a:t>Better</a:t>
            </a:r>
            <a:r>
              <a:rPr lang="mi-NZ"/>
              <a:t> </a:t>
            </a:r>
            <a:r>
              <a:rPr lang="mi-NZ" err="1"/>
              <a:t>Off</a:t>
            </a:r>
            <a:r>
              <a:rPr lang="mi-NZ"/>
              <a:t> </a:t>
            </a:r>
            <a:r>
              <a:rPr lang="mi-NZ" err="1"/>
              <a:t>Funding</a:t>
            </a:r>
            <a:r>
              <a:rPr lang="mi-NZ"/>
              <a:t> </a:t>
            </a:r>
            <a:endParaRPr lang="mi-NZ">
              <a:cs typeface="Arial"/>
            </a:endParaRPr>
          </a:p>
        </p:txBody>
      </p:sp>
      <p:sp>
        <p:nvSpPr>
          <p:cNvPr id="4" name="Content Placeholder 3">
            <a:extLst>
              <a:ext uri="{FF2B5EF4-FFF2-40B4-BE49-F238E27FC236}">
                <a16:creationId xmlns:a16="http://schemas.microsoft.com/office/drawing/2014/main" id="{5A82E1E5-4D58-CEB7-A8E1-D5E8FE3B8912}"/>
              </a:ext>
            </a:extLst>
          </p:cNvPr>
          <p:cNvSpPr>
            <a:spLocks noGrp="1"/>
          </p:cNvSpPr>
          <p:nvPr>
            <p:ph sz="half" idx="2"/>
          </p:nvPr>
        </p:nvSpPr>
        <p:spPr>
          <a:xfrm>
            <a:off x="920578" y="2156254"/>
            <a:ext cx="7560275" cy="3916363"/>
          </a:xfrm>
        </p:spPr>
        <p:txBody>
          <a:bodyPr/>
          <a:lstStyle/>
          <a:p>
            <a:pPr>
              <a:buFont typeface="Arial"/>
              <a:buChar char="•"/>
            </a:pPr>
            <a:r>
              <a:rPr lang="en-NZ" sz="2000" b="1">
                <a:solidFill>
                  <a:srgbClr val="004372"/>
                </a:solidFill>
                <a:cs typeface="Arial"/>
              </a:rPr>
              <a:t>$100,000 Better Off Funding was allocated to the implementation of the Age Friendly Approach </a:t>
            </a:r>
            <a:endParaRPr lang="en-US" sz="2000">
              <a:solidFill>
                <a:srgbClr val="000000"/>
              </a:solidFill>
              <a:cs typeface="Arial"/>
            </a:endParaRPr>
          </a:p>
          <a:p>
            <a:pPr>
              <a:buFont typeface="Arial"/>
              <a:buChar char="•"/>
            </a:pPr>
            <a:endParaRPr lang="en-NZ" sz="2000" b="1">
              <a:solidFill>
                <a:srgbClr val="004372"/>
              </a:solidFill>
              <a:cs typeface="Arial"/>
            </a:endParaRPr>
          </a:p>
          <a:p>
            <a:pPr>
              <a:buFont typeface="Arial"/>
              <a:buChar char="•"/>
            </a:pPr>
            <a:r>
              <a:rPr lang="en-NZ" sz="2000" b="1">
                <a:solidFill>
                  <a:srgbClr val="004372"/>
                </a:solidFill>
                <a:cs typeface="Arial"/>
              </a:rPr>
              <a:t>Led by Age Friendly Reference Group with Connected Communities </a:t>
            </a:r>
          </a:p>
          <a:p>
            <a:pPr>
              <a:buFont typeface="Arial"/>
            </a:pPr>
            <a:endParaRPr lang="en-NZ" sz="2000" b="1">
              <a:solidFill>
                <a:srgbClr val="004372"/>
              </a:solidFill>
              <a:cs typeface="Arial"/>
            </a:endParaRPr>
          </a:p>
          <a:p>
            <a:pPr>
              <a:buFont typeface="Arial"/>
              <a:buChar char="•"/>
            </a:pPr>
            <a:r>
              <a:rPr lang="en-NZ" sz="2000" b="1">
                <a:solidFill>
                  <a:srgbClr val="004372"/>
                </a:solidFill>
                <a:cs typeface="Arial"/>
              </a:rPr>
              <a:t>Community workshop early in the year to define projects</a:t>
            </a:r>
          </a:p>
          <a:p>
            <a:pPr marL="0" indent="0">
              <a:buNone/>
            </a:pPr>
            <a:endParaRPr lang="en-NZ" sz="2000" b="1">
              <a:solidFill>
                <a:srgbClr val="004372"/>
              </a:solidFill>
              <a:cs typeface="Arial"/>
            </a:endParaRPr>
          </a:p>
          <a:p>
            <a:pPr>
              <a:buFont typeface="Arial"/>
              <a:buChar char="•"/>
            </a:pPr>
            <a:r>
              <a:rPr lang="en-NZ" sz="2000" b="1">
                <a:solidFill>
                  <a:srgbClr val="004372"/>
                </a:solidFill>
                <a:cs typeface="Arial"/>
              </a:rPr>
              <a:t>Five funded community projects are underway </a:t>
            </a:r>
            <a:endParaRPr lang="en-NZ"/>
          </a:p>
          <a:p>
            <a:pPr>
              <a:buFont typeface="Arial"/>
              <a:buChar char="•"/>
            </a:pPr>
            <a:endParaRPr lang="en-NZ" sz="2000" b="1">
              <a:solidFill>
                <a:srgbClr val="004372"/>
              </a:solidFill>
              <a:cs typeface="Arial"/>
            </a:endParaRPr>
          </a:p>
          <a:p>
            <a:pPr>
              <a:buFont typeface="Arial"/>
              <a:buChar char="•"/>
            </a:pPr>
            <a:endParaRPr lang="en-NZ" sz="2000" b="1">
              <a:solidFill>
                <a:srgbClr val="004372"/>
              </a:solidFill>
              <a:cs typeface="Arial"/>
            </a:endParaRPr>
          </a:p>
          <a:p>
            <a:pPr marL="0" indent="0">
              <a:buNone/>
            </a:pPr>
            <a:endParaRPr lang="en-NZ" sz="2000" b="1">
              <a:solidFill>
                <a:srgbClr val="004372"/>
              </a:solidFill>
              <a:cs typeface="Arial"/>
            </a:endParaRPr>
          </a:p>
          <a:p>
            <a:pPr marL="0" indent="0">
              <a:buNone/>
            </a:pPr>
            <a:endParaRPr lang="en-NZ" sz="2000" b="1">
              <a:solidFill>
                <a:srgbClr val="004372"/>
              </a:solidFill>
              <a:cs typeface="Arial"/>
            </a:endParaRPr>
          </a:p>
          <a:p>
            <a:pPr marL="0" indent="0">
              <a:buNone/>
            </a:pPr>
            <a:endParaRPr lang="en-NZ" sz="2000" b="1">
              <a:solidFill>
                <a:srgbClr val="004372"/>
              </a:solidFill>
              <a:cs typeface="Arial"/>
            </a:endParaRPr>
          </a:p>
          <a:p>
            <a:pPr>
              <a:buFont typeface="Arial"/>
            </a:pPr>
            <a:endParaRPr lang="en-NZ" sz="2000" b="1">
              <a:solidFill>
                <a:srgbClr val="004372"/>
              </a:solidFill>
              <a:cs typeface="Arial"/>
            </a:endParaRPr>
          </a:p>
          <a:p>
            <a:pPr>
              <a:buFont typeface="Arial"/>
            </a:pPr>
            <a:endParaRPr lang="en-NZ" sz="2000" b="1">
              <a:solidFill>
                <a:srgbClr val="004372"/>
              </a:solidFill>
              <a:cs typeface="Arial"/>
            </a:endParaRPr>
          </a:p>
          <a:p>
            <a:pPr>
              <a:buFont typeface="Arial"/>
            </a:pPr>
            <a:endParaRPr lang="en-NZ" sz="2000" b="1">
              <a:solidFill>
                <a:srgbClr val="004372"/>
              </a:solidFill>
              <a:cs typeface="Arial"/>
            </a:endParaRPr>
          </a:p>
        </p:txBody>
      </p:sp>
    </p:spTree>
    <p:extLst>
      <p:ext uri="{BB962C8B-B14F-4D97-AF65-F5344CB8AC3E}">
        <p14:creationId xmlns:p14="http://schemas.microsoft.com/office/powerpoint/2010/main" val="3633039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F86DD-0651-8712-D097-0ABAED6E0E6C}"/>
              </a:ext>
            </a:extLst>
          </p:cNvPr>
          <p:cNvSpPr>
            <a:spLocks noGrp="1"/>
          </p:cNvSpPr>
          <p:nvPr>
            <p:ph type="title"/>
          </p:nvPr>
        </p:nvSpPr>
        <p:spPr/>
        <p:txBody>
          <a:bodyPr/>
          <a:lstStyle/>
          <a:p>
            <a:r>
              <a:rPr lang="mi-NZ" err="1"/>
              <a:t>Volunteer</a:t>
            </a:r>
            <a:r>
              <a:rPr lang="mi-NZ"/>
              <a:t> </a:t>
            </a:r>
            <a:r>
              <a:rPr lang="mi-NZ" err="1"/>
              <a:t>Kāpiti</a:t>
            </a:r>
            <a:r>
              <a:rPr lang="mi-NZ"/>
              <a:t> </a:t>
            </a:r>
            <a:endParaRPr lang="en-NZ"/>
          </a:p>
        </p:txBody>
      </p:sp>
      <p:sp>
        <p:nvSpPr>
          <p:cNvPr id="4" name="Content Placeholder 3">
            <a:extLst>
              <a:ext uri="{FF2B5EF4-FFF2-40B4-BE49-F238E27FC236}">
                <a16:creationId xmlns:a16="http://schemas.microsoft.com/office/drawing/2014/main" id="{35C97755-4784-B9AC-1E05-9EB2D011FC33}"/>
              </a:ext>
            </a:extLst>
          </p:cNvPr>
          <p:cNvSpPr>
            <a:spLocks noGrp="1"/>
          </p:cNvSpPr>
          <p:nvPr>
            <p:ph sz="half" idx="2"/>
          </p:nvPr>
        </p:nvSpPr>
        <p:spPr>
          <a:xfrm>
            <a:off x="4889157" y="2136711"/>
            <a:ext cx="4038600" cy="3916363"/>
          </a:xfrm>
        </p:spPr>
        <p:txBody>
          <a:bodyPr/>
          <a:lstStyle/>
          <a:p>
            <a:pPr marL="0" indent="0">
              <a:buNone/>
            </a:pPr>
            <a:r>
              <a:rPr lang="en-US" sz="2000" b="1">
                <a:solidFill>
                  <a:srgbClr val="004372"/>
                </a:solidFill>
              </a:rPr>
              <a:t>Grant Funding: </a:t>
            </a:r>
            <a:r>
              <a:rPr lang="mi-NZ" sz="2000" b="1">
                <a:solidFill>
                  <a:srgbClr val="004372"/>
                </a:solidFill>
                <a:latin typeface="Arial"/>
                <a:cs typeface="Arial"/>
              </a:rPr>
              <a:t>$15,000</a:t>
            </a:r>
            <a:endParaRPr lang="en-US" sz="2000" b="1">
              <a:solidFill>
                <a:srgbClr val="004372"/>
              </a:solidFill>
              <a:latin typeface="Arial"/>
              <a:cs typeface="Arial"/>
            </a:endParaRPr>
          </a:p>
          <a:p>
            <a:pPr marL="0" indent="0">
              <a:buNone/>
            </a:pPr>
            <a:endParaRPr lang="en-US" sz="2000" b="1">
              <a:solidFill>
                <a:srgbClr val="004372"/>
              </a:solidFill>
              <a:cs typeface="Arial"/>
            </a:endParaRPr>
          </a:p>
          <a:p>
            <a:pPr marL="0" indent="0">
              <a:buNone/>
            </a:pPr>
            <a:r>
              <a:rPr lang="en-US" sz="2000" b="1">
                <a:solidFill>
                  <a:srgbClr val="004372"/>
                </a:solidFill>
              </a:rPr>
              <a:t>A project to better access and celebrate the skills and knowledge of our older people through volunteering and to make a difference to our community through volunteering.</a:t>
            </a:r>
            <a:endParaRPr lang="en-US" b="1">
              <a:solidFill>
                <a:srgbClr val="000000"/>
              </a:solidFill>
              <a:cs typeface="Arial"/>
            </a:endParaRPr>
          </a:p>
        </p:txBody>
      </p:sp>
      <p:pic>
        <p:nvPicPr>
          <p:cNvPr id="3" name="Picture 2" descr="A logo for a volunteer&#10;&#10;Description automatically generated">
            <a:extLst>
              <a:ext uri="{FF2B5EF4-FFF2-40B4-BE49-F238E27FC236}">
                <a16:creationId xmlns:a16="http://schemas.microsoft.com/office/drawing/2014/main" id="{044895F5-9463-4901-BEA1-F0E164DE401C}"/>
              </a:ext>
            </a:extLst>
          </p:cNvPr>
          <p:cNvPicPr>
            <a:picLocks noChangeAspect="1"/>
          </p:cNvPicPr>
          <p:nvPr/>
        </p:nvPicPr>
        <p:blipFill>
          <a:blip r:embed="rId3"/>
          <a:stretch>
            <a:fillRect/>
          </a:stretch>
        </p:blipFill>
        <p:spPr>
          <a:xfrm>
            <a:off x="197556" y="2141361"/>
            <a:ext cx="4572000" cy="2095500"/>
          </a:xfrm>
          <a:prstGeom prst="rect">
            <a:avLst/>
          </a:prstGeom>
        </p:spPr>
      </p:pic>
    </p:spTree>
    <p:extLst>
      <p:ext uri="{BB962C8B-B14F-4D97-AF65-F5344CB8AC3E}">
        <p14:creationId xmlns:p14="http://schemas.microsoft.com/office/powerpoint/2010/main" val="3626992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F86DD-0651-8712-D097-0ABAED6E0E6C}"/>
              </a:ext>
            </a:extLst>
          </p:cNvPr>
          <p:cNvSpPr>
            <a:spLocks noGrp="1"/>
          </p:cNvSpPr>
          <p:nvPr>
            <p:ph type="title"/>
          </p:nvPr>
        </p:nvSpPr>
        <p:spPr/>
        <p:txBody>
          <a:bodyPr/>
          <a:lstStyle/>
          <a:p>
            <a:r>
              <a:rPr lang="mi-NZ" err="1"/>
              <a:t>Age</a:t>
            </a:r>
            <a:r>
              <a:rPr lang="mi-NZ"/>
              <a:t> </a:t>
            </a:r>
            <a:r>
              <a:rPr lang="mi-NZ" err="1"/>
              <a:t>Concern</a:t>
            </a:r>
            <a:r>
              <a:rPr lang="mi-NZ"/>
              <a:t> </a:t>
            </a:r>
            <a:r>
              <a:rPr lang="mi-NZ" err="1"/>
              <a:t>Kāpiti</a:t>
            </a:r>
            <a:endParaRPr lang="en-NZ" err="1"/>
          </a:p>
        </p:txBody>
      </p:sp>
      <p:sp>
        <p:nvSpPr>
          <p:cNvPr id="4" name="Content Placeholder 3">
            <a:extLst>
              <a:ext uri="{FF2B5EF4-FFF2-40B4-BE49-F238E27FC236}">
                <a16:creationId xmlns:a16="http://schemas.microsoft.com/office/drawing/2014/main" id="{35C97755-4784-B9AC-1E05-9EB2D011FC33}"/>
              </a:ext>
            </a:extLst>
          </p:cNvPr>
          <p:cNvSpPr>
            <a:spLocks noGrp="1"/>
          </p:cNvSpPr>
          <p:nvPr>
            <p:ph sz="half" idx="2"/>
          </p:nvPr>
        </p:nvSpPr>
        <p:spPr>
          <a:xfrm>
            <a:off x="4837670" y="1601251"/>
            <a:ext cx="4038600" cy="3916363"/>
          </a:xfrm>
        </p:spPr>
        <p:txBody>
          <a:bodyPr/>
          <a:lstStyle/>
          <a:p>
            <a:pPr marL="0" indent="0">
              <a:buNone/>
            </a:pPr>
            <a:r>
              <a:rPr lang="en-US" sz="2000" b="1">
                <a:solidFill>
                  <a:srgbClr val="004372"/>
                </a:solidFill>
              </a:rPr>
              <a:t>Grant Funding: </a:t>
            </a:r>
            <a:r>
              <a:rPr lang="mi-NZ" sz="2000" b="1">
                <a:solidFill>
                  <a:srgbClr val="004372"/>
                </a:solidFill>
                <a:latin typeface="Arial"/>
                <a:cs typeface="Arial"/>
              </a:rPr>
              <a:t>$24,689</a:t>
            </a:r>
            <a:endParaRPr lang="en-US" sz="2000" b="1">
              <a:solidFill>
                <a:srgbClr val="004372"/>
              </a:solidFill>
              <a:latin typeface="Arial"/>
              <a:cs typeface="Arial"/>
            </a:endParaRPr>
          </a:p>
          <a:p>
            <a:pPr marL="0" indent="0">
              <a:buNone/>
            </a:pPr>
            <a:endParaRPr lang="en-US" sz="2000" b="1">
              <a:solidFill>
                <a:srgbClr val="004372"/>
              </a:solidFill>
              <a:cs typeface="Arial"/>
            </a:endParaRPr>
          </a:p>
          <a:p>
            <a:pPr marL="0" indent="0">
              <a:buNone/>
            </a:pPr>
            <a:r>
              <a:rPr lang="en-US" sz="2000" b="1">
                <a:solidFill>
                  <a:srgbClr val="004372"/>
                </a:solidFill>
              </a:rPr>
              <a:t>Two projects: </a:t>
            </a:r>
            <a:endParaRPr lang="en-US" sz="2000" b="1">
              <a:solidFill>
                <a:srgbClr val="004372"/>
              </a:solidFill>
              <a:cs typeface="Arial"/>
            </a:endParaRPr>
          </a:p>
          <a:p>
            <a:pPr>
              <a:spcBef>
                <a:spcPts val="0"/>
              </a:spcBef>
              <a:spcAft>
                <a:spcPts val="0"/>
              </a:spcAft>
              <a:buNone/>
            </a:pPr>
            <a:endParaRPr lang="en-US" sz="2000" b="1">
              <a:solidFill>
                <a:srgbClr val="004372"/>
              </a:solidFill>
              <a:cs typeface="Arial"/>
            </a:endParaRPr>
          </a:p>
          <a:p>
            <a:pPr marL="457200" indent="-457200">
              <a:spcBef>
                <a:spcPts val="0"/>
              </a:spcBef>
              <a:spcAft>
                <a:spcPts val="0"/>
              </a:spcAft>
              <a:buAutoNum type="arabicParenR"/>
            </a:pPr>
            <a:r>
              <a:rPr lang="en-US" sz="2000" b="1">
                <a:solidFill>
                  <a:srgbClr val="004372"/>
                </a:solidFill>
              </a:rPr>
              <a:t>A </a:t>
            </a:r>
            <a:r>
              <a:rPr lang="en-US" sz="2000" b="1" err="1">
                <a:solidFill>
                  <a:srgbClr val="004372"/>
                </a:solidFill>
              </a:rPr>
              <a:t>programme</a:t>
            </a:r>
            <a:r>
              <a:rPr lang="en-US" sz="2000" b="1">
                <a:solidFill>
                  <a:srgbClr val="004372"/>
                </a:solidFill>
              </a:rPr>
              <a:t> of events </a:t>
            </a:r>
            <a:r>
              <a:rPr lang="en-US" sz="2000" b="1">
                <a:solidFill>
                  <a:srgbClr val="004372"/>
                </a:solidFill>
                <a:latin typeface="Arial"/>
                <a:ea typeface="Calibri Light"/>
                <a:cs typeface="Arial"/>
              </a:rPr>
              <a:t>for older people to find out about and participate in community activities.</a:t>
            </a:r>
            <a:endParaRPr lang="en-US" sz="2000" b="1">
              <a:solidFill>
                <a:srgbClr val="004372"/>
              </a:solidFill>
              <a:latin typeface="Arial"/>
              <a:cs typeface="Arial"/>
            </a:endParaRPr>
          </a:p>
          <a:p>
            <a:pPr>
              <a:spcBef>
                <a:spcPts val="0"/>
              </a:spcBef>
              <a:spcAft>
                <a:spcPts val="0"/>
              </a:spcAft>
              <a:buNone/>
            </a:pPr>
            <a:endParaRPr lang="en-US" sz="2000" b="1">
              <a:solidFill>
                <a:srgbClr val="004372"/>
              </a:solidFill>
              <a:cs typeface="Arial"/>
            </a:endParaRPr>
          </a:p>
          <a:p>
            <a:pPr>
              <a:spcBef>
                <a:spcPts val="0"/>
              </a:spcBef>
              <a:spcAft>
                <a:spcPts val="0"/>
              </a:spcAft>
              <a:buNone/>
            </a:pPr>
            <a:r>
              <a:rPr lang="en-US" sz="2000" b="1">
                <a:solidFill>
                  <a:srgbClr val="007DC6"/>
                </a:solidFill>
              </a:rPr>
              <a:t>2)  </a:t>
            </a:r>
            <a:r>
              <a:rPr lang="en-US" sz="2000" b="1">
                <a:solidFill>
                  <a:srgbClr val="004372"/>
                </a:solidFill>
              </a:rPr>
              <a:t>An intergenerational project to foster mutual understanding and respect across generations.</a:t>
            </a:r>
            <a:endParaRPr lang="mi-NZ" sz="2000" b="1">
              <a:solidFill>
                <a:srgbClr val="004372"/>
              </a:solidFill>
              <a:cs typeface="Arial"/>
            </a:endParaRPr>
          </a:p>
        </p:txBody>
      </p:sp>
      <p:pic>
        <p:nvPicPr>
          <p:cNvPr id="3" name="Picture 2" descr="A logo with feathers in the center&#10;&#10;Description automatically generated">
            <a:extLst>
              <a:ext uri="{FF2B5EF4-FFF2-40B4-BE49-F238E27FC236}">
                <a16:creationId xmlns:a16="http://schemas.microsoft.com/office/drawing/2014/main" id="{F4C650F5-F163-42C1-CAC8-2E4E1956D8F1}"/>
              </a:ext>
            </a:extLst>
          </p:cNvPr>
          <p:cNvPicPr>
            <a:picLocks noChangeAspect="1"/>
          </p:cNvPicPr>
          <p:nvPr/>
        </p:nvPicPr>
        <p:blipFill>
          <a:blip r:embed="rId3"/>
          <a:stretch>
            <a:fillRect/>
          </a:stretch>
        </p:blipFill>
        <p:spPr>
          <a:xfrm>
            <a:off x="-70556" y="2017161"/>
            <a:ext cx="4572000" cy="2823678"/>
          </a:xfrm>
          <a:prstGeom prst="rect">
            <a:avLst/>
          </a:prstGeom>
        </p:spPr>
      </p:pic>
    </p:spTree>
    <p:extLst>
      <p:ext uri="{BB962C8B-B14F-4D97-AF65-F5344CB8AC3E}">
        <p14:creationId xmlns:p14="http://schemas.microsoft.com/office/powerpoint/2010/main" val="1862006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F86DD-0651-8712-D097-0ABAED6E0E6C}"/>
              </a:ext>
            </a:extLst>
          </p:cNvPr>
          <p:cNvSpPr>
            <a:spLocks noGrp="1"/>
          </p:cNvSpPr>
          <p:nvPr>
            <p:ph type="title"/>
          </p:nvPr>
        </p:nvSpPr>
        <p:spPr/>
        <p:txBody>
          <a:bodyPr/>
          <a:lstStyle/>
          <a:p>
            <a:r>
              <a:rPr lang="mi-NZ"/>
              <a:t>Hora te Pai</a:t>
            </a:r>
            <a:endParaRPr lang="en-US"/>
          </a:p>
        </p:txBody>
      </p:sp>
      <p:pic>
        <p:nvPicPr>
          <p:cNvPr id="6" name="Content Placeholder 5" descr="A group of people sitting in chairs playing guitar&#10;&#10;Description automatically generated">
            <a:extLst>
              <a:ext uri="{FF2B5EF4-FFF2-40B4-BE49-F238E27FC236}">
                <a16:creationId xmlns:a16="http://schemas.microsoft.com/office/drawing/2014/main" id="{340BEC75-B50D-DF37-CE4D-2F3D80EFFD2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150398"/>
            <a:ext cx="3575222" cy="2445265"/>
          </a:xfrm>
        </p:spPr>
      </p:pic>
      <p:sp>
        <p:nvSpPr>
          <p:cNvPr id="4" name="Content Placeholder 3">
            <a:extLst>
              <a:ext uri="{FF2B5EF4-FFF2-40B4-BE49-F238E27FC236}">
                <a16:creationId xmlns:a16="http://schemas.microsoft.com/office/drawing/2014/main" id="{35C97755-4784-B9AC-1E05-9EB2D011FC33}"/>
              </a:ext>
            </a:extLst>
          </p:cNvPr>
          <p:cNvSpPr>
            <a:spLocks noGrp="1"/>
          </p:cNvSpPr>
          <p:nvPr>
            <p:ph sz="half" idx="2"/>
          </p:nvPr>
        </p:nvSpPr>
        <p:spPr>
          <a:xfrm>
            <a:off x="4405183" y="1415900"/>
            <a:ext cx="4090086" cy="4935794"/>
          </a:xfrm>
        </p:spPr>
        <p:txBody>
          <a:bodyPr/>
          <a:lstStyle/>
          <a:p>
            <a:pPr>
              <a:buNone/>
            </a:pPr>
            <a:endParaRPr lang="en-NZ" sz="2000" b="1">
              <a:solidFill>
                <a:srgbClr val="004372"/>
              </a:solidFill>
            </a:endParaRPr>
          </a:p>
          <a:p>
            <a:pPr>
              <a:buNone/>
            </a:pPr>
            <a:r>
              <a:rPr lang="en-US" sz="2000" b="1">
                <a:solidFill>
                  <a:srgbClr val="004372"/>
                </a:solidFill>
              </a:rPr>
              <a:t>Grant Funding: </a:t>
            </a:r>
            <a:r>
              <a:rPr lang="mi-NZ" sz="2000" b="1">
                <a:solidFill>
                  <a:srgbClr val="004372"/>
                </a:solidFill>
              </a:rPr>
              <a:t>$15,000</a:t>
            </a:r>
            <a:endParaRPr lang="en-US" sz="2000" b="1">
              <a:solidFill>
                <a:srgbClr val="004372"/>
              </a:solidFill>
            </a:endParaRPr>
          </a:p>
          <a:p>
            <a:pPr>
              <a:buNone/>
            </a:pPr>
            <a:endParaRPr lang="en-NZ" sz="2000" b="1">
              <a:solidFill>
                <a:srgbClr val="004372"/>
              </a:solidFill>
            </a:endParaRPr>
          </a:p>
          <a:p>
            <a:pPr>
              <a:buNone/>
            </a:pPr>
            <a:r>
              <a:rPr lang="en-NZ" sz="2000" b="1">
                <a:solidFill>
                  <a:srgbClr val="004372"/>
                </a:solidFill>
                <a:cs typeface="Arial"/>
              </a:rPr>
              <a:t>A regular programme co-designed</a:t>
            </a:r>
            <a:r>
              <a:rPr lang="en-NZ" sz="2000" b="1">
                <a:solidFill>
                  <a:srgbClr val="004372"/>
                </a:solidFill>
              </a:rPr>
              <a:t> with</a:t>
            </a:r>
            <a:r>
              <a:rPr lang="en-NZ" sz="2000" b="1">
                <a:solidFill>
                  <a:srgbClr val="004372"/>
                </a:solidFill>
                <a:latin typeface="Arial"/>
                <a:ea typeface="Calibri Light"/>
                <a:cs typeface="Arial"/>
              </a:rPr>
              <a:t> k</a:t>
            </a:r>
            <a:r>
              <a:rPr lang="en-US" sz="2000" b="1" err="1">
                <a:solidFill>
                  <a:srgbClr val="004372"/>
                </a:solidFill>
                <a:latin typeface="Arial"/>
                <a:ea typeface="Calibri Light"/>
                <a:cs typeface="Calibri Light"/>
              </a:rPr>
              <a:t>aumātua</a:t>
            </a:r>
            <a:r>
              <a:rPr lang="en-US" sz="2000" b="1">
                <a:solidFill>
                  <a:srgbClr val="004372"/>
                </a:solidFill>
                <a:latin typeface="Arial"/>
                <a:ea typeface="Calibri Light"/>
                <a:cs typeface="Calibri Light"/>
              </a:rPr>
              <a:t> </a:t>
            </a:r>
            <a:r>
              <a:rPr lang="en-US" sz="2000" b="1" err="1">
                <a:solidFill>
                  <a:srgbClr val="004372"/>
                </a:solidFill>
                <a:latin typeface="Arial"/>
                <a:ea typeface="Calibri Light"/>
                <a:cs typeface="Calibri Light"/>
              </a:rPr>
              <a:t>māori</a:t>
            </a:r>
            <a:r>
              <a:rPr lang="en-US" sz="2000" b="1">
                <a:solidFill>
                  <a:srgbClr val="004372"/>
                </a:solidFill>
                <a:latin typeface="Arial"/>
                <a:ea typeface="Calibri Light"/>
                <a:cs typeface="Calibri Light"/>
              </a:rPr>
              <a:t> </a:t>
            </a:r>
            <a:endParaRPr lang="en-NZ" sz="2000" b="1">
              <a:solidFill>
                <a:srgbClr val="000000"/>
              </a:solidFill>
              <a:latin typeface="Arial"/>
              <a:ea typeface="Calibri Light"/>
              <a:cs typeface="Arial"/>
            </a:endParaRPr>
          </a:p>
          <a:p>
            <a:pPr>
              <a:buNone/>
            </a:pPr>
            <a:endParaRPr lang="en-US" sz="2000" b="1">
              <a:solidFill>
                <a:srgbClr val="004372"/>
              </a:solidFill>
              <a:latin typeface="Arial"/>
              <a:ea typeface="Calibri Light"/>
              <a:cs typeface="Calibri Light"/>
            </a:endParaRPr>
          </a:p>
          <a:p>
            <a:pPr>
              <a:buFont typeface="Arial"/>
              <a:buChar char="•"/>
            </a:pPr>
            <a:r>
              <a:rPr lang="en-US" sz="2000" b="1">
                <a:solidFill>
                  <a:srgbClr val="004372"/>
                </a:solidFill>
                <a:latin typeface="Arial"/>
                <a:ea typeface="Calibri Light"/>
                <a:cs typeface="Calibri Light"/>
              </a:rPr>
              <a:t>providing social connection </a:t>
            </a:r>
            <a:endParaRPr lang="en-NZ" sz="2000" b="1">
              <a:solidFill>
                <a:srgbClr val="000000"/>
              </a:solidFill>
              <a:latin typeface="Arial"/>
              <a:ea typeface="Calibri Light"/>
              <a:cs typeface="Arial"/>
            </a:endParaRPr>
          </a:p>
          <a:p>
            <a:pPr>
              <a:buFont typeface="Arial"/>
              <a:buChar char="•"/>
            </a:pPr>
            <a:r>
              <a:rPr lang="en-US" sz="2000" b="1">
                <a:solidFill>
                  <a:srgbClr val="004372"/>
                </a:solidFill>
                <a:latin typeface="Arial"/>
                <a:ea typeface="Calibri Light"/>
                <a:cs typeface="Calibri Light"/>
              </a:rPr>
              <a:t>platform for kaumatua to express rangatiratanga </a:t>
            </a:r>
          </a:p>
          <a:p>
            <a:pPr>
              <a:buFont typeface="Arial"/>
              <a:buChar char="•"/>
            </a:pPr>
            <a:r>
              <a:rPr lang="en-US" sz="2000" b="1">
                <a:solidFill>
                  <a:srgbClr val="004372"/>
                </a:solidFill>
                <a:latin typeface="Arial"/>
                <a:ea typeface="Calibri Light"/>
                <a:cs typeface="Calibri Light"/>
              </a:rPr>
              <a:t>opportunity for wider </a:t>
            </a:r>
            <a:r>
              <a:rPr lang="en-US" sz="2000" b="1" err="1">
                <a:solidFill>
                  <a:srgbClr val="004372"/>
                </a:solidFill>
                <a:latin typeface="Arial"/>
                <a:ea typeface="Calibri Light"/>
                <a:cs typeface="Calibri Light"/>
              </a:rPr>
              <a:t>organisations</a:t>
            </a:r>
            <a:r>
              <a:rPr lang="en-US" sz="2000" b="1">
                <a:solidFill>
                  <a:srgbClr val="004372"/>
                </a:solidFill>
                <a:latin typeface="Arial"/>
                <a:ea typeface="Calibri Light"/>
                <a:cs typeface="Calibri Light"/>
              </a:rPr>
              <a:t> to engage and service the needs and wishes of kaumātua </a:t>
            </a:r>
          </a:p>
          <a:p>
            <a:pPr>
              <a:buFont typeface="Arial"/>
              <a:buChar char="•"/>
            </a:pPr>
            <a:endParaRPr lang="en-US" sz="2000" b="1">
              <a:solidFill>
                <a:srgbClr val="004372"/>
              </a:solidFill>
              <a:ea typeface="Calibri Light"/>
              <a:cs typeface="Calibri Light"/>
            </a:endParaRPr>
          </a:p>
        </p:txBody>
      </p:sp>
    </p:spTree>
    <p:extLst>
      <p:ext uri="{BB962C8B-B14F-4D97-AF65-F5344CB8AC3E}">
        <p14:creationId xmlns:p14="http://schemas.microsoft.com/office/powerpoint/2010/main" val="112383460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Excel" ma:contentTypeID="0x0101000760C049061D67448F19A577F20F0FF5002812037B374E1F4D817C0A1A68EAEC70" ma:contentTypeVersion="2" ma:contentTypeDescription="Create a new document." ma:contentTypeScope="" ma:versionID="d9ede601bb32883b23420b3bc9ea4055">
  <xsd:schema xmlns:xsd="http://www.w3.org/2001/XMLSchema" xmlns:xs="http://www.w3.org/2001/XMLSchema" xmlns:p="http://schemas.microsoft.com/office/2006/metadata/properties" xmlns:ns2="f37e0360-3b46-4e73-9940-567cdfdcdeea" targetNamespace="http://schemas.microsoft.com/office/2006/metadata/properties" ma:root="true" ma:fieldsID="9ea04274027427bd8c4bf4339ce6d06d" ns2:_="">
    <xsd:import namespace="f37e0360-3b46-4e73-9940-567cdfdcdeea"/>
    <xsd:element name="properties">
      <xsd:complexType>
        <xsd:sequence>
          <xsd:element name="documentManagement">
            <xsd:complexType>
              <xsd:all>
                <xsd:element ref="ns2:KeyWords" minOccurs="0"/>
                <xsd:element ref="ns2:Comments" minOccurs="0"/>
                <xsd:element ref="ns2:DocumentType" minOccurs="0"/>
                <xsd:element ref="ns2:Narrative" minOccurs="0"/>
                <xsd:element ref="ns2:SecurityClassification" minOccurs="0"/>
                <xsd:element ref="ns2:Subactivity" minOccurs="0"/>
                <xsd:element ref="ns2:Case" minOccurs="0"/>
                <xsd:element ref="ns2:RelatedPeople" minOccurs="0"/>
                <xsd:element ref="ns2:CategoryName" minOccurs="0"/>
                <xsd:element ref="ns2:CategoryValue" minOccurs="0"/>
                <xsd:element ref="ns2:BusinessValue" minOccurs="0"/>
                <xsd:element ref="ns2:FunctionGroup" minOccurs="0"/>
                <xsd:element ref="ns2:Function" minOccurs="0"/>
                <xsd:element ref="ns2:PRAType" minOccurs="0"/>
                <xsd:element ref="ns2:PRADate1" minOccurs="0"/>
                <xsd:element ref="ns2:PRADate2" minOccurs="0"/>
                <xsd:element ref="ns2:PRADate3" minOccurs="0"/>
                <xsd:element ref="ns2:PRADateDisposal" minOccurs="0"/>
                <xsd:element ref="ns2:PRADateTrigger" minOccurs="0"/>
                <xsd:element ref="ns2:PRAText1" minOccurs="0"/>
                <xsd:element ref="ns2:PRAText2" minOccurs="0"/>
                <xsd:element ref="ns2:PRAText3" minOccurs="0"/>
                <xsd:element ref="ns2:PRAText4" minOccurs="0"/>
                <xsd:element ref="ns2:PRAText5" minOccurs="0"/>
                <xsd:element ref="ns2:AggregationStatus" minOccurs="0"/>
                <xsd:element ref="ns2:Project" minOccurs="0"/>
                <xsd:element ref="ns2:Activity" minOccurs="0"/>
                <xsd:element ref="ns2:AggregationNarrative" minOccurs="0"/>
                <xsd:element ref="ns2:Channel" minOccurs="0"/>
                <xsd:element ref="ns2:Team" minOccurs="0"/>
                <xsd:element ref="ns2:Level2" minOccurs="0"/>
                <xsd:element ref="ns2:Level3" minOccurs="0"/>
                <xsd:element ref="ns2:Year" minOccurs="0"/>
                <xsd:element ref="ns2:HarmonieUIHidden" minOccurs="0"/>
                <xsd:element ref="ns2:ServiceRequestNumber" minOccurs="0"/>
                <xsd:element ref="ns2:InternalOnl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7e0360-3b46-4e73-9940-567cdfdcdeea" elementFormDefault="qualified">
    <xsd:import namespace="http://schemas.microsoft.com/office/2006/documentManagement/types"/>
    <xsd:import namespace="http://schemas.microsoft.com/office/infopath/2007/PartnerControls"/>
    <xsd:element name="KeyWords" ma:index="8" nillable="true" ma:displayName="Key Words" ma:internalName="KeyWords" ma:readOnly="false">
      <xsd:simpleType>
        <xsd:restriction base="dms:Note">
          <xsd:maxLength value="255"/>
        </xsd:restriction>
      </xsd:simpleType>
    </xsd:element>
    <xsd:element name="Comments" ma:index="9" nillable="true" ma:displayName="Comments" ma:internalName="Comments" ma:readOnly="false">
      <xsd:simpleType>
        <xsd:restriction base="dms:Note">
          <xsd:maxLength value="255"/>
        </xsd:restriction>
      </xsd:simpleType>
    </xsd:element>
    <xsd:element name="DocumentType" ma:index="10" nillable="true" ma:displayName="Document Type" ma:format="Dropdown" ma:hidden="true" ma:internalName="DocumentType" ma:readOnly="false">
      <xsd:simpleType>
        <xsd:restriction base="dms:Choice">
          <xsd:enumeration value="APPLICATION, certificate, consent related"/>
          <xsd:enumeration value="CONTRACT, Variation, Agreement"/>
          <xsd:enumeration value="CORRESPONDENCE"/>
          <xsd:enumeration value="DRAWING, Plan, Map"/>
          <xsd:enumeration value="EMPLOYMENT related"/>
          <xsd:enumeration value="FINANCIAL related"/>
          <xsd:enumeration value="KNOWLEDGE article"/>
          <xsd:enumeration value="MEETING related"/>
          <xsd:enumeration value="MEMO, Filenote, Email"/>
          <xsd:enumeration value="MODEL, Calculation, Working"/>
          <xsd:enumeration value="PHOTO, Image or Multi-media"/>
          <xsd:enumeration value="PRESENTATION"/>
          <xsd:enumeration value="PUBLICATION material"/>
          <xsd:enumeration value="PURCHASING related"/>
          <xsd:enumeration value="REPORT, or planning related"/>
          <xsd:enumeration value="RULES, Policy, Bylaw, procedure"/>
          <xsd:enumeration value="SERVICE REQUEST related"/>
          <xsd:enumeration value="SPECIFICATION or standard"/>
          <xsd:enumeration value="SUPPLIER PRODUCT Info"/>
          <xsd:enumeration value="TEMPLATE, Checklist or Form"/>
        </xsd:restriction>
      </xsd:simpleType>
    </xsd:element>
    <xsd:element name="Narrative" ma:index="11" nillable="true" ma:displayName="Narrative" ma:hidden="true" ma:internalName="Narrative" ma:readOnly="false">
      <xsd:simpleType>
        <xsd:restriction base="dms:Note"/>
      </xsd:simpleType>
    </xsd:element>
    <xsd:element name="SecurityClassification" ma:index="12"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element name="Subactivity" ma:index="13" nillable="true" ma:displayName="Subactivity" ma:default="NA" ma:hidden="true" ma:internalName="Subactivity" ma:readOnly="false">
      <xsd:simpleType>
        <xsd:restriction base="dms:Text">
          <xsd:maxLength value="255"/>
        </xsd:restriction>
      </xsd:simpleType>
    </xsd:element>
    <xsd:element name="Case" ma:index="14" nillable="true" ma:displayName="Case" ma:default="NA" ma:hidden="true" ma:internalName="Case" ma:readOnly="false">
      <xsd:simpleType>
        <xsd:restriction base="dms:Text">
          <xsd:maxLength value="255"/>
        </xsd:restriction>
      </xsd:simpleType>
    </xsd:element>
    <xsd:element name="RelatedPeople" ma:index="15"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6" nillable="true" ma:displayName="Category 1" ma:default="NA" ma:hidden="true" ma:internalName="CategoryName" ma:readOnly="false">
      <xsd:simpleType>
        <xsd:restriction base="dms:Text">
          <xsd:maxLength value="255"/>
        </xsd:restriction>
      </xsd:simpleType>
    </xsd:element>
    <xsd:element name="CategoryValue" ma:index="17" nillable="true" ma:displayName="Category 2" ma:default="NA" ma:hidden="true" ma:internalName="CategoryValue" ma:readOnly="false">
      <xsd:simpleType>
        <xsd:restriction base="dms:Text">
          <xsd:maxLength value="255"/>
        </xsd:restriction>
      </xsd:simpleType>
    </xsd:element>
    <xsd:element name="BusinessValue" ma:index="18" nillable="true" ma:displayName="Business Value" ma:hidden="true" ma:internalName="BusinessValue" ma:readOnly="false">
      <xsd:simpleType>
        <xsd:restriction base="dms:Text">
          <xsd:maxLength value="255"/>
        </xsd:restriction>
      </xsd:simpleType>
    </xsd:element>
    <xsd:element name="FunctionGroup" ma:index="19" nillable="true" ma:displayName="Function Group" ma:default="Corporate Support" ma:hidden="true" ma:internalName="FunctionGroup" ma:readOnly="false">
      <xsd:simpleType>
        <xsd:restriction base="dms:Text">
          <xsd:maxLength value="255"/>
        </xsd:restriction>
      </xsd:simpleType>
    </xsd:element>
    <xsd:element name="Function" ma:index="20" nillable="true" ma:displayName="Function" ma:default="Business Unit Management" ma:hidden="true" ma:internalName="Function" ma:readOnly="false">
      <xsd:simpleType>
        <xsd:restriction base="dms:Text">
          <xsd:maxLength value="255"/>
        </xsd:restriction>
      </xsd:simpleType>
    </xsd:element>
    <xsd:element name="PRAType" ma:index="21" nillable="true" ma:displayName="PRA Type" ma:default="Doc" ma:hidden="true" ma:internalName="PRAType" ma:readOnly="false">
      <xsd:simpleType>
        <xsd:restriction base="dms:Text">
          <xsd:maxLength value="255"/>
        </xsd:restriction>
      </xsd:simpleType>
    </xsd:element>
    <xsd:element name="PRADate1" ma:index="22" nillable="true" ma:displayName="PRA Date 1" ma:format="DateOnly" ma:hidden="true" ma:internalName="PRADate1" ma:readOnly="false">
      <xsd:simpleType>
        <xsd:restriction base="dms:DateTime"/>
      </xsd:simpleType>
    </xsd:element>
    <xsd:element name="PRADate2" ma:index="23" nillable="true" ma:displayName="PRA Date 2" ma:format="DateOnly" ma:hidden="true" ma:internalName="PRADate2" ma:readOnly="false">
      <xsd:simpleType>
        <xsd:restriction base="dms:DateTime"/>
      </xsd:simpleType>
    </xsd:element>
    <xsd:element name="PRADate3" ma:index="24" nillable="true" ma:displayName="PRA Date 3" ma:format="DateOnly" ma:hidden="true" ma:internalName="PRADate3" ma:readOnly="false">
      <xsd:simpleType>
        <xsd:restriction base="dms:DateTime"/>
      </xsd:simpleType>
    </xsd:element>
    <xsd:element name="PRADateDisposal" ma:index="25" nillable="true" ma:displayName="PRA Date Disposal" ma:format="DateOnly" ma:hidden="true" ma:internalName="PRADateDisposal" ma:readOnly="false">
      <xsd:simpleType>
        <xsd:restriction base="dms:DateTime"/>
      </xsd:simpleType>
    </xsd:element>
    <xsd:element name="PRADateTrigger" ma:index="26" nillable="true" ma:displayName="PRA Date Trigger" ma:format="DateOnly" ma:hidden="true" ma:internalName="PRADateTrigger" ma:readOnly="false">
      <xsd:simpleType>
        <xsd:restriction base="dms:DateTime"/>
      </xsd:simpleType>
    </xsd:element>
    <xsd:element name="PRAText1" ma:index="27" nillable="true" ma:displayName="PRA Text 1" ma:hidden="true" ma:internalName="PRAText1" ma:readOnly="false">
      <xsd:simpleType>
        <xsd:restriction base="dms:Text">
          <xsd:maxLength value="255"/>
        </xsd:restriction>
      </xsd:simpleType>
    </xsd:element>
    <xsd:element name="PRAText2" ma:index="28" nillable="true" ma:displayName="PRA Text 2" ma:hidden="true" ma:internalName="PRAText2" ma:readOnly="false">
      <xsd:simpleType>
        <xsd:restriction base="dms:Text">
          <xsd:maxLength value="255"/>
        </xsd:restriction>
      </xsd:simpleType>
    </xsd:element>
    <xsd:element name="PRAText3" ma:index="29" nillable="true" ma:displayName="PRA Text 3" ma:hidden="true" ma:internalName="PRAText3" ma:readOnly="false">
      <xsd:simpleType>
        <xsd:restriction base="dms:Text">
          <xsd:maxLength value="255"/>
        </xsd:restriction>
      </xsd:simpleType>
    </xsd:element>
    <xsd:element name="PRAText4" ma:index="30" nillable="true" ma:displayName="PRA Text 4" ma:hidden="true" ma:internalName="PRAText4" ma:readOnly="false">
      <xsd:simpleType>
        <xsd:restriction base="dms:Text">
          <xsd:maxLength value="255"/>
        </xsd:restriction>
      </xsd:simpleType>
    </xsd:element>
    <xsd:element name="PRAText5" ma:index="31" nillable="true" ma:displayName="PRA Text 5" ma:hidden="true" ma:internalName="PRAText5" ma:readOnly="false">
      <xsd:simpleType>
        <xsd:restriction base="dms:Text">
          <xsd:maxLength value="255"/>
        </xsd:restriction>
      </xsd:simpleType>
    </xsd:element>
    <xsd:element name="AggregationStatus" ma:index="32" nillable="true" ma:displayName="Aggregation Status" ma:default="Normal" ma:format="Dropdown" ma:hidden="true" ma:internalName="AggregationStatus" ma:readOnly="false">
      <xsd:simpleType>
        <xsd:union memberTypes="dms:Text">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enumeration value="Archive"/>
            </xsd:restriction>
          </xsd:simpleType>
        </xsd:union>
      </xsd:simpleType>
    </xsd:element>
    <xsd:element name="Project" ma:index="33" nillable="true" ma:displayName="Project" ma:default="NA" ma:hidden="true" ma:internalName="Project" ma:readOnly="false">
      <xsd:simpleType>
        <xsd:restriction base="dms:Text">
          <xsd:maxLength value="255"/>
        </xsd:restriction>
      </xsd:simpleType>
    </xsd:element>
    <xsd:element name="Activity" ma:index="34" nillable="true" ma:displayName="Activity" ma:default="NA" ma:hidden="true" ma:internalName="Activity" ma:readOnly="false">
      <xsd:simpleType>
        <xsd:restriction base="dms:Text">
          <xsd:maxLength value="255"/>
        </xsd:restriction>
      </xsd:simpleType>
    </xsd:element>
    <xsd:element name="AggregationNarrative" ma:index="35" nillable="true" ma:displayName="Aggregation Narrative" ma:hidden="true" ma:internalName="AggregationNarrative" ma:readOnly="false">
      <xsd:simpleType>
        <xsd:restriction base="dms:Text">
          <xsd:maxLength value="255"/>
        </xsd:restriction>
      </xsd:simpleType>
    </xsd:element>
    <xsd:element name="Channel" ma:index="36" nillable="true" ma:displayName="Channel" ma:default="NA" ma:hidden="true" ma:internalName="Channel" ma:readOnly="false">
      <xsd:simpleType>
        <xsd:restriction base="dms:Text">
          <xsd:maxLength value="255"/>
        </xsd:restriction>
      </xsd:simpleType>
    </xsd:element>
    <xsd:element name="Team" ma:index="37" nillable="true" ma:displayName="Team" ma:default="Democracy Services" ma:hidden="true" ma:internalName="Team" ma:readOnly="false">
      <xsd:simpleType>
        <xsd:restriction base="dms:Text">
          <xsd:maxLength value="255"/>
        </xsd:restriction>
      </xsd:simpleType>
    </xsd:element>
    <xsd:element name="Level2" ma:index="38" nillable="true" ma:displayName="Level2" ma:hidden="true" ma:internalName="Level2" ma:readOnly="false">
      <xsd:simpleType>
        <xsd:restriction base="dms:Text">
          <xsd:maxLength value="255"/>
        </xsd:restriction>
      </xsd:simpleType>
    </xsd:element>
    <xsd:element name="Level3" ma:index="39" nillable="true" ma:displayName="Level3" ma:hidden="true" ma:internalName="Level3" ma:readOnly="false">
      <xsd:simpleType>
        <xsd:restriction base="dms:Text">
          <xsd:maxLength value="255"/>
        </xsd:restriction>
      </xsd:simpleType>
    </xsd:element>
    <xsd:element name="Year" ma:index="40" nillable="true" ma:displayName="Year" ma:hidden="true" ma:internalName="Year" ma:readOnly="false">
      <xsd:simpleType>
        <xsd:restriction base="dms:Text">
          <xsd:maxLength value="255"/>
        </xsd:restriction>
      </xsd:simpleType>
    </xsd:element>
    <xsd:element name="HarmonieUIHidden" ma:index="41" nillable="true" ma:displayName="HarmonieUIHidden" ma:hidden="true" ma:internalName="HarmonieUIHidden" ma:readOnly="false">
      <xsd:simpleType>
        <xsd:restriction base="dms:Text">
          <xsd:maxLength value="255"/>
        </xsd:restriction>
      </xsd:simpleType>
    </xsd:element>
    <xsd:element name="ServiceRequestNumber" ma:index="42" nillable="true" ma:displayName="Service Request Number" ma:internalName="ServiceRequestNumber" ma:readOnly="false">
      <xsd:simpleType>
        <xsd:restriction base="dms:Text">
          <xsd:maxLength value="255"/>
        </xsd:restriction>
      </xsd:simpleType>
    </xsd:element>
    <xsd:element name="InternalOnly" ma:index="43" nillable="true" ma:displayName="Internal Only" ma:default="0" ma:internalName="InternalOnly"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ubactivity xmlns="f37e0360-3b46-4e73-9940-567cdfdcdeea">NA</Subactivity>
    <BusinessValue xmlns="f37e0360-3b46-4e73-9940-567cdfdcdeea" xsi:nil="true"/>
    <PRADateDisposal xmlns="f37e0360-3b46-4e73-9940-567cdfdcdeea" xsi:nil="true"/>
    <ServiceRequestNumber xmlns="f37e0360-3b46-4e73-9940-567cdfdcdeea" xsi:nil="true"/>
    <KeyWords xmlns="f37e0360-3b46-4e73-9940-567cdfdcdeea" xsi:nil="true"/>
    <SecurityClassification xmlns="f37e0360-3b46-4e73-9940-567cdfdcdeea" xsi:nil="true"/>
    <InternalOnly xmlns="f37e0360-3b46-4e73-9940-567cdfdcdeea">false</InternalOnly>
    <PRADate3 xmlns="f37e0360-3b46-4e73-9940-567cdfdcdeea" xsi:nil="true"/>
    <PRAText5 xmlns="f37e0360-3b46-4e73-9940-567cdfdcdeea" xsi:nil="true"/>
    <Level2 xmlns="f37e0360-3b46-4e73-9940-567cdfdcdeea" xsi:nil="true"/>
    <Activity xmlns="f37e0360-3b46-4e73-9940-567cdfdcdeea">Support and Coordination</Activity>
    <AggregationStatus xmlns="f37e0360-3b46-4e73-9940-567cdfdcdeea">Normal</AggregationStatus>
    <Comments xmlns="f37e0360-3b46-4e73-9940-567cdfdcdeea" xsi:nil="true"/>
    <CategoryValue xmlns="f37e0360-3b46-4e73-9940-567cdfdcdeea">NA</CategoryValue>
    <PRADate2 xmlns="f37e0360-3b46-4e73-9940-567cdfdcdeea" xsi:nil="true"/>
    <Case xmlns="f37e0360-3b46-4e73-9940-567cdfdcdeea">Age Friendly Approach</Case>
    <PRAText1 xmlns="f37e0360-3b46-4e73-9940-567cdfdcdeea" xsi:nil="true"/>
    <PRAText4 xmlns="f37e0360-3b46-4e73-9940-567cdfdcdeea" xsi:nil="true"/>
    <Level3 xmlns="f37e0360-3b46-4e73-9940-567cdfdcdeea" xsi:nil="true"/>
    <Team xmlns="f37e0360-3b46-4e73-9940-567cdfdcdeea" xsi:nil="true"/>
    <FunctionGroup xmlns="f37e0360-3b46-4e73-9940-567cdfdcdeea">Community Services</FunctionGroup>
    <Function xmlns="f37e0360-3b46-4e73-9940-567cdfdcdeea">Community Liaison</Function>
    <RelatedPeople xmlns="f37e0360-3b46-4e73-9940-567cdfdcdeea">
      <UserInfo>
        <DisplayName/>
        <AccountId xsi:nil="true"/>
        <AccountType/>
      </UserInfo>
    </RelatedPeople>
    <AggregationNarrative xmlns="f37e0360-3b46-4e73-9940-567cdfdcdeea" xsi:nil="true"/>
    <Channel xmlns="f37e0360-3b46-4e73-9940-567cdfdcdeea">NA</Channel>
    <PRAType xmlns="f37e0360-3b46-4e73-9940-567cdfdcdeea">Doc</PRAType>
    <PRADate1 xmlns="f37e0360-3b46-4e73-9940-567cdfdcdeea" xsi:nil="true"/>
    <DocumentType xmlns="f37e0360-3b46-4e73-9940-567cdfdcdeea" xsi:nil="true"/>
    <PRAText3 xmlns="f37e0360-3b46-4e73-9940-567cdfdcdeea" xsi:nil="true"/>
    <Year xmlns="f37e0360-3b46-4e73-9940-567cdfdcdeea" xsi:nil="true"/>
    <Narrative xmlns="f37e0360-3b46-4e73-9940-567cdfdcdeea" xsi:nil="true"/>
    <CategoryName xmlns="f37e0360-3b46-4e73-9940-567cdfdcdeea">NA</CategoryName>
    <PRADateTrigger xmlns="f37e0360-3b46-4e73-9940-567cdfdcdeea" xsi:nil="true"/>
    <PRAText2 xmlns="f37e0360-3b46-4e73-9940-567cdfdcdeea" xsi:nil="true"/>
    <HarmonieUIHidden xmlns="f37e0360-3b46-4e73-9940-567cdfdcdeea" xsi:nil="true"/>
    <Project xmlns="f37e0360-3b46-4e73-9940-567cdfdcdeea">NA</Project>
  </documentManagement>
</p:properties>
</file>

<file path=customXml/itemProps1.xml><?xml version="1.0" encoding="utf-8"?>
<ds:datastoreItem xmlns:ds="http://schemas.openxmlformats.org/officeDocument/2006/customXml" ds:itemID="{78AA72D0-767C-4622-9A22-BCC31A75D6BC}">
  <ds:schemaRefs>
    <ds:schemaRef ds:uri="http://schemas.microsoft.com/office/2006/metadata/longProperties"/>
  </ds:schemaRefs>
</ds:datastoreItem>
</file>

<file path=customXml/itemProps2.xml><?xml version="1.0" encoding="utf-8"?>
<ds:datastoreItem xmlns:ds="http://schemas.openxmlformats.org/officeDocument/2006/customXml" ds:itemID="{C79E6CA9-F7E5-4772-A123-2E4ED200D4C2}">
  <ds:schemaRefs>
    <ds:schemaRef ds:uri="http://schemas.microsoft.com/sharepoint/v3/contenttype/forms"/>
  </ds:schemaRefs>
</ds:datastoreItem>
</file>

<file path=customXml/itemProps3.xml><?xml version="1.0" encoding="utf-8"?>
<ds:datastoreItem xmlns:ds="http://schemas.openxmlformats.org/officeDocument/2006/customXml" ds:itemID="{9F15C041-2C9B-413F-A8BD-3D9C0AFA4728}"/>
</file>

<file path=customXml/itemProps4.xml><?xml version="1.0" encoding="utf-8"?>
<ds:datastoreItem xmlns:ds="http://schemas.openxmlformats.org/officeDocument/2006/customXml" ds:itemID="{0EAF6DEF-98BF-440D-9866-EDD22B11A1EE}">
  <ds:schemaRefs>
    <ds:schemaRef ds:uri="1329cc6a-14be-4ea2-aaed-c8af7f963add"/>
    <ds:schemaRef ds:uri="15ffb055-6eb4-45a1-bc20-bf2ac0d420da"/>
    <ds:schemaRef ds:uri="381fdc19-f15d-467a-966c-d71857fcddc8"/>
    <ds:schemaRef ds:uri="44f1fc5f-b325-4eee-aff1-f819b799bcaf"/>
    <ds:schemaRef ds:uri="4f9c820c-e7e2-444d-97ee-45f2b3485c1d"/>
    <ds:schemaRef ds:uri="55bcd593-d4c7-4359-a33f-8fe16413171d"/>
    <ds:schemaRef ds:uri="5bd205ad-2945-4b0f-982a-48f644879018"/>
    <ds:schemaRef ds:uri="725c79e5-42ce-4aa0-ac78-b6418001f0d2"/>
    <ds:schemaRef ds:uri="c91a514c-9034-4fa3-897a-8352025b26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12</Slides>
  <Notes>12</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Te Ara Manaaki i ngā Kaumātua 2023  Te manaaki i ngā kaumātua o tō tātou rohe hei ngā tau e heke mai ana   Age Friendly Approach 2023  Future proofing our district for our ageing communities</vt:lpstr>
      <vt:lpstr>PowerPoint Presentation</vt:lpstr>
      <vt:lpstr>PowerPoint Presentation</vt:lpstr>
      <vt:lpstr>Our approach was built on the voices of our older people </vt:lpstr>
      <vt:lpstr>PowerPoint Presentation</vt:lpstr>
      <vt:lpstr>Better Off Funding </vt:lpstr>
      <vt:lpstr>Volunteer Kāpiti </vt:lpstr>
      <vt:lpstr>Age Concern Kāpiti</vt:lpstr>
      <vt:lpstr>Hora te Pai</vt:lpstr>
      <vt:lpstr>Digital seniors</vt:lpstr>
      <vt:lpstr>Internal work programme</vt:lpstr>
      <vt:lpstr>Next steps </vt:lpstr>
    </vt:vector>
  </TitlesOfParts>
  <Company>Kapiti Coast District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paulah</dc:creator>
  <cp:revision>2</cp:revision>
  <cp:lastPrinted>2023-01-12T00:22:55Z</cp:lastPrinted>
  <dcterms:created xsi:type="dcterms:W3CDTF">2014-03-05T00:43:34Z</dcterms:created>
  <dcterms:modified xsi:type="dcterms:W3CDTF">2024-11-04T04:26:27Z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ubactivity">
    <vt:lpwstr>NA</vt:lpwstr>
  </property>
  <property fmtid="{D5CDD505-2E9C-101B-9397-08002B2CF9AE}" pid="3" name="BusinessValue">
    <vt:lpwstr/>
  </property>
  <property fmtid="{D5CDD505-2E9C-101B-9397-08002B2CF9AE}" pid="4" name="PRADateDisposal">
    <vt:lpwstr/>
  </property>
  <property fmtid="{D5CDD505-2E9C-101B-9397-08002B2CF9AE}" pid="5" name="ServiceRequestNumber">
    <vt:lpwstr/>
  </property>
  <property fmtid="{D5CDD505-2E9C-101B-9397-08002B2CF9AE}" pid="6" name="ApplicationNo">
    <vt:lpwstr/>
  </property>
  <property fmtid="{D5CDD505-2E9C-101B-9397-08002B2CF9AE}" pid="7" name="KeyWords">
    <vt:lpwstr/>
  </property>
  <property fmtid="{D5CDD505-2E9C-101B-9397-08002B2CF9AE}" pid="8" name="SecurityClassification">
    <vt:lpwstr/>
  </property>
  <property fmtid="{D5CDD505-2E9C-101B-9397-08002B2CF9AE}" pid="9" name="InternalOnly">
    <vt:lpwstr>0</vt:lpwstr>
  </property>
  <property fmtid="{D5CDD505-2E9C-101B-9397-08002B2CF9AE}" pid="10" name="RMClassification">
    <vt:lpwstr/>
  </property>
  <property fmtid="{D5CDD505-2E9C-101B-9397-08002B2CF9AE}" pid="11" name="PRADate3">
    <vt:lpwstr/>
  </property>
  <property fmtid="{D5CDD505-2E9C-101B-9397-08002B2CF9AE}" pid="12" name="PRAText5">
    <vt:lpwstr/>
  </property>
  <property fmtid="{D5CDD505-2E9C-101B-9397-08002B2CF9AE}" pid="13" name="Level2">
    <vt:lpwstr/>
  </property>
  <property fmtid="{D5CDD505-2E9C-101B-9397-08002B2CF9AE}" pid="14" name="EDLevel1">
    <vt:lpwstr/>
  </property>
  <property fmtid="{D5CDD505-2E9C-101B-9397-08002B2CF9AE}" pid="15" name="EDLevel4">
    <vt:lpwstr/>
  </property>
  <property fmtid="{D5CDD505-2E9C-101B-9397-08002B2CF9AE}" pid="16" name="Activity">
    <vt:lpwstr>Support and Coordination</vt:lpwstr>
  </property>
  <property fmtid="{D5CDD505-2E9C-101B-9397-08002B2CF9AE}" pid="17" name="EDDataID">
    <vt:lpwstr/>
  </property>
  <property fmtid="{D5CDD505-2E9C-101B-9397-08002B2CF9AE}" pid="18" name="AggregationStatus">
    <vt:lpwstr>Normal</vt:lpwstr>
  </property>
  <property fmtid="{D5CDD505-2E9C-101B-9397-08002B2CF9AE}" pid="19" name="Comments">
    <vt:lpwstr/>
  </property>
  <property fmtid="{D5CDD505-2E9C-101B-9397-08002B2CF9AE}" pid="20" name="CategoryValue">
    <vt:lpwstr>NA</vt:lpwstr>
  </property>
  <property fmtid="{D5CDD505-2E9C-101B-9397-08002B2CF9AE}" pid="21" name="PRADate2">
    <vt:lpwstr/>
  </property>
  <property fmtid="{D5CDD505-2E9C-101B-9397-08002B2CF9AE}" pid="22" name="ValuationNo">
    <vt:lpwstr/>
  </property>
  <property fmtid="{D5CDD505-2E9C-101B-9397-08002B2CF9AE}" pid="23" name="Town">
    <vt:lpwstr/>
  </property>
  <property fmtid="{D5CDD505-2E9C-101B-9397-08002B2CF9AE}" pid="24" name="Case">
    <vt:lpwstr>Age Friendly Strategy</vt:lpwstr>
  </property>
  <property fmtid="{D5CDD505-2E9C-101B-9397-08002B2CF9AE}" pid="25" name="PRAText1">
    <vt:lpwstr/>
  </property>
  <property fmtid="{D5CDD505-2E9C-101B-9397-08002B2CF9AE}" pid="26" name="PRAText4">
    <vt:lpwstr/>
  </property>
  <property fmtid="{D5CDD505-2E9C-101B-9397-08002B2CF9AE}" pid="27" name="Level3">
    <vt:lpwstr/>
  </property>
  <property fmtid="{D5CDD505-2E9C-101B-9397-08002B2CF9AE}" pid="28" name="EDLevel5">
    <vt:lpwstr/>
  </property>
  <property fmtid="{D5CDD505-2E9C-101B-9397-08002B2CF9AE}" pid="29" name="ha80e58b661148dca405113aa96b77ab">
    <vt:lpwstr/>
  </property>
  <property fmtid="{D5CDD505-2E9C-101B-9397-08002B2CF9AE}" pid="30" name="TaxCatchAll">
    <vt:lpwstr/>
  </property>
  <property fmtid="{D5CDD505-2E9C-101B-9397-08002B2CF9AE}" pid="31" name="Team">
    <vt:lpwstr/>
  </property>
  <property fmtid="{D5CDD505-2E9C-101B-9397-08002B2CF9AE}" pid="32" name="Address">
    <vt:lpwstr/>
  </property>
  <property fmtid="{D5CDD505-2E9C-101B-9397-08002B2CF9AE}" pid="33" name="EDLevel2">
    <vt:lpwstr/>
  </property>
  <property fmtid="{D5CDD505-2E9C-101B-9397-08002B2CF9AE}" pid="34" name="FunctionGroup">
    <vt:lpwstr>Community Services</vt:lpwstr>
  </property>
  <property fmtid="{D5CDD505-2E9C-101B-9397-08002B2CF9AE}" pid="35" name="Function">
    <vt:lpwstr>Community Liaison</vt:lpwstr>
  </property>
  <property fmtid="{D5CDD505-2E9C-101B-9397-08002B2CF9AE}" pid="36" name="RelatedPeople">
    <vt:lpwstr/>
  </property>
  <property fmtid="{D5CDD505-2E9C-101B-9397-08002B2CF9AE}" pid="37" name="AggregationNarrative">
    <vt:lpwstr/>
  </property>
  <property fmtid="{D5CDD505-2E9C-101B-9397-08002B2CF9AE}" pid="38" name="Channel">
    <vt:lpwstr>NA</vt:lpwstr>
  </property>
  <property fmtid="{D5CDD505-2E9C-101B-9397-08002B2CF9AE}" pid="39" name="PRAType">
    <vt:lpwstr>Doc</vt:lpwstr>
  </property>
  <property fmtid="{D5CDD505-2E9C-101B-9397-08002B2CF9AE}" pid="40" name="PRADate1">
    <vt:lpwstr/>
  </property>
  <property fmtid="{D5CDD505-2E9C-101B-9397-08002B2CF9AE}" pid="41" name="DocumentType">
    <vt:lpwstr/>
  </property>
  <property fmtid="{D5CDD505-2E9C-101B-9397-08002B2CF9AE}" pid="42" name="PRAText3">
    <vt:lpwstr/>
  </property>
  <property fmtid="{D5CDD505-2E9C-101B-9397-08002B2CF9AE}" pid="43" name="EDLevel3">
    <vt:lpwstr/>
  </property>
  <property fmtid="{D5CDD505-2E9C-101B-9397-08002B2CF9AE}" pid="44" name="Year">
    <vt:lpwstr/>
  </property>
  <property fmtid="{D5CDD505-2E9C-101B-9397-08002B2CF9AE}" pid="45" name="LegacyMetadata">
    <vt:lpwstr/>
  </property>
  <property fmtid="{D5CDD505-2E9C-101B-9397-08002B2CF9AE}" pid="46" name="Narrative">
    <vt:lpwstr/>
  </property>
  <property fmtid="{D5CDD505-2E9C-101B-9397-08002B2CF9AE}" pid="47" name="CategoryName">
    <vt:lpwstr>NA</vt:lpwstr>
  </property>
  <property fmtid="{D5CDD505-2E9C-101B-9397-08002B2CF9AE}" pid="48" name="PRADateTrigger">
    <vt:lpwstr/>
  </property>
  <property fmtid="{D5CDD505-2E9C-101B-9397-08002B2CF9AE}" pid="49" name="PRAText2">
    <vt:lpwstr/>
  </property>
  <property fmtid="{D5CDD505-2E9C-101B-9397-08002B2CF9AE}" pid="50" name="Property">
    <vt:lpwstr/>
  </property>
  <property fmtid="{D5CDD505-2E9C-101B-9397-08002B2CF9AE}" pid="51" name="MediaServiceImageTags">
    <vt:lpwstr/>
  </property>
  <property fmtid="{D5CDD505-2E9C-101B-9397-08002B2CF9AE}" pid="52" name="lcf76f155ced4ddcb4097134ff3c332f">
    <vt:lpwstr/>
  </property>
  <property fmtid="{D5CDD505-2E9C-101B-9397-08002B2CF9AE}" pid="53" name="ContentTypeId">
    <vt:lpwstr>0x0101000760C049061D67448F19A577F20F0FF5002812037B374E1F4D817C0A1A68EAEC70</vt:lpwstr>
  </property>
</Properties>
</file>