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8"/>
  </p:notesMasterIdLst>
  <p:sldIdLst>
    <p:sldId id="256" r:id="rId6"/>
    <p:sldId id="1263" r:id="rId7"/>
    <p:sldId id="978" r:id="rId8"/>
    <p:sldId id="1019" r:id="rId9"/>
    <p:sldId id="973" r:id="rId10"/>
    <p:sldId id="1020" r:id="rId11"/>
    <p:sldId id="1085" r:id="rId12"/>
    <p:sldId id="1217" r:id="rId13"/>
    <p:sldId id="1262" r:id="rId14"/>
    <p:sldId id="935" r:id="rId15"/>
    <p:sldId id="1251" r:id="rId16"/>
    <p:sldId id="1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50D22C-1A0A-972D-37CD-AA14ABD86A5B}" name="Mark Butcher" initials="MB" userId="S::mark.butcher@lgfa.co.nz::890eb50a-7115-4e66-a95f-d0acc750a3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F48"/>
    <a:srgbClr val="FECACA"/>
    <a:srgbClr val="FECEFC"/>
    <a:srgbClr val="FF5050"/>
    <a:srgbClr val="91B3C2"/>
    <a:srgbClr val="002856"/>
    <a:srgbClr val="225D38"/>
    <a:srgbClr val="004D71"/>
    <a:srgbClr val="244B5A"/>
    <a:srgbClr val="0098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lgfa.sharepoint.com/sites/company/FrontOffice/LGFA%20Financials%20and%20Ratios%20for%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gfa.sharepoint.com/sites/company/FrontOffice/LGFA%20Financials%20and%20Ratios%20for%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gfa.sharepoint.com/sites/company/FrontOffice/LGFA%20Financials%20and%20Ratios%20for%20Present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gfa.sharepoint.com/sites/company/FrontOffice/LGFA%20Financials%20and%20Ratios%20for%20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gfa.sharepoint.com/sites/company/CreditMisc/Local%20Authority%20Debt%20Historica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solidFill>
                  <a:sysClr val="windowText" lastClr="000000"/>
                </a:solidFill>
              </a:rPr>
              <a:t>Net Operating Gain </a:t>
            </a:r>
            <a:r>
              <a:rPr lang="en-US" sz="1200" dirty="0">
                <a:solidFill>
                  <a:sysClr val="windowText" lastClr="000000"/>
                </a:solidFill>
              </a:rPr>
              <a:t>(NZ$ million) </a:t>
            </a:r>
          </a:p>
        </c:rich>
      </c:tx>
      <c:layout>
        <c:manualLayout>
          <c:xMode val="edge"/>
          <c:yMode val="edge"/>
          <c:x val="0.2432719388337326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629875613374416E-2"/>
          <c:y val="0.17171296296296298"/>
          <c:w val="0.89250055916923432"/>
          <c:h val="0.77736111111111106"/>
        </c:manualLayout>
      </c:layout>
      <c:barChart>
        <c:barDir val="col"/>
        <c:grouping val="clustered"/>
        <c:varyColors val="0"/>
        <c:ser>
          <c:idx val="0"/>
          <c:order val="0"/>
          <c:spPr>
            <a:solidFill>
              <a:srgbClr val="0070C0"/>
            </a:solidFill>
            <a:ln>
              <a:solidFill>
                <a:schemeClr val="accent5">
                  <a:lumMod val="40000"/>
                  <a:lumOff val="60000"/>
                </a:schemeClr>
              </a:solidFill>
            </a:ln>
            <a:effectLst/>
          </c:spPr>
          <c:invertIfNegative val="0"/>
          <c:dPt>
            <c:idx val="9"/>
            <c:invertIfNegative val="0"/>
            <c:bubble3D val="0"/>
            <c:extLst>
              <c:ext xmlns:c16="http://schemas.microsoft.com/office/drawing/2014/chart" uri="{C3380CC4-5D6E-409C-BE32-E72D297353CC}">
                <c16:uniqueId val="{00000000-C4C5-41D5-BFB4-A9B87A054F28}"/>
              </c:ext>
            </c:extLst>
          </c:dPt>
          <c:dPt>
            <c:idx val="10"/>
            <c:invertIfNegative val="0"/>
            <c:bubble3D val="0"/>
            <c:spPr>
              <a:solidFill>
                <a:srgbClr val="0070C0"/>
              </a:solidFill>
              <a:ln>
                <a:solidFill>
                  <a:schemeClr val="accent5">
                    <a:lumMod val="40000"/>
                    <a:lumOff val="60000"/>
                  </a:schemeClr>
                </a:solidFill>
              </a:ln>
              <a:effectLst/>
            </c:spPr>
            <c:extLst>
              <c:ext xmlns:c16="http://schemas.microsoft.com/office/drawing/2014/chart" uri="{C3380CC4-5D6E-409C-BE32-E72D297353CC}">
                <c16:uniqueId val="{00000002-C4C5-41D5-BFB4-A9B87A054F28}"/>
              </c:ext>
            </c:extLst>
          </c:dPt>
          <c:dPt>
            <c:idx val="11"/>
            <c:invertIfNegative val="0"/>
            <c:bubble3D val="0"/>
            <c:spPr>
              <a:solidFill>
                <a:srgbClr val="0070C0"/>
              </a:solidFill>
              <a:ln>
                <a:solidFill>
                  <a:schemeClr val="accent5">
                    <a:lumMod val="40000"/>
                    <a:lumOff val="60000"/>
                  </a:schemeClr>
                </a:solidFill>
              </a:ln>
              <a:effectLst/>
            </c:spPr>
            <c:extLst>
              <c:ext xmlns:c16="http://schemas.microsoft.com/office/drawing/2014/chart" uri="{C3380CC4-5D6E-409C-BE32-E72D297353CC}">
                <c16:uniqueId val="{00000004-C4C5-41D5-BFB4-A9B87A054F28}"/>
              </c:ext>
            </c:extLst>
          </c:dPt>
          <c:dPt>
            <c:idx val="12"/>
            <c:invertIfNegative val="0"/>
            <c:bubble3D val="0"/>
            <c:spPr>
              <a:solidFill>
                <a:srgbClr val="0070C0"/>
              </a:solidFill>
              <a:ln>
                <a:solidFill>
                  <a:schemeClr val="accent5">
                    <a:lumMod val="40000"/>
                    <a:lumOff val="60000"/>
                  </a:schemeClr>
                </a:solidFill>
              </a:ln>
              <a:effectLst/>
            </c:spPr>
            <c:extLst>
              <c:ext xmlns:c16="http://schemas.microsoft.com/office/drawing/2014/chart" uri="{C3380CC4-5D6E-409C-BE32-E72D297353CC}">
                <c16:uniqueId val="{00000006-C4C5-41D5-BFB4-A9B87A054F28}"/>
              </c:ext>
            </c:extLst>
          </c:dPt>
          <c:dPt>
            <c:idx val="13"/>
            <c:invertIfNegative val="0"/>
            <c:bubble3D val="0"/>
            <c:spPr>
              <a:solidFill>
                <a:schemeClr val="accent5">
                  <a:lumMod val="60000"/>
                  <a:lumOff val="40000"/>
                </a:schemeClr>
              </a:solidFill>
              <a:ln>
                <a:solidFill>
                  <a:schemeClr val="accent5">
                    <a:lumMod val="40000"/>
                    <a:lumOff val="60000"/>
                  </a:schemeClr>
                </a:solidFill>
              </a:ln>
              <a:effectLst/>
            </c:spPr>
            <c:extLst>
              <c:ext xmlns:c16="http://schemas.microsoft.com/office/drawing/2014/chart" uri="{C3380CC4-5D6E-409C-BE32-E72D297353CC}">
                <c16:uniqueId val="{00000008-C4C5-41D5-BFB4-A9B87A054F28}"/>
              </c:ext>
            </c:extLst>
          </c:dPt>
          <c:dPt>
            <c:idx val="14"/>
            <c:invertIfNegative val="0"/>
            <c:bubble3D val="0"/>
            <c:spPr>
              <a:solidFill>
                <a:schemeClr val="accent5">
                  <a:lumMod val="60000"/>
                  <a:lumOff val="40000"/>
                </a:schemeClr>
              </a:solidFill>
              <a:ln>
                <a:solidFill>
                  <a:schemeClr val="accent5">
                    <a:lumMod val="40000"/>
                    <a:lumOff val="60000"/>
                  </a:schemeClr>
                </a:solidFill>
              </a:ln>
              <a:effectLst/>
            </c:spPr>
            <c:extLst>
              <c:ext xmlns:c16="http://schemas.microsoft.com/office/drawing/2014/chart" uri="{C3380CC4-5D6E-409C-BE32-E72D297353CC}">
                <c16:uniqueId val="{0000000A-C4C5-41D5-BFB4-A9B87A054F28}"/>
              </c:ext>
            </c:extLst>
          </c:dPt>
          <c:dPt>
            <c:idx val="15"/>
            <c:invertIfNegative val="0"/>
            <c:bubble3D val="0"/>
            <c:spPr>
              <a:solidFill>
                <a:schemeClr val="accent5">
                  <a:lumMod val="60000"/>
                  <a:lumOff val="40000"/>
                </a:schemeClr>
              </a:solidFill>
              <a:ln>
                <a:solidFill>
                  <a:schemeClr val="accent5">
                    <a:lumMod val="40000"/>
                    <a:lumOff val="60000"/>
                  </a:schemeClr>
                </a:solidFill>
              </a:ln>
              <a:effectLst/>
            </c:spPr>
            <c:extLst>
              <c:ext xmlns:c16="http://schemas.microsoft.com/office/drawing/2014/chart" uri="{C3380CC4-5D6E-409C-BE32-E72D297353CC}">
                <c16:uniqueId val="{0000000C-C4C5-41D5-BFB4-A9B87A054F2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'[LGFA Financials and Ratios for Presentation.xlsx]Charts'!$C$2:$R$2</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 (f)</c:v>
                </c:pt>
                <c:pt idx="14">
                  <c:v>2026 (f)</c:v>
                </c:pt>
                <c:pt idx="15">
                  <c:v>2027 (f)</c:v>
                </c:pt>
              </c:strCache>
            </c:strRef>
          </c:cat>
          <c:val>
            <c:numRef>
              <c:f>'[LGFA Financials and Ratios for Presentation.xlsx]Charts'!$C$3:$R$3</c:f>
              <c:numCache>
                <c:formatCode>"$"#,##0.0</c:formatCode>
                <c:ptCount val="16"/>
                <c:pt idx="0">
                  <c:v>-4.2430000000000003</c:v>
                </c:pt>
                <c:pt idx="1">
                  <c:v>2.631000000000002</c:v>
                </c:pt>
                <c:pt idx="2">
                  <c:v>6.9740000000000224</c:v>
                </c:pt>
                <c:pt idx="3">
                  <c:v>9.2040000000000184</c:v>
                </c:pt>
                <c:pt idx="4">
                  <c:v>9.5450000000000053</c:v>
                </c:pt>
                <c:pt idx="5">
                  <c:v>11.04600000000001</c:v>
                </c:pt>
                <c:pt idx="6">
                  <c:v>11.800000000000034</c:v>
                </c:pt>
                <c:pt idx="7">
                  <c:v>11.200000000000012</c:v>
                </c:pt>
                <c:pt idx="8">
                  <c:v>10.600000000000012</c:v>
                </c:pt>
                <c:pt idx="9">
                  <c:v>12</c:v>
                </c:pt>
                <c:pt idx="10">
                  <c:v>10.7</c:v>
                </c:pt>
                <c:pt idx="11">
                  <c:v>2.5</c:v>
                </c:pt>
                <c:pt idx="12">
                  <c:v>10.050000000000001</c:v>
                </c:pt>
                <c:pt idx="13">
                  <c:v>14.5</c:v>
                </c:pt>
                <c:pt idx="14">
                  <c:v>21</c:v>
                </c:pt>
                <c:pt idx="15">
                  <c:v>21.2</c:v>
                </c:pt>
              </c:numCache>
            </c:numRef>
          </c:val>
          <c:extLst>
            <c:ext xmlns:c16="http://schemas.microsoft.com/office/drawing/2014/chart" uri="{C3380CC4-5D6E-409C-BE32-E72D297353CC}">
              <c16:uniqueId val="{0000000D-C4C5-41D5-BFB4-A9B87A054F28}"/>
            </c:ext>
          </c:extLst>
        </c:ser>
        <c:dLbls>
          <c:showLegendKey val="0"/>
          <c:showVal val="0"/>
          <c:showCatName val="0"/>
          <c:showSerName val="0"/>
          <c:showPercent val="0"/>
          <c:showBubbleSize val="0"/>
        </c:dLbls>
        <c:gapWidth val="219"/>
        <c:overlap val="-27"/>
        <c:axId val="906946416"/>
        <c:axId val="906952240"/>
      </c:barChart>
      <c:catAx>
        <c:axId val="9069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52240"/>
        <c:crosses val="autoZero"/>
        <c:auto val="1"/>
        <c:lblAlgn val="ctr"/>
        <c:lblOffset val="100"/>
        <c:noMultiLvlLbl val="0"/>
      </c:catAx>
      <c:valAx>
        <c:axId val="90695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46416"/>
        <c:crosses val="autoZero"/>
        <c:crossBetween val="between"/>
      </c:val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solidFill>
                  <a:sysClr val="windowText" lastClr="000000"/>
                </a:solidFill>
              </a:rPr>
              <a:t>Total Assets </a:t>
            </a:r>
            <a:r>
              <a:rPr lang="en-NZ" sz="1200" dirty="0">
                <a:solidFill>
                  <a:sysClr val="windowText" lastClr="000000"/>
                </a:solidFill>
              </a:rPr>
              <a:t>(NZ$ million)</a:t>
            </a:r>
            <a:endParaRPr lang="en-NZ"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spPr>
            <a:solidFill>
              <a:srgbClr val="0070C0"/>
            </a:solidFill>
            <a:ln>
              <a:noFill/>
            </a:ln>
            <a:effectLst/>
          </c:spPr>
          <c:invertIfNegative val="0"/>
          <c:dPt>
            <c:idx val="0"/>
            <c:invertIfNegative val="0"/>
            <c:bubble3D val="0"/>
            <c:extLst>
              <c:ext xmlns:c16="http://schemas.microsoft.com/office/drawing/2014/chart" uri="{C3380CC4-5D6E-409C-BE32-E72D297353CC}">
                <c16:uniqueId val="{00000000-10AB-4C41-B010-26EBE59C8747}"/>
              </c:ext>
            </c:extLst>
          </c:dPt>
          <c:dPt>
            <c:idx val="9"/>
            <c:invertIfNegative val="0"/>
            <c:bubble3D val="0"/>
            <c:extLst>
              <c:ext xmlns:c16="http://schemas.microsoft.com/office/drawing/2014/chart" uri="{C3380CC4-5D6E-409C-BE32-E72D297353CC}">
                <c16:uniqueId val="{00000001-10AB-4C41-B010-26EBE59C8747}"/>
              </c:ext>
            </c:extLst>
          </c:dPt>
          <c:dPt>
            <c:idx val="10"/>
            <c:invertIfNegative val="0"/>
            <c:bubble3D val="0"/>
            <c:spPr>
              <a:solidFill>
                <a:srgbClr val="0070C0"/>
              </a:solidFill>
              <a:ln>
                <a:noFill/>
              </a:ln>
              <a:effectLst/>
            </c:spPr>
            <c:extLst>
              <c:ext xmlns:c16="http://schemas.microsoft.com/office/drawing/2014/chart" uri="{C3380CC4-5D6E-409C-BE32-E72D297353CC}">
                <c16:uniqueId val="{00000003-10AB-4C41-B010-26EBE59C8747}"/>
              </c:ext>
            </c:extLst>
          </c:dPt>
          <c:dPt>
            <c:idx val="11"/>
            <c:invertIfNegative val="0"/>
            <c:bubble3D val="0"/>
            <c:spPr>
              <a:solidFill>
                <a:srgbClr val="0070C0"/>
              </a:solidFill>
              <a:ln>
                <a:noFill/>
              </a:ln>
              <a:effectLst/>
            </c:spPr>
            <c:extLst>
              <c:ext xmlns:c16="http://schemas.microsoft.com/office/drawing/2014/chart" uri="{C3380CC4-5D6E-409C-BE32-E72D297353CC}">
                <c16:uniqueId val="{00000005-10AB-4C41-B010-26EBE59C8747}"/>
              </c:ext>
            </c:extLst>
          </c:dPt>
          <c:dPt>
            <c:idx val="12"/>
            <c:invertIfNegative val="0"/>
            <c:bubble3D val="0"/>
            <c:spPr>
              <a:solidFill>
                <a:srgbClr val="0070C0"/>
              </a:solidFill>
              <a:ln>
                <a:noFill/>
              </a:ln>
              <a:effectLst/>
            </c:spPr>
            <c:extLst>
              <c:ext xmlns:c16="http://schemas.microsoft.com/office/drawing/2014/chart" uri="{C3380CC4-5D6E-409C-BE32-E72D297353CC}">
                <c16:uniqueId val="{00000007-10AB-4C41-B010-26EBE59C8747}"/>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9-10AB-4C41-B010-26EBE59C8747}"/>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B-10AB-4C41-B010-26EBE59C8747}"/>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10AB-4C41-B010-26EBE59C8747}"/>
              </c:ext>
            </c:extLst>
          </c:dPt>
          <c:dLbls>
            <c:dLbl>
              <c:idx val="0"/>
              <c:layout>
                <c:manualLayout>
                  <c:x val="0"/>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AB-4C41-B010-26EBE59C8747}"/>
                </c:ext>
              </c:extLst>
            </c:dLbl>
            <c:dLbl>
              <c:idx val="1"/>
              <c:layout>
                <c:manualLayout>
                  <c:x val="2.7777777777777523E-3"/>
                  <c:y val="-8.7962962962962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AB-4C41-B010-26EBE59C8747}"/>
                </c:ext>
              </c:extLst>
            </c:dLbl>
            <c:dLbl>
              <c:idx val="2"/>
              <c:layout>
                <c:manualLayout>
                  <c:x val="-8.3333333333333332E-3"/>
                  <c:y val="-0.1203703703703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0AB-4C41-B010-26EBE59C8747}"/>
                </c:ext>
              </c:extLst>
            </c:dLbl>
            <c:dLbl>
              <c:idx val="3"/>
              <c:layout>
                <c:manualLayout>
                  <c:x val="-2.7777777777778286E-3"/>
                  <c:y val="-0.138888888888888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0AB-4C41-B010-26EBE59C8747}"/>
                </c:ext>
              </c:extLst>
            </c:dLbl>
            <c:dLbl>
              <c:idx val="4"/>
              <c:layout>
                <c:manualLayout>
                  <c:x val="-5.5555555555556061E-3"/>
                  <c:y val="-0.175925925925926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0AB-4C41-B010-26EBE59C8747}"/>
                </c:ext>
              </c:extLst>
            </c:dLbl>
            <c:dLbl>
              <c:idx val="5"/>
              <c:layout>
                <c:manualLayout>
                  <c:x val="-5.5172413793103444E-3"/>
                  <c:y val="-0.199074074074074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AB-4C41-B010-26EBE59C8747}"/>
                </c:ext>
              </c:extLst>
            </c:dLbl>
            <c:dLbl>
              <c:idx val="6"/>
              <c:layout>
                <c:manualLayout>
                  <c:x val="-3.6781609195402297E-3"/>
                  <c:y val="-0.208333333333333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0AB-4C41-B010-26EBE59C8747}"/>
                </c:ext>
              </c:extLst>
            </c:dLbl>
            <c:dLbl>
              <c:idx val="7"/>
              <c:layout>
                <c:manualLayout>
                  <c:x val="-9.7702959543863603E-4"/>
                  <c:y val="-0.245370370370370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0AB-4C41-B010-26EBE59C8747}"/>
                </c:ext>
              </c:extLst>
            </c:dLbl>
            <c:dLbl>
              <c:idx val="8"/>
              <c:layout>
                <c:manualLayout>
                  <c:x val="3.5249524843877274E-3"/>
                  <c:y val="-0.30092592592592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0AB-4C41-B010-26EBE59C8747}"/>
                </c:ext>
              </c:extLst>
            </c:dLbl>
            <c:dLbl>
              <c:idx val="9"/>
              <c:layout>
                <c:manualLayout>
                  <c:x val="-1.149787311068875E-4"/>
                  <c:y val="-0.31481481481481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AB-4C41-B010-26EBE59C8747}"/>
                </c:ext>
              </c:extLst>
            </c:dLbl>
            <c:dLbl>
              <c:idx val="10"/>
              <c:layout>
                <c:manualLayout>
                  <c:x val="-7.3260389776380833E-3"/>
                  <c:y val="-0.365740740740740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AB-4C41-B010-26EBE59C8747}"/>
                </c:ext>
              </c:extLst>
            </c:dLbl>
            <c:dLbl>
              <c:idx val="11"/>
              <c:layout>
                <c:manualLayout>
                  <c:x val="-3.6781609195403646E-3"/>
                  <c:y val="-0.375"/>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10AB-4C41-B010-26EBE59C8747}"/>
                </c:ext>
              </c:extLst>
            </c:dLbl>
            <c:dLbl>
              <c:idx val="12"/>
              <c:layout>
                <c:manualLayout>
                  <c:x val="-1.3486434241874971E-16"/>
                  <c:y val="-0.40277777777777779"/>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10AB-4C41-B010-26EBE59C8747}"/>
                </c:ext>
              </c:extLst>
            </c:dLbl>
            <c:dLbl>
              <c:idx val="13"/>
              <c:layout>
                <c:manualLayout>
                  <c:x val="1.762114537444934E-3"/>
                  <c:y val="-0.40389294403892945"/>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10AB-4C41-B010-26EBE59C8747}"/>
                </c:ext>
              </c:extLst>
            </c:dLbl>
            <c:dLbl>
              <c:idx val="14"/>
              <c:layout>
                <c:manualLayout>
                  <c:x val="1.8231540565177757E-3"/>
                  <c:y val="-0.41203703703703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0AB-4C41-B010-26EBE59C8747}"/>
                </c:ext>
              </c:extLst>
            </c:dLbl>
            <c:dLbl>
              <c:idx val="15"/>
              <c:layout>
                <c:manualLayout>
                  <c:x val="3.5971223021582736E-3"/>
                  <c:y val="-0.393518518518518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AB-4C41-B010-26EBE59C874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'[LGFA Financials and Ratios for Presentation.xlsx]Charts'!$C$2:$R$2</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 (f)</c:v>
                </c:pt>
                <c:pt idx="14">
                  <c:v>2026 (f)</c:v>
                </c:pt>
                <c:pt idx="15">
                  <c:v>2027 (f)</c:v>
                </c:pt>
              </c:strCache>
            </c:strRef>
          </c:cat>
          <c:val>
            <c:numRef>
              <c:f>'[LGFA Financials and Ratios for Presentation.xlsx]Charts'!$C$4:$R$4</c:f>
              <c:numCache>
                <c:formatCode>"$"#,##0</c:formatCode>
                <c:ptCount val="16"/>
                <c:pt idx="0">
                  <c:v>943.01900000000001</c:v>
                </c:pt>
                <c:pt idx="1">
                  <c:v>2688.223</c:v>
                </c:pt>
                <c:pt idx="2">
                  <c:v>3918.1869999999999</c:v>
                </c:pt>
                <c:pt idx="3">
                  <c:v>5411.8379999999997</c:v>
                </c:pt>
                <c:pt idx="4">
                  <c:v>7257.2520000000004</c:v>
                </c:pt>
                <c:pt idx="5">
                  <c:v>8491.4210000000003</c:v>
                </c:pt>
                <c:pt idx="6">
                  <c:v>8779.6</c:v>
                </c:pt>
                <c:pt idx="7">
                  <c:v>10382.299999999999</c:v>
                </c:pt>
                <c:pt idx="8">
                  <c:v>13174.4</c:v>
                </c:pt>
                <c:pt idx="9">
                  <c:v>14485</c:v>
                </c:pt>
                <c:pt idx="10">
                  <c:v>16250</c:v>
                </c:pt>
                <c:pt idx="11">
                  <c:v>18175</c:v>
                </c:pt>
                <c:pt idx="12">
                  <c:v>23508</c:v>
                </c:pt>
                <c:pt idx="13">
                  <c:v>26555</c:v>
                </c:pt>
                <c:pt idx="14">
                  <c:v>29385</c:v>
                </c:pt>
                <c:pt idx="15" formatCode="_(* #,##0.0_);_(* \(#,##0.0\);_(* &quot;-&quot;??_);_(@_)">
                  <c:v>32909</c:v>
                </c:pt>
              </c:numCache>
            </c:numRef>
          </c:val>
          <c:extLst>
            <c:ext xmlns:c16="http://schemas.microsoft.com/office/drawing/2014/chart" uri="{C3380CC4-5D6E-409C-BE32-E72D297353CC}">
              <c16:uniqueId val="{00000016-10AB-4C41-B010-26EBE59C8747}"/>
            </c:ext>
          </c:extLst>
        </c:ser>
        <c:dLbls>
          <c:showLegendKey val="0"/>
          <c:showVal val="0"/>
          <c:showCatName val="0"/>
          <c:showSerName val="0"/>
          <c:showPercent val="0"/>
          <c:showBubbleSize val="0"/>
        </c:dLbls>
        <c:gapWidth val="150"/>
        <c:overlap val="100"/>
        <c:axId val="908012448"/>
        <c:axId val="908009952"/>
      </c:barChart>
      <c:catAx>
        <c:axId val="90801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009952"/>
        <c:crosses val="autoZero"/>
        <c:auto val="1"/>
        <c:lblAlgn val="ctr"/>
        <c:lblOffset val="100"/>
        <c:noMultiLvlLbl val="0"/>
      </c:catAx>
      <c:valAx>
        <c:axId val="908009952"/>
        <c:scaling>
          <c:orientation val="minMax"/>
          <c:max val="33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8012448"/>
        <c:crosses val="autoZero"/>
        <c:crossBetween val="between"/>
        <c:majorUnit val="3000"/>
      </c:val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solidFill>
                  <a:sysClr val="windowText" lastClr="000000"/>
                </a:solidFill>
              </a:rPr>
              <a:t>Shareholder Equity </a:t>
            </a:r>
            <a:r>
              <a:rPr lang="en-NZ" sz="1200" dirty="0">
                <a:solidFill>
                  <a:sysClr val="windowText" lastClr="000000"/>
                </a:solidFill>
              </a:rPr>
              <a:t>(NZ$ million)</a:t>
            </a:r>
            <a:endParaRPr lang="en-NZ"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spPr>
            <a:solidFill>
              <a:srgbClr val="0070C0"/>
            </a:solidFill>
            <a:ln>
              <a:noFill/>
            </a:ln>
            <a:effectLst/>
          </c:spPr>
          <c:invertIfNegative val="0"/>
          <c:dPt>
            <c:idx val="9"/>
            <c:invertIfNegative val="0"/>
            <c:bubble3D val="0"/>
            <c:extLst>
              <c:ext xmlns:c16="http://schemas.microsoft.com/office/drawing/2014/chart" uri="{C3380CC4-5D6E-409C-BE32-E72D297353CC}">
                <c16:uniqueId val="{00000000-5E2F-4F02-8A35-6052AA174AB8}"/>
              </c:ext>
            </c:extLst>
          </c:dPt>
          <c:dPt>
            <c:idx val="10"/>
            <c:invertIfNegative val="0"/>
            <c:bubble3D val="0"/>
            <c:spPr>
              <a:solidFill>
                <a:srgbClr val="0070C0"/>
              </a:solidFill>
              <a:ln>
                <a:noFill/>
              </a:ln>
              <a:effectLst/>
            </c:spPr>
            <c:extLst>
              <c:ext xmlns:c16="http://schemas.microsoft.com/office/drawing/2014/chart" uri="{C3380CC4-5D6E-409C-BE32-E72D297353CC}">
                <c16:uniqueId val="{00000002-5E2F-4F02-8A35-6052AA174AB8}"/>
              </c:ext>
            </c:extLst>
          </c:dPt>
          <c:dPt>
            <c:idx val="11"/>
            <c:invertIfNegative val="0"/>
            <c:bubble3D val="0"/>
            <c:spPr>
              <a:solidFill>
                <a:srgbClr val="0070C0"/>
              </a:solidFill>
              <a:ln>
                <a:noFill/>
              </a:ln>
              <a:effectLst/>
            </c:spPr>
            <c:extLst>
              <c:ext xmlns:c16="http://schemas.microsoft.com/office/drawing/2014/chart" uri="{C3380CC4-5D6E-409C-BE32-E72D297353CC}">
                <c16:uniqueId val="{00000004-5E2F-4F02-8A35-6052AA174AB8}"/>
              </c:ext>
            </c:extLst>
          </c:dPt>
          <c:dPt>
            <c:idx val="12"/>
            <c:invertIfNegative val="0"/>
            <c:bubble3D val="0"/>
            <c:spPr>
              <a:solidFill>
                <a:srgbClr val="0070C0"/>
              </a:solidFill>
              <a:ln>
                <a:noFill/>
              </a:ln>
              <a:effectLst/>
            </c:spPr>
            <c:extLst>
              <c:ext xmlns:c16="http://schemas.microsoft.com/office/drawing/2014/chart" uri="{C3380CC4-5D6E-409C-BE32-E72D297353CC}">
                <c16:uniqueId val="{00000006-5E2F-4F02-8A35-6052AA174AB8}"/>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5E2F-4F02-8A35-6052AA174AB8}"/>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A-5E2F-4F02-8A35-6052AA174AB8}"/>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C-5E2F-4F02-8A35-6052AA174AB8}"/>
              </c:ext>
            </c:extLst>
          </c:dPt>
          <c:dLbls>
            <c:dLbl>
              <c:idx val="0"/>
              <c:layout>
                <c:manualLayout>
                  <c:x val="2.9786336948845003E-3"/>
                  <c:y val="-0.115740740740740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E2F-4F02-8A35-6052AA174AB8}"/>
                </c:ext>
              </c:extLst>
            </c:dLbl>
            <c:dLbl>
              <c:idx val="1"/>
              <c:layout>
                <c:manualLayout>
                  <c:x val="-2.4542331388954203E-17"/>
                  <c:y val="-0.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E2F-4F02-8A35-6052AA174AB8}"/>
                </c:ext>
              </c:extLst>
            </c:dLbl>
            <c:dLbl>
              <c:idx val="2"/>
              <c:layout>
                <c:manualLayout>
                  <c:x val="-5.3547523427041497E-3"/>
                  <c:y val="-0.134259259259259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E2F-4F02-8A35-6052AA174AB8}"/>
                </c:ext>
              </c:extLst>
            </c:dLbl>
            <c:dLbl>
              <c:idx val="3"/>
              <c:layout>
                <c:manualLayout>
                  <c:x val="-6.8259385665529011E-3"/>
                  <c:y val="-0.143518518518518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E2F-4F02-8A35-6052AA174AB8}"/>
                </c:ext>
              </c:extLst>
            </c:dLbl>
            <c:dLbl>
              <c:idx val="4"/>
              <c:layout>
                <c:manualLayout>
                  <c:x val="-7.8310177098169474E-3"/>
                  <c:y val="-0.162037037037037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E2F-4F02-8A35-6052AA174AB8}"/>
                </c:ext>
              </c:extLst>
            </c:dLbl>
            <c:dLbl>
              <c:idx val="5"/>
              <c:layout>
                <c:manualLayout>
                  <c:x val="-1.0050791432641721E-3"/>
                  <c:y val="-0.189814814814814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E2F-4F02-8A35-6052AA174AB8}"/>
                </c:ext>
              </c:extLst>
            </c:dLbl>
            <c:dLbl>
              <c:idx val="6"/>
              <c:layout>
                <c:manualLayout>
                  <c:x val="-3.7827524119212062E-3"/>
                  <c:y val="-0.217592592592592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E2F-4F02-8A35-6052AA174AB8}"/>
                </c:ext>
              </c:extLst>
            </c:dLbl>
            <c:dLbl>
              <c:idx val="7"/>
              <c:layout>
                <c:manualLayout>
                  <c:x val="-2.7776732686571174E-3"/>
                  <c:y val="-0.24074074074074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E2F-4F02-8A35-6052AA174AB8}"/>
                </c:ext>
              </c:extLst>
            </c:dLbl>
            <c:dLbl>
              <c:idx val="8"/>
              <c:layout>
                <c:manualLayout>
                  <c:x val="1.7729524423780664E-3"/>
                  <c:y val="-0.268518518518518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E2F-4F02-8A35-6052AA174AB8}"/>
                </c:ext>
              </c:extLst>
            </c:dLbl>
            <c:dLbl>
              <c:idx val="9"/>
              <c:layout>
                <c:manualLayout>
                  <c:x val="-1.3185348418478408E-2"/>
                  <c:y val="-0.296296296296296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2F-4F02-8A35-6052AA174AB8}"/>
                </c:ext>
              </c:extLst>
            </c:dLbl>
            <c:dLbl>
              <c:idx val="10"/>
              <c:layout>
                <c:manualLayout>
                  <c:x val="2.2753128555176336E-3"/>
                  <c:y val="-0.328703703703703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2F-4F02-8A35-6052AA174AB8}"/>
                </c:ext>
              </c:extLst>
            </c:dLbl>
            <c:dLbl>
              <c:idx val="11"/>
              <c:layout>
                <c:manualLayout>
                  <c:x val="-4.5506257110352671E-3"/>
                  <c:y val="-0.342592592592592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2F-4F02-8A35-6052AA174AB8}"/>
                </c:ext>
              </c:extLst>
            </c:dLbl>
            <c:dLbl>
              <c:idx val="12"/>
              <c:layout>
                <c:manualLayout>
                  <c:x val="-2.2753128555176336E-3"/>
                  <c:y val="-0.36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E2F-4F02-8A35-6052AA174AB8}"/>
                </c:ext>
              </c:extLst>
            </c:dLbl>
            <c:dLbl>
              <c:idx val="13"/>
              <c:layout>
                <c:manualLayout>
                  <c:x val="0"/>
                  <c:y val="-0.351648351648351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2F-4F02-8A35-6052AA174AB8}"/>
                </c:ext>
              </c:extLst>
            </c:dLbl>
            <c:dLbl>
              <c:idx val="14"/>
              <c:layout>
                <c:manualLayout>
                  <c:x val="0"/>
                  <c:y val="-0.351851851851851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E2F-4F02-8A35-6052AA174AB8}"/>
                </c:ext>
              </c:extLst>
            </c:dLbl>
            <c:dLbl>
              <c:idx val="15"/>
              <c:layout>
                <c:manualLayout>
                  <c:x val="3.0591122295955402E-3"/>
                  <c:y val="-0.36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2F-4F02-8A35-6052AA174AB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'[LGFA Financials and Ratios for Presentation.xlsx]Charts'!$C$2:$U$2</c:f>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 (f)</c:v>
                </c:pt>
                <c:pt idx="14">
                  <c:v>2026 (f)</c:v>
                </c:pt>
                <c:pt idx="15">
                  <c:v>2027 (f)</c:v>
                </c:pt>
                <c:pt idx="16">
                  <c:v>2028 (f)</c:v>
                </c:pt>
                <c:pt idx="17">
                  <c:v>2029 (f)</c:v>
                </c:pt>
                <c:pt idx="18">
                  <c:v>2030 (f)</c:v>
                </c:pt>
              </c:strCache>
            </c:strRef>
          </c:cat>
          <c:val>
            <c:numRef>
              <c:f>'[LGFA Financials and Ratios for Presentation.xlsx]Charts'!$C$7:$R$7</c:f>
              <c:numCache>
                <c:formatCode>"$"#,##0</c:formatCode>
                <c:ptCount val="16"/>
                <c:pt idx="0">
                  <c:v>20.757000000000001</c:v>
                </c:pt>
                <c:pt idx="1">
                  <c:v>23.388999999999999</c:v>
                </c:pt>
                <c:pt idx="2">
                  <c:v>28.847999999999999</c:v>
                </c:pt>
                <c:pt idx="3">
                  <c:v>36.286999999999999</c:v>
                </c:pt>
                <c:pt idx="4">
                  <c:v>44.223999999999997</c:v>
                </c:pt>
                <c:pt idx="5">
                  <c:v>53.878</c:v>
                </c:pt>
                <c:pt idx="6">
                  <c:v>64.3</c:v>
                </c:pt>
                <c:pt idx="7">
                  <c:v>74.099999999999994</c:v>
                </c:pt>
                <c:pt idx="8">
                  <c:v>83.6</c:v>
                </c:pt>
                <c:pt idx="9">
                  <c:v>94.6</c:v>
                </c:pt>
                <c:pt idx="10">
                  <c:v>104</c:v>
                </c:pt>
                <c:pt idx="11">
                  <c:v>105.8</c:v>
                </c:pt>
                <c:pt idx="12">
                  <c:v>113</c:v>
                </c:pt>
                <c:pt idx="13">
                  <c:v>129</c:v>
                </c:pt>
                <c:pt idx="14">
                  <c:v>149</c:v>
                </c:pt>
                <c:pt idx="15" formatCode="_(* #,##0.0_);_(* \(#,##0.0\);_(* &quot;-&quot;??_);_(@_)">
                  <c:v>169</c:v>
                </c:pt>
              </c:numCache>
            </c:numRef>
          </c:val>
          <c:extLst>
            <c:ext xmlns:c16="http://schemas.microsoft.com/office/drawing/2014/chart" uri="{C3380CC4-5D6E-409C-BE32-E72D297353CC}">
              <c16:uniqueId val="{00000016-5E2F-4F02-8A35-6052AA174AB8}"/>
            </c:ext>
          </c:extLst>
        </c:ser>
        <c:dLbls>
          <c:showLegendKey val="0"/>
          <c:showVal val="0"/>
          <c:showCatName val="0"/>
          <c:showSerName val="0"/>
          <c:showPercent val="0"/>
          <c:showBubbleSize val="0"/>
        </c:dLbls>
        <c:gapWidth val="150"/>
        <c:overlap val="100"/>
        <c:axId val="874278752"/>
        <c:axId val="874277920"/>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'[LGFA Financials and Ratios for Presentation.xlsx]Charts'!$C$2:$U$2</c15:sqref>
                        </c15:formulaRef>
                      </c:ext>
                    </c:extLst>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 (f)</c:v>
                      </c:pt>
                      <c:pt idx="14">
                        <c:v>2026 (f)</c:v>
                      </c:pt>
                      <c:pt idx="15">
                        <c:v>2027 (f)</c:v>
                      </c:pt>
                      <c:pt idx="16">
                        <c:v>2028 (f)</c:v>
                      </c:pt>
                      <c:pt idx="17">
                        <c:v>2029 (f)</c:v>
                      </c:pt>
                      <c:pt idx="18">
                        <c:v>2030 (f)</c:v>
                      </c:pt>
                    </c:strCache>
                  </c:strRef>
                </c:cat>
                <c:val>
                  <c:numRef>
                    <c:extLst>
                      <c:ext uri="{02D57815-91ED-43cb-92C2-25804820EDAC}">
                        <c15:formulaRef>
                          <c15:sqref>'[LGFA Financials and Ratios for Presentation.xlsx]Charts'!$C$3:$U$3</c15:sqref>
                        </c15:formulaRef>
                      </c:ext>
                    </c:extLst>
                    <c:numCache>
                      <c:formatCode>"$"#,##0.0</c:formatCode>
                      <c:ptCount val="19"/>
                      <c:pt idx="0">
                        <c:v>-4.2430000000000003</c:v>
                      </c:pt>
                      <c:pt idx="1">
                        <c:v>2.631000000000002</c:v>
                      </c:pt>
                      <c:pt idx="2">
                        <c:v>6.9740000000000224</c:v>
                      </c:pt>
                      <c:pt idx="3">
                        <c:v>9.2040000000000184</c:v>
                      </c:pt>
                      <c:pt idx="4">
                        <c:v>9.5450000000000053</c:v>
                      </c:pt>
                      <c:pt idx="5">
                        <c:v>11.04600000000001</c:v>
                      </c:pt>
                      <c:pt idx="6">
                        <c:v>11.800000000000034</c:v>
                      </c:pt>
                      <c:pt idx="7">
                        <c:v>11.200000000000012</c:v>
                      </c:pt>
                      <c:pt idx="8">
                        <c:v>10.600000000000012</c:v>
                      </c:pt>
                      <c:pt idx="9">
                        <c:v>12</c:v>
                      </c:pt>
                      <c:pt idx="10">
                        <c:v>10.7</c:v>
                      </c:pt>
                      <c:pt idx="11">
                        <c:v>2.5</c:v>
                      </c:pt>
                      <c:pt idx="12">
                        <c:v>10.050000000000001</c:v>
                      </c:pt>
                      <c:pt idx="13">
                        <c:v>14.5</c:v>
                      </c:pt>
                      <c:pt idx="14">
                        <c:v>21</c:v>
                      </c:pt>
                      <c:pt idx="15">
                        <c:v>21.2</c:v>
                      </c:pt>
                    </c:numCache>
                  </c:numRef>
                </c:val>
                <c:extLst>
                  <c:ext xmlns:c16="http://schemas.microsoft.com/office/drawing/2014/chart" uri="{C3380CC4-5D6E-409C-BE32-E72D297353CC}">
                    <c16:uniqueId val="{00000017-5E2F-4F02-8A35-6052AA174AB8}"/>
                  </c:ext>
                </c:extLst>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'[LGFA Financials and Ratios for Presentation.xlsx]Charts'!$C$2:$U$2</c15:sqref>
                        </c15:formulaRef>
                      </c:ext>
                    </c:extLst>
                    <c:strCach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 (f)</c:v>
                      </c:pt>
                      <c:pt idx="14">
                        <c:v>2026 (f)</c:v>
                      </c:pt>
                      <c:pt idx="15">
                        <c:v>2027 (f)</c:v>
                      </c:pt>
                      <c:pt idx="16">
                        <c:v>2028 (f)</c:v>
                      </c:pt>
                      <c:pt idx="17">
                        <c:v>2029 (f)</c:v>
                      </c:pt>
                      <c:pt idx="18">
                        <c:v>2030 (f)</c:v>
                      </c:pt>
                    </c:strCache>
                  </c:strRef>
                </c:cat>
                <c:val>
                  <c:numRef>
                    <c:extLst xmlns:c15="http://schemas.microsoft.com/office/drawing/2012/chart">
                      <c:ext xmlns:c15="http://schemas.microsoft.com/office/drawing/2012/chart" uri="{02D57815-91ED-43cb-92C2-25804820EDAC}">
                        <c15:formulaRef>
                          <c15:sqref>'[LGFA Financials and Ratios for Presentation.xlsx]Charts'!$C$4:$U$4</c15:sqref>
                        </c15:formulaRef>
                      </c:ext>
                    </c:extLst>
                    <c:numCache>
                      <c:formatCode>"$"#,##0</c:formatCode>
                      <c:ptCount val="19"/>
                      <c:pt idx="0">
                        <c:v>943.01900000000001</c:v>
                      </c:pt>
                      <c:pt idx="1">
                        <c:v>2688.223</c:v>
                      </c:pt>
                      <c:pt idx="2">
                        <c:v>3918.1869999999999</c:v>
                      </c:pt>
                      <c:pt idx="3">
                        <c:v>5411.8379999999997</c:v>
                      </c:pt>
                      <c:pt idx="4">
                        <c:v>7257.2520000000004</c:v>
                      </c:pt>
                      <c:pt idx="5">
                        <c:v>8491.4210000000003</c:v>
                      </c:pt>
                      <c:pt idx="6">
                        <c:v>8779.6</c:v>
                      </c:pt>
                      <c:pt idx="7">
                        <c:v>10382.299999999999</c:v>
                      </c:pt>
                      <c:pt idx="8">
                        <c:v>13174.4</c:v>
                      </c:pt>
                      <c:pt idx="9">
                        <c:v>14485</c:v>
                      </c:pt>
                      <c:pt idx="10">
                        <c:v>16250</c:v>
                      </c:pt>
                      <c:pt idx="11">
                        <c:v>18175</c:v>
                      </c:pt>
                      <c:pt idx="12">
                        <c:v>23508</c:v>
                      </c:pt>
                      <c:pt idx="13">
                        <c:v>26555</c:v>
                      </c:pt>
                      <c:pt idx="14">
                        <c:v>29385</c:v>
                      </c:pt>
                      <c:pt idx="15" formatCode="_(* #,##0.0_);_(* \(#,##0.0\);_(* &quot;-&quot;??_);_(@_)">
                        <c:v>32909</c:v>
                      </c:pt>
                    </c:numCache>
                  </c:numRef>
                </c:val>
                <c:extLst xmlns:c15="http://schemas.microsoft.com/office/drawing/2012/chart">
                  <c:ext xmlns:c16="http://schemas.microsoft.com/office/drawing/2014/chart" uri="{C3380CC4-5D6E-409C-BE32-E72D297353CC}">
                    <c16:uniqueId val="{00000018-5E2F-4F02-8A35-6052AA174AB8}"/>
                  </c:ext>
                </c:extLst>
              </c15:ser>
            </c15:filteredBarSeries>
          </c:ext>
        </c:extLst>
      </c:barChart>
      <c:catAx>
        <c:axId val="87427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277920"/>
        <c:crosses val="autoZero"/>
        <c:auto val="1"/>
        <c:lblAlgn val="ctr"/>
        <c:lblOffset val="100"/>
        <c:noMultiLvlLbl val="0"/>
      </c:catAx>
      <c:valAx>
        <c:axId val="8742779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4278752"/>
        <c:crosses val="autoZero"/>
        <c:crossBetween val="between"/>
      </c:val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solidFill>
                  <a:sysClr val="windowText" lastClr="000000"/>
                </a:solidFill>
              </a:rPr>
              <a:t>Shareholder Funds + Borrower Notes / Total Assets</a:t>
            </a:r>
          </a:p>
        </c:rich>
      </c:tx>
      <c:layout>
        <c:manualLayout>
          <c:xMode val="edge"/>
          <c:yMode val="edge"/>
          <c:x val="0.30560290257835415"/>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Pt>
            <c:idx val="9"/>
            <c:invertIfNegative val="0"/>
            <c:bubble3D val="0"/>
            <c:extLst>
              <c:ext xmlns:c16="http://schemas.microsoft.com/office/drawing/2014/chart" uri="{C3380CC4-5D6E-409C-BE32-E72D297353CC}">
                <c16:uniqueId val="{00000000-3B84-4F62-BAD1-96C3808675C2}"/>
              </c:ext>
            </c:extLst>
          </c:dPt>
          <c:dPt>
            <c:idx val="10"/>
            <c:invertIfNegative val="0"/>
            <c:bubble3D val="0"/>
            <c:spPr>
              <a:solidFill>
                <a:srgbClr val="0070C0"/>
              </a:solidFill>
              <a:ln>
                <a:noFill/>
              </a:ln>
              <a:effectLst/>
            </c:spPr>
            <c:extLst>
              <c:ext xmlns:c16="http://schemas.microsoft.com/office/drawing/2014/chart" uri="{C3380CC4-5D6E-409C-BE32-E72D297353CC}">
                <c16:uniqueId val="{00000002-3B84-4F62-BAD1-96C3808675C2}"/>
              </c:ext>
            </c:extLst>
          </c:dPt>
          <c:dPt>
            <c:idx val="11"/>
            <c:invertIfNegative val="0"/>
            <c:bubble3D val="0"/>
            <c:spPr>
              <a:solidFill>
                <a:srgbClr val="0070C0"/>
              </a:solidFill>
              <a:ln>
                <a:noFill/>
              </a:ln>
              <a:effectLst/>
            </c:spPr>
            <c:extLst>
              <c:ext xmlns:c16="http://schemas.microsoft.com/office/drawing/2014/chart" uri="{C3380CC4-5D6E-409C-BE32-E72D297353CC}">
                <c16:uniqueId val="{00000004-3B84-4F62-BAD1-96C3808675C2}"/>
              </c:ext>
            </c:extLst>
          </c:dPt>
          <c:dPt>
            <c:idx val="12"/>
            <c:invertIfNegative val="0"/>
            <c:bubble3D val="0"/>
            <c:spPr>
              <a:solidFill>
                <a:srgbClr val="0070C0"/>
              </a:solidFill>
              <a:ln>
                <a:noFill/>
              </a:ln>
              <a:effectLst/>
            </c:spPr>
            <c:extLst>
              <c:ext xmlns:c16="http://schemas.microsoft.com/office/drawing/2014/chart" uri="{C3380CC4-5D6E-409C-BE32-E72D297353CC}">
                <c16:uniqueId val="{00000006-3B84-4F62-BAD1-96C3808675C2}"/>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8-3B84-4F62-BAD1-96C3808675C2}"/>
              </c:ext>
            </c:extLst>
          </c:dPt>
          <c:dPt>
            <c:idx val="1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A-3B84-4F62-BAD1-96C3808675C2}"/>
              </c:ext>
            </c:extLst>
          </c:dPt>
          <c:dPt>
            <c:idx val="1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C-3B84-4F62-BAD1-96C3808675C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'[LGFA Financials and Ratios for Presentation.xlsx]Charts'!$C$12:$R$12</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 (f)</c:v>
                </c:pt>
                <c:pt idx="14">
                  <c:v>2026 (f)</c:v>
                </c:pt>
                <c:pt idx="15">
                  <c:v>2027 (f)</c:v>
                </c:pt>
              </c:strCache>
            </c:strRef>
          </c:cat>
          <c:val>
            <c:numRef>
              <c:f>'[LGFA Financials and Ratios for Presentation.xlsx]Charts'!$C$13:$R$13</c:f>
              <c:numCache>
                <c:formatCode>0.0%</c:formatCode>
                <c:ptCount val="16"/>
                <c:pt idx="0">
                  <c:v>3.6031087390604011E-2</c:v>
                </c:pt>
                <c:pt idx="1">
                  <c:v>2.3830240273965363E-2</c:v>
                </c:pt>
                <c:pt idx="2">
                  <c:v>2.3158670068580189E-2</c:v>
                </c:pt>
                <c:pt idx="3">
                  <c:v>2.2433598344961548E-2</c:v>
                </c:pt>
                <c:pt idx="4">
                  <c:v>2.1032616753559059E-2</c:v>
                </c:pt>
                <c:pt idx="5">
                  <c:v>2.1844635897807919E-2</c:v>
                </c:pt>
                <c:pt idx="6">
                  <c:v>2.2711740853797437E-2</c:v>
                </c:pt>
                <c:pt idx="7">
                  <c:v>2.198934725446192E-2</c:v>
                </c:pt>
                <c:pt idx="8">
                  <c:v>2.0183082341510807E-2</c:v>
                </c:pt>
                <c:pt idx="9">
                  <c:v>2.2937927856277456E-2</c:v>
                </c:pt>
                <c:pt idx="10">
                  <c:v>2.3860923076923078E-2</c:v>
                </c:pt>
                <c:pt idx="11">
                  <c:v>2.5999999999999999E-2</c:v>
                </c:pt>
                <c:pt idx="12">
                  <c:v>2.5999999999999999E-2</c:v>
                </c:pt>
                <c:pt idx="13">
                  <c:v>3.148183016381096E-2</c:v>
                </c:pt>
                <c:pt idx="14">
                  <c:v>3.5868640462821171E-2</c:v>
                </c:pt>
                <c:pt idx="15">
                  <c:v>3.8986295542252879E-2</c:v>
                </c:pt>
              </c:numCache>
            </c:numRef>
          </c:val>
          <c:extLst>
            <c:ext xmlns:c16="http://schemas.microsoft.com/office/drawing/2014/chart" uri="{C3380CC4-5D6E-409C-BE32-E72D297353CC}">
              <c16:uniqueId val="{0000000D-3B84-4F62-BAD1-96C3808675C2}"/>
            </c:ext>
          </c:extLst>
        </c:ser>
        <c:dLbls>
          <c:showLegendKey val="0"/>
          <c:showVal val="0"/>
          <c:showCatName val="0"/>
          <c:showSerName val="0"/>
          <c:showPercent val="0"/>
          <c:showBubbleSize val="0"/>
        </c:dLbls>
        <c:gapWidth val="219"/>
        <c:overlap val="-27"/>
        <c:axId val="599601744"/>
        <c:axId val="599601328"/>
      </c:barChart>
      <c:catAx>
        <c:axId val="5996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601328"/>
        <c:crosses val="autoZero"/>
        <c:auto val="1"/>
        <c:lblAlgn val="ctr"/>
        <c:lblOffset val="100"/>
        <c:noMultiLvlLbl val="0"/>
      </c:catAx>
      <c:valAx>
        <c:axId val="599601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601744"/>
        <c:crosses val="autoZero"/>
        <c:crossBetween val="between"/>
      </c:valAx>
      <c:spPr>
        <a:noFill/>
        <a:ln>
          <a:noFill/>
        </a:ln>
        <a:effectLst/>
      </c:spPr>
    </c:plotArea>
    <c:plotVisOnly val="1"/>
    <c:dispBlanksAs val="gap"/>
    <c:showDLblsOverMax val="0"/>
  </c:chart>
  <c:spPr>
    <a:solidFill>
      <a:schemeClr val="bg2"/>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dirty="0"/>
              <a:t>Council</a:t>
            </a:r>
            <a:r>
              <a:rPr lang="en-NZ" baseline="0" dirty="0"/>
              <a:t> Gross Debt ($million)</a:t>
            </a:r>
            <a:endParaRPr lang="en-NZ"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'[Local Authority Debt Historical.xlsx]Gross Debt Graph'!$A$3:$A$18</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'[Local Authority Debt Historical.xlsx]Gross Debt Graph'!$B$3:$B$18</c:f>
              <c:numCache>
                <c:formatCode>#,##0</c:formatCode>
                <c:ptCount val="16"/>
                <c:pt idx="0">
                  <c:v>4114</c:v>
                </c:pt>
                <c:pt idx="1">
                  <c:v>5232</c:v>
                </c:pt>
                <c:pt idx="2">
                  <c:v>7024</c:v>
                </c:pt>
                <c:pt idx="3">
                  <c:v>8646</c:v>
                </c:pt>
                <c:pt idx="4">
                  <c:v>10007</c:v>
                </c:pt>
                <c:pt idx="5">
                  <c:v>11368</c:v>
                </c:pt>
                <c:pt idx="6">
                  <c:v>11787</c:v>
                </c:pt>
                <c:pt idx="7">
                  <c:v>13091</c:v>
                </c:pt>
                <c:pt idx="8">
                  <c:v>13839</c:v>
                </c:pt>
                <c:pt idx="9">
                  <c:v>15167</c:v>
                </c:pt>
                <c:pt idx="10">
                  <c:v>16028</c:v>
                </c:pt>
                <c:pt idx="11">
                  <c:v>16962</c:v>
                </c:pt>
                <c:pt idx="12">
                  <c:v>19329</c:v>
                </c:pt>
                <c:pt idx="13">
                  <c:v>20417</c:v>
                </c:pt>
                <c:pt idx="14">
                  <c:v>22866</c:v>
                </c:pt>
                <c:pt idx="15">
                  <c:v>26513</c:v>
                </c:pt>
              </c:numCache>
            </c:numRef>
          </c:val>
          <c:smooth val="0"/>
          <c:extLst>
            <c:ext xmlns:c16="http://schemas.microsoft.com/office/drawing/2014/chart" uri="{C3380CC4-5D6E-409C-BE32-E72D297353CC}">
              <c16:uniqueId val="{00000000-2D40-46C7-B134-77888587FECB}"/>
            </c:ext>
          </c:extLst>
        </c:ser>
        <c:dLbls>
          <c:dLblPos val="t"/>
          <c:showLegendKey val="0"/>
          <c:showVal val="1"/>
          <c:showCatName val="0"/>
          <c:showSerName val="0"/>
          <c:showPercent val="0"/>
          <c:showBubbleSize val="0"/>
        </c:dLbls>
        <c:smooth val="0"/>
        <c:axId val="214568783"/>
        <c:axId val="1925241951"/>
      </c:lineChart>
      <c:catAx>
        <c:axId val="21456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241951"/>
        <c:crosses val="autoZero"/>
        <c:auto val="1"/>
        <c:lblAlgn val="ctr"/>
        <c:lblOffset val="100"/>
        <c:noMultiLvlLbl val="0"/>
      </c:catAx>
      <c:valAx>
        <c:axId val="1925241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5687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37CEC-7EA7-44A7-8F16-1154F2A60DF3}" type="datetimeFigureOut">
              <a:rPr lang="en-NZ" smtClean="0"/>
              <a:t>9/11/2024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E165D-5B0D-443F-B4E2-057F4D89FD6A}" type="slidenum">
              <a:rPr lang="en-NZ" smtClean="0"/>
              <a:t>‹#›</a:t>
            </a:fld>
            <a:endParaRPr lang="en-NZ"/>
          </a:p>
        </p:txBody>
      </p:sp>
    </p:spTree>
    <p:extLst>
      <p:ext uri="{BB962C8B-B14F-4D97-AF65-F5344CB8AC3E}">
        <p14:creationId xmlns:p14="http://schemas.microsoft.com/office/powerpoint/2010/main" val="25386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3BE165D-5B0D-443F-B4E2-057F4D89FD6A}" type="slidenum">
              <a:rPr lang="en-NZ" smtClean="0"/>
              <a:t>1</a:t>
            </a:fld>
            <a:endParaRPr lang="en-NZ"/>
          </a:p>
        </p:txBody>
      </p:sp>
    </p:spTree>
    <p:extLst>
      <p:ext uri="{BB962C8B-B14F-4D97-AF65-F5344CB8AC3E}">
        <p14:creationId xmlns:p14="http://schemas.microsoft.com/office/powerpoint/2010/main" val="358842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3BE165D-5B0D-443F-B4E2-057F4D89FD6A}" type="slidenum">
              <a:rPr lang="en-NZ" smtClean="0"/>
              <a:t>2</a:t>
            </a:fld>
            <a:endParaRPr lang="en-NZ" dirty="0"/>
          </a:p>
        </p:txBody>
      </p:sp>
    </p:spTree>
    <p:extLst>
      <p:ext uri="{BB962C8B-B14F-4D97-AF65-F5344CB8AC3E}">
        <p14:creationId xmlns:p14="http://schemas.microsoft.com/office/powerpoint/2010/main" val="29405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3BE165D-5B0D-443F-B4E2-057F4D89FD6A}" type="slidenum">
              <a:rPr lang="en-NZ" smtClean="0"/>
              <a:t>8</a:t>
            </a:fld>
            <a:endParaRPr lang="en-NZ" dirty="0"/>
          </a:p>
        </p:txBody>
      </p:sp>
    </p:spTree>
    <p:extLst>
      <p:ext uri="{BB962C8B-B14F-4D97-AF65-F5344CB8AC3E}">
        <p14:creationId xmlns:p14="http://schemas.microsoft.com/office/powerpoint/2010/main" val="280025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3BE165D-5B0D-443F-B4E2-057F4D89FD6A}" type="slidenum">
              <a:rPr lang="en-NZ" smtClean="0"/>
              <a:t>11</a:t>
            </a:fld>
            <a:endParaRPr lang="en-NZ" dirty="0"/>
          </a:p>
        </p:txBody>
      </p:sp>
    </p:spTree>
    <p:extLst>
      <p:ext uri="{BB962C8B-B14F-4D97-AF65-F5344CB8AC3E}">
        <p14:creationId xmlns:p14="http://schemas.microsoft.com/office/powerpoint/2010/main" val="129037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3BE165D-5B0D-443F-B4E2-057F4D89FD6A}" type="slidenum">
              <a:rPr lang="en-NZ" smtClean="0"/>
              <a:t>12</a:t>
            </a:fld>
            <a:endParaRPr lang="en-NZ" dirty="0"/>
          </a:p>
        </p:txBody>
      </p:sp>
    </p:spTree>
    <p:extLst>
      <p:ext uri="{BB962C8B-B14F-4D97-AF65-F5344CB8AC3E}">
        <p14:creationId xmlns:p14="http://schemas.microsoft.com/office/powerpoint/2010/main" val="174933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5282-64C9-0C42-A20E-C9BD21B1ED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CDA2A58-AFEB-3145-8A68-01DFCFB14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00D9B00-E285-814D-AE49-920349FB7720}"/>
              </a:ext>
            </a:extLst>
          </p:cNvPr>
          <p:cNvSpPr>
            <a:spLocks noGrp="1"/>
          </p:cNvSpPr>
          <p:nvPr>
            <p:ph type="dt" sz="half" idx="10"/>
          </p:nvPr>
        </p:nvSpPr>
        <p:spPr/>
        <p:txBody>
          <a:bodyPr/>
          <a:lstStyle/>
          <a:p>
            <a:fld id="{C6A2E9E7-E39F-4108-8069-9CC8B48C8639}" type="datetime1">
              <a:rPr lang="en-US" smtClean="0"/>
              <a:t>11/9/2024</a:t>
            </a:fld>
            <a:endParaRPr lang="en-US"/>
          </a:p>
        </p:txBody>
      </p:sp>
      <p:sp>
        <p:nvSpPr>
          <p:cNvPr id="5" name="Footer Placeholder 4">
            <a:extLst>
              <a:ext uri="{FF2B5EF4-FFF2-40B4-BE49-F238E27FC236}">
                <a16:creationId xmlns:a16="http://schemas.microsoft.com/office/drawing/2014/main" id="{709E9AAF-6212-0A43-A820-257FC6AE1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978F-0B77-1F4C-B224-28983D9EB282}"/>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38494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DEBB-9C99-0942-ACF9-609527A8A4B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617590-8318-0541-8BF6-FE5913FF270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779F72-6D0D-E548-8A83-57A910560D34}"/>
              </a:ext>
            </a:extLst>
          </p:cNvPr>
          <p:cNvSpPr>
            <a:spLocks noGrp="1"/>
          </p:cNvSpPr>
          <p:nvPr>
            <p:ph type="dt" sz="half" idx="10"/>
          </p:nvPr>
        </p:nvSpPr>
        <p:spPr/>
        <p:txBody>
          <a:bodyPr/>
          <a:lstStyle/>
          <a:p>
            <a:fld id="{A827ACF8-D6DC-42E7-BBB7-693B057F79D2}" type="datetime1">
              <a:rPr lang="en-US" smtClean="0"/>
              <a:t>11/9/2024</a:t>
            </a:fld>
            <a:endParaRPr lang="en-US"/>
          </a:p>
        </p:txBody>
      </p:sp>
      <p:sp>
        <p:nvSpPr>
          <p:cNvPr id="5" name="Footer Placeholder 4">
            <a:extLst>
              <a:ext uri="{FF2B5EF4-FFF2-40B4-BE49-F238E27FC236}">
                <a16:creationId xmlns:a16="http://schemas.microsoft.com/office/drawing/2014/main" id="{BB1D803C-28D8-0446-86E2-603438880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15562-E5FB-B04C-8C46-37BFFD0399A5}"/>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138752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098F5-5891-A845-8314-AA6828A4B7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EBE893-EEB5-714A-A781-0485C26876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7CFE32-307E-2241-9A01-D8F09D66AA7F}"/>
              </a:ext>
            </a:extLst>
          </p:cNvPr>
          <p:cNvSpPr>
            <a:spLocks noGrp="1"/>
          </p:cNvSpPr>
          <p:nvPr>
            <p:ph type="dt" sz="half" idx="10"/>
          </p:nvPr>
        </p:nvSpPr>
        <p:spPr/>
        <p:txBody>
          <a:bodyPr/>
          <a:lstStyle/>
          <a:p>
            <a:fld id="{FAB46471-17C8-4CC3-BBC6-9BFBEF06E250}" type="datetime1">
              <a:rPr lang="en-US" smtClean="0"/>
              <a:t>11/9/2024</a:t>
            </a:fld>
            <a:endParaRPr lang="en-US"/>
          </a:p>
        </p:txBody>
      </p:sp>
      <p:sp>
        <p:nvSpPr>
          <p:cNvPr id="5" name="Footer Placeholder 4">
            <a:extLst>
              <a:ext uri="{FF2B5EF4-FFF2-40B4-BE49-F238E27FC236}">
                <a16:creationId xmlns:a16="http://schemas.microsoft.com/office/drawing/2014/main" id="{5CE1E3A7-66C0-EA4C-9BD2-5CD72D662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10757-4F88-B24F-9596-EDCA4843CC2E}"/>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234317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4234-66E9-5243-AB6B-9A0D9F7433C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ED1BC7-7B9F-0C4A-B02A-263DFD0EA5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227848-E4F4-AA42-96D8-310612C0CA83}"/>
              </a:ext>
            </a:extLst>
          </p:cNvPr>
          <p:cNvSpPr>
            <a:spLocks noGrp="1"/>
          </p:cNvSpPr>
          <p:nvPr>
            <p:ph type="dt" sz="half" idx="10"/>
          </p:nvPr>
        </p:nvSpPr>
        <p:spPr/>
        <p:txBody>
          <a:bodyPr/>
          <a:lstStyle/>
          <a:p>
            <a:fld id="{5A3FB689-4D05-4C85-96FD-91E81DCFCA4F}" type="datetime1">
              <a:rPr lang="en-US" smtClean="0"/>
              <a:t>11/9/2024</a:t>
            </a:fld>
            <a:endParaRPr lang="en-US"/>
          </a:p>
        </p:txBody>
      </p:sp>
      <p:sp>
        <p:nvSpPr>
          <p:cNvPr id="5" name="Footer Placeholder 4">
            <a:extLst>
              <a:ext uri="{FF2B5EF4-FFF2-40B4-BE49-F238E27FC236}">
                <a16:creationId xmlns:a16="http://schemas.microsoft.com/office/drawing/2014/main" id="{C3F29BA1-D074-A84D-9F2A-76348ACC6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B00F5-CE50-FA47-BE47-313BF60276D7}"/>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1721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D92C-BB16-1E48-94DE-F5BE1DD33F4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2807CC-878A-3D4D-B193-13B658EAB0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A953F2-387E-144A-917C-65B376920F28}"/>
              </a:ext>
            </a:extLst>
          </p:cNvPr>
          <p:cNvSpPr>
            <a:spLocks noGrp="1"/>
          </p:cNvSpPr>
          <p:nvPr>
            <p:ph type="dt" sz="half" idx="10"/>
          </p:nvPr>
        </p:nvSpPr>
        <p:spPr/>
        <p:txBody>
          <a:bodyPr/>
          <a:lstStyle/>
          <a:p>
            <a:fld id="{428C38BE-C96C-4E4B-84FD-9118DFF1C3DC}" type="datetime1">
              <a:rPr lang="en-US" smtClean="0"/>
              <a:t>11/9/2024</a:t>
            </a:fld>
            <a:endParaRPr lang="en-US"/>
          </a:p>
        </p:txBody>
      </p:sp>
      <p:sp>
        <p:nvSpPr>
          <p:cNvPr id="5" name="Footer Placeholder 4">
            <a:extLst>
              <a:ext uri="{FF2B5EF4-FFF2-40B4-BE49-F238E27FC236}">
                <a16:creationId xmlns:a16="http://schemas.microsoft.com/office/drawing/2014/main" id="{E8954297-8C15-CB4F-BB26-99CC7BF048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AE8DF-1A7F-A145-BBEF-F6EF976745EE}"/>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5419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AF5F-3C88-964A-B3D1-2F947D140F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1DAAEF9-687C-8241-9BF7-5598C8C5F5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C6F37D-5207-4842-8B71-D88C0B9364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83B6103-F010-814B-86A9-F8D0FA51B528}"/>
              </a:ext>
            </a:extLst>
          </p:cNvPr>
          <p:cNvSpPr>
            <a:spLocks noGrp="1"/>
          </p:cNvSpPr>
          <p:nvPr>
            <p:ph type="dt" sz="half" idx="10"/>
          </p:nvPr>
        </p:nvSpPr>
        <p:spPr/>
        <p:txBody>
          <a:bodyPr/>
          <a:lstStyle/>
          <a:p>
            <a:fld id="{4BD41379-1620-4C6A-998C-0E3B1B366B55}" type="datetime1">
              <a:rPr lang="en-US" smtClean="0"/>
              <a:t>11/9/2024</a:t>
            </a:fld>
            <a:endParaRPr lang="en-US"/>
          </a:p>
        </p:txBody>
      </p:sp>
      <p:sp>
        <p:nvSpPr>
          <p:cNvPr id="6" name="Footer Placeholder 5">
            <a:extLst>
              <a:ext uri="{FF2B5EF4-FFF2-40B4-BE49-F238E27FC236}">
                <a16:creationId xmlns:a16="http://schemas.microsoft.com/office/drawing/2014/main" id="{DEDF4890-2692-D74C-96EF-6C3262E09E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D3579-02B6-1640-9DF9-B8E42FAA4D2B}"/>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110102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88A7-257C-5B4B-88B2-3755D9608B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35F465-316D-8249-B86B-C713F86EA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CAFC32C-F5E5-4349-A37A-2349DC4053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F78C2E-0632-844E-AD1B-3054F11EC5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7F2E4F0-7194-7247-93DD-7EB266F1823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6265791-73C7-6F46-8441-542ECFAEB248}"/>
              </a:ext>
            </a:extLst>
          </p:cNvPr>
          <p:cNvSpPr>
            <a:spLocks noGrp="1"/>
          </p:cNvSpPr>
          <p:nvPr>
            <p:ph type="dt" sz="half" idx="10"/>
          </p:nvPr>
        </p:nvSpPr>
        <p:spPr/>
        <p:txBody>
          <a:bodyPr/>
          <a:lstStyle/>
          <a:p>
            <a:fld id="{2000D681-AC59-4CA1-927C-7D6684AA6D41}" type="datetime1">
              <a:rPr lang="en-US" smtClean="0"/>
              <a:t>11/9/2024</a:t>
            </a:fld>
            <a:endParaRPr lang="en-US"/>
          </a:p>
        </p:txBody>
      </p:sp>
      <p:sp>
        <p:nvSpPr>
          <p:cNvPr id="8" name="Footer Placeholder 7">
            <a:extLst>
              <a:ext uri="{FF2B5EF4-FFF2-40B4-BE49-F238E27FC236}">
                <a16:creationId xmlns:a16="http://schemas.microsoft.com/office/drawing/2014/main" id="{B62595AD-D313-D74F-9F3D-DFA79E6F6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3CB18B-C031-BC44-BFBE-8A93D92738DF}"/>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10524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752A-4563-E14F-8BF3-D23EC627A1F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08E057-6356-6A43-A97B-DFEB1A3C1EAC}"/>
              </a:ext>
            </a:extLst>
          </p:cNvPr>
          <p:cNvSpPr>
            <a:spLocks noGrp="1"/>
          </p:cNvSpPr>
          <p:nvPr>
            <p:ph type="dt" sz="half" idx="10"/>
          </p:nvPr>
        </p:nvSpPr>
        <p:spPr/>
        <p:txBody>
          <a:bodyPr/>
          <a:lstStyle/>
          <a:p>
            <a:fld id="{4A888A2D-11B8-4D45-9A8E-FAD8B3A84B97}" type="datetime1">
              <a:rPr lang="en-US" smtClean="0"/>
              <a:t>11/9/2024</a:t>
            </a:fld>
            <a:endParaRPr lang="en-US"/>
          </a:p>
        </p:txBody>
      </p:sp>
      <p:sp>
        <p:nvSpPr>
          <p:cNvPr id="4" name="Footer Placeholder 3">
            <a:extLst>
              <a:ext uri="{FF2B5EF4-FFF2-40B4-BE49-F238E27FC236}">
                <a16:creationId xmlns:a16="http://schemas.microsoft.com/office/drawing/2014/main" id="{12C95E00-D160-6546-A579-7A985E4A07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9B2B7C-A8F9-E14A-9B04-C04E6EF0DDA9}"/>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447978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58373-A793-344B-B044-3EC8C589BF7F}"/>
              </a:ext>
            </a:extLst>
          </p:cNvPr>
          <p:cNvSpPr>
            <a:spLocks noGrp="1"/>
          </p:cNvSpPr>
          <p:nvPr>
            <p:ph type="dt" sz="half" idx="10"/>
          </p:nvPr>
        </p:nvSpPr>
        <p:spPr/>
        <p:txBody>
          <a:bodyPr/>
          <a:lstStyle/>
          <a:p>
            <a:fld id="{E17727A1-2225-4096-8C56-C69AF7271A10}" type="datetime1">
              <a:rPr lang="en-US" smtClean="0"/>
              <a:t>11/9/2024</a:t>
            </a:fld>
            <a:endParaRPr lang="en-US"/>
          </a:p>
        </p:txBody>
      </p:sp>
      <p:sp>
        <p:nvSpPr>
          <p:cNvPr id="3" name="Footer Placeholder 2">
            <a:extLst>
              <a:ext uri="{FF2B5EF4-FFF2-40B4-BE49-F238E27FC236}">
                <a16:creationId xmlns:a16="http://schemas.microsoft.com/office/drawing/2014/main" id="{C5847DCA-B138-EC43-8499-54FD53BA4B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7AD9A-6745-3047-B28D-8592077DFD39}"/>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237814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F8D5-24A7-694E-BD31-66CF5C8D85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7C01034-E552-3744-9CA3-66CD365063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BA8131-42AD-B649-BBD5-27AEEC21E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D462CF-5110-0342-AD10-B5A00C7D3A53}"/>
              </a:ext>
            </a:extLst>
          </p:cNvPr>
          <p:cNvSpPr>
            <a:spLocks noGrp="1"/>
          </p:cNvSpPr>
          <p:nvPr>
            <p:ph type="dt" sz="half" idx="10"/>
          </p:nvPr>
        </p:nvSpPr>
        <p:spPr/>
        <p:txBody>
          <a:bodyPr/>
          <a:lstStyle/>
          <a:p>
            <a:fld id="{C240D9C6-01D7-4CD8-91C4-BE06872251AF}" type="datetime1">
              <a:rPr lang="en-US" smtClean="0"/>
              <a:t>11/9/2024</a:t>
            </a:fld>
            <a:endParaRPr lang="en-US"/>
          </a:p>
        </p:txBody>
      </p:sp>
      <p:sp>
        <p:nvSpPr>
          <p:cNvPr id="6" name="Footer Placeholder 5">
            <a:extLst>
              <a:ext uri="{FF2B5EF4-FFF2-40B4-BE49-F238E27FC236}">
                <a16:creationId xmlns:a16="http://schemas.microsoft.com/office/drawing/2014/main" id="{B8C65C3D-A3E5-6B4D-AB0E-B1214EE02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26889-559C-0845-BA3C-EADD1733F3DE}"/>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110715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63EF-1B1C-C743-AE1F-A8EDD574EE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FD4E921-77C8-6245-A86E-4063A7F44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96FB2-9D01-834F-9CB6-9FCD31C2C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11805A-9CA9-644D-B7D0-F8EC022643DB}"/>
              </a:ext>
            </a:extLst>
          </p:cNvPr>
          <p:cNvSpPr>
            <a:spLocks noGrp="1"/>
          </p:cNvSpPr>
          <p:nvPr>
            <p:ph type="dt" sz="half" idx="10"/>
          </p:nvPr>
        </p:nvSpPr>
        <p:spPr/>
        <p:txBody>
          <a:bodyPr/>
          <a:lstStyle/>
          <a:p>
            <a:fld id="{D2440089-4ABB-479E-B9CE-8EE6803BD307}" type="datetime1">
              <a:rPr lang="en-US" smtClean="0"/>
              <a:t>11/9/2024</a:t>
            </a:fld>
            <a:endParaRPr lang="en-US"/>
          </a:p>
        </p:txBody>
      </p:sp>
      <p:sp>
        <p:nvSpPr>
          <p:cNvPr id="6" name="Footer Placeholder 5">
            <a:extLst>
              <a:ext uri="{FF2B5EF4-FFF2-40B4-BE49-F238E27FC236}">
                <a16:creationId xmlns:a16="http://schemas.microsoft.com/office/drawing/2014/main" id="{008F9B45-5703-E348-997F-5F5DF6F85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FE294-7EFD-4840-A2F4-085519AF085B}"/>
              </a:ext>
            </a:extLst>
          </p:cNvPr>
          <p:cNvSpPr>
            <a:spLocks noGrp="1"/>
          </p:cNvSpPr>
          <p:nvPr>
            <p:ph type="sldNum" sz="quarter" idx="12"/>
          </p:nvPr>
        </p:nvSpPr>
        <p:spPr/>
        <p:txBody>
          <a:bodyPr/>
          <a:lstStyle/>
          <a:p>
            <a:fld id="{C7DA7155-BA82-6449-BE36-7563AEC6570C}" type="slidenum">
              <a:rPr lang="en-US" smtClean="0"/>
              <a:t>‹#›</a:t>
            </a:fld>
            <a:endParaRPr lang="en-US"/>
          </a:p>
        </p:txBody>
      </p:sp>
    </p:spTree>
    <p:extLst>
      <p:ext uri="{BB962C8B-B14F-4D97-AF65-F5344CB8AC3E}">
        <p14:creationId xmlns:p14="http://schemas.microsoft.com/office/powerpoint/2010/main" val="280916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CB35D-9EE1-2E42-8196-16A341055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11B785-8D5B-EF47-9F5F-55321238D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FC4389-B682-B542-8760-D15A89F5F0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0BBB0-F830-4263-AB4F-13E9B276912D}" type="datetime1">
              <a:rPr lang="en-US" smtClean="0"/>
              <a:t>11/9/2024</a:t>
            </a:fld>
            <a:endParaRPr lang="en-US"/>
          </a:p>
        </p:txBody>
      </p:sp>
      <p:sp>
        <p:nvSpPr>
          <p:cNvPr id="5" name="Footer Placeholder 4">
            <a:extLst>
              <a:ext uri="{FF2B5EF4-FFF2-40B4-BE49-F238E27FC236}">
                <a16:creationId xmlns:a16="http://schemas.microsoft.com/office/drawing/2014/main" id="{86E76EBE-9F4A-C246-BD84-5F5E2AA6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C39D4-571A-B44B-8B49-9495D93D6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A7155-BA82-6449-BE36-7563AEC6570C}" type="slidenum">
              <a:rPr lang="en-US" smtClean="0"/>
              <a:t>‹#›</a:t>
            </a:fld>
            <a:endParaRPr lang="en-US"/>
          </a:p>
        </p:txBody>
      </p:sp>
    </p:spTree>
    <p:extLst>
      <p:ext uri="{BB962C8B-B14F-4D97-AF65-F5344CB8AC3E}">
        <p14:creationId xmlns:p14="http://schemas.microsoft.com/office/powerpoint/2010/main" val="254583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www.lgfa.co.nz/investors/annual-reports-and-statement-intent"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3B06BB-12F1-8E44-8548-4C965EFA3E00}"/>
              </a:ext>
            </a:extLst>
          </p:cNvPr>
          <p:cNvPicPr>
            <a:picLocks noChangeAspect="1"/>
          </p:cNvPicPr>
          <p:nvPr/>
        </p:nvPicPr>
        <p:blipFill>
          <a:blip r:embed="rId3"/>
          <a:stretch>
            <a:fillRect/>
          </a:stretch>
        </p:blipFill>
        <p:spPr>
          <a:xfrm>
            <a:off x="12700" y="0"/>
            <a:ext cx="12179300" cy="6858000"/>
          </a:xfrm>
          <a:prstGeom prst="rect">
            <a:avLst/>
          </a:prstGeom>
        </p:spPr>
      </p:pic>
      <p:sp>
        <p:nvSpPr>
          <p:cNvPr id="6" name="TextBox 5">
            <a:extLst>
              <a:ext uri="{FF2B5EF4-FFF2-40B4-BE49-F238E27FC236}">
                <a16:creationId xmlns:a16="http://schemas.microsoft.com/office/drawing/2014/main" id="{F98A974A-F220-9740-919B-C62EC27C9756}"/>
              </a:ext>
            </a:extLst>
          </p:cNvPr>
          <p:cNvSpPr txBox="1"/>
          <p:nvPr/>
        </p:nvSpPr>
        <p:spPr>
          <a:xfrm>
            <a:off x="1972237" y="315548"/>
            <a:ext cx="8077198" cy="707886"/>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Kapiti District Council Update</a:t>
            </a:r>
          </a:p>
        </p:txBody>
      </p:sp>
      <p:sp>
        <p:nvSpPr>
          <p:cNvPr id="7" name="TextBox 6">
            <a:extLst>
              <a:ext uri="{FF2B5EF4-FFF2-40B4-BE49-F238E27FC236}">
                <a16:creationId xmlns:a16="http://schemas.microsoft.com/office/drawing/2014/main" id="{BC601848-259D-514B-86C1-C6AC672F1D62}"/>
              </a:ext>
            </a:extLst>
          </p:cNvPr>
          <p:cNvSpPr txBox="1"/>
          <p:nvPr/>
        </p:nvSpPr>
        <p:spPr>
          <a:xfrm>
            <a:off x="3827569" y="1067408"/>
            <a:ext cx="6885561" cy="600164"/>
          </a:xfrm>
          <a:prstGeom prst="rect">
            <a:avLst/>
          </a:prstGeom>
          <a:noFill/>
        </p:spPr>
        <p:txBody>
          <a:bodyPr wrap="square" rtlCol="0">
            <a:spAutoFit/>
          </a:bodyPr>
          <a:lstStyle/>
          <a:p>
            <a:r>
              <a:rPr lang="en-US" sz="3300" b="1" dirty="0">
                <a:solidFill>
                  <a:srgbClr val="91B3C2"/>
                </a:solidFill>
                <a:latin typeface="Century Gothic" panose="020B0502020202020204" pitchFamily="34" charset="0"/>
              </a:rPr>
              <a:t>14 November 2024</a:t>
            </a:r>
          </a:p>
        </p:txBody>
      </p:sp>
    </p:spTree>
    <p:extLst>
      <p:ext uri="{BB962C8B-B14F-4D97-AF65-F5344CB8AC3E}">
        <p14:creationId xmlns:p14="http://schemas.microsoft.com/office/powerpoint/2010/main" val="383191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2"/>
          <a:stretch>
            <a:fillRect/>
          </a:stretch>
        </p:blipFill>
        <p:spPr>
          <a:xfrm>
            <a:off x="-4536" y="0"/>
            <a:ext cx="12179300" cy="6858000"/>
          </a:xfrm>
          <a:prstGeom prst="rect">
            <a:avLst/>
          </a:prstGeom>
        </p:spPr>
      </p:pic>
      <p:sp>
        <p:nvSpPr>
          <p:cNvPr id="8" name="TextBox 7">
            <a:extLst>
              <a:ext uri="{FF2B5EF4-FFF2-40B4-BE49-F238E27FC236}">
                <a16:creationId xmlns:a16="http://schemas.microsoft.com/office/drawing/2014/main" id="{4A311AD5-9F0C-664B-8BCC-E06044E24010}"/>
              </a:ext>
            </a:extLst>
          </p:cNvPr>
          <p:cNvSpPr txBox="1"/>
          <p:nvPr/>
        </p:nvSpPr>
        <p:spPr>
          <a:xfrm>
            <a:off x="331984" y="226973"/>
            <a:ext cx="6885561" cy="400110"/>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CCO LENDING</a:t>
            </a:r>
          </a:p>
        </p:txBody>
      </p:sp>
      <p:sp>
        <p:nvSpPr>
          <p:cNvPr id="4" name="Slide Number Placeholder 3">
            <a:extLst>
              <a:ext uri="{FF2B5EF4-FFF2-40B4-BE49-F238E27FC236}">
                <a16:creationId xmlns:a16="http://schemas.microsoft.com/office/drawing/2014/main" id="{FCA58D08-CD27-4515-BB3E-F9B5C627D3CD}"/>
              </a:ext>
            </a:extLst>
          </p:cNvPr>
          <p:cNvSpPr>
            <a:spLocks noGrp="1"/>
          </p:cNvSpPr>
          <p:nvPr>
            <p:ph type="sldNum" sz="quarter" idx="12"/>
          </p:nvPr>
        </p:nvSpPr>
        <p:spPr/>
        <p:txBody>
          <a:bodyPr/>
          <a:lstStyle/>
          <a:p>
            <a:fld id="{C7DA7155-BA82-6449-BE36-7563AEC6570C}" type="slidenum">
              <a:rPr lang="en-US" smtClean="0"/>
              <a:t>10</a:t>
            </a:fld>
            <a:endParaRPr lang="en-US" dirty="0"/>
          </a:p>
        </p:txBody>
      </p:sp>
      <p:sp>
        <p:nvSpPr>
          <p:cNvPr id="7" name="Content Placeholder 2">
            <a:extLst>
              <a:ext uri="{FF2B5EF4-FFF2-40B4-BE49-F238E27FC236}">
                <a16:creationId xmlns:a16="http://schemas.microsoft.com/office/drawing/2014/main" id="{C9FAEE2C-BD59-4EBC-897B-AE30BC2DC23A}"/>
              </a:ext>
            </a:extLst>
          </p:cNvPr>
          <p:cNvSpPr>
            <a:spLocks noGrp="1"/>
          </p:cNvSpPr>
          <p:nvPr>
            <p:ph idx="1"/>
          </p:nvPr>
        </p:nvSpPr>
        <p:spPr>
          <a:xfrm>
            <a:off x="374103" y="965509"/>
            <a:ext cx="11352675" cy="5755966"/>
          </a:xfrm>
        </p:spPr>
        <p:txBody>
          <a:bodyPr>
            <a:normAutofit fontScale="25000" lnSpcReduction="20000"/>
          </a:bodyPr>
          <a:lstStyle/>
          <a:p>
            <a:pPr marL="0" lvl="0" indent="0">
              <a:buNone/>
            </a:pPr>
            <a:endParaRPr lang="en-NZ" sz="3400" dirty="0"/>
          </a:p>
          <a:p>
            <a:pPr marL="0" lvl="0" indent="0">
              <a:buNone/>
            </a:pPr>
            <a:r>
              <a:rPr lang="en-NZ" sz="7200" dirty="0"/>
              <a:t>LGFA Shareholder approved lending to CCOs and CCTOs at November 2019 AGM</a:t>
            </a:r>
          </a:p>
          <a:p>
            <a:pPr marL="0" lvl="0" indent="0">
              <a:buNone/>
            </a:pPr>
            <a:r>
              <a:rPr lang="en-NZ" sz="7200" dirty="0"/>
              <a:t>Why?</a:t>
            </a:r>
          </a:p>
          <a:p>
            <a:pPr lvl="1">
              <a:buFont typeface="Wingdings" panose="05000000000000000000" pitchFamily="2" charset="2"/>
              <a:buChar char="Ø"/>
            </a:pPr>
            <a:r>
              <a:rPr lang="en-NZ" sz="7200" dirty="0"/>
              <a:t>Waikato Water and possibility that other Water entities could be CCOs</a:t>
            </a:r>
          </a:p>
          <a:p>
            <a:pPr lvl="1">
              <a:buFont typeface="Wingdings" panose="05000000000000000000" pitchFamily="2" charset="2"/>
              <a:buChar char="Ø"/>
            </a:pPr>
            <a:r>
              <a:rPr lang="en-NZ" sz="7200" dirty="0"/>
              <a:t>Dunedin City Council</a:t>
            </a:r>
          </a:p>
          <a:p>
            <a:pPr lvl="1">
              <a:buFont typeface="Wingdings" panose="05000000000000000000" pitchFamily="2" charset="2"/>
              <a:buChar char="Ø"/>
            </a:pPr>
            <a:r>
              <a:rPr lang="en-NZ" sz="7200" dirty="0"/>
              <a:t>Reduce administration for councils if frequent and large amount of on-lending to CCOs (CCHL)	</a:t>
            </a:r>
          </a:p>
          <a:p>
            <a:pPr marL="0" indent="0">
              <a:buNone/>
            </a:pPr>
            <a:r>
              <a:rPr lang="en-NZ" sz="7200" dirty="0"/>
              <a:t>No additional risk to LGFA</a:t>
            </a:r>
          </a:p>
          <a:p>
            <a:pPr lvl="1">
              <a:buFont typeface="Wingdings" panose="05000000000000000000" pitchFamily="2" charset="2"/>
              <a:buChar char="Ø"/>
            </a:pPr>
            <a:r>
              <a:rPr lang="en-NZ" sz="7200" dirty="0"/>
              <a:t>Shareholders must provide credit support through a guarantee or uncalled capital</a:t>
            </a:r>
          </a:p>
          <a:p>
            <a:pPr lvl="1">
              <a:buFont typeface="Wingdings" panose="05000000000000000000" pitchFamily="2" charset="2"/>
              <a:buChar char="Ø"/>
            </a:pPr>
            <a:r>
              <a:rPr lang="en-NZ" sz="7200" dirty="0"/>
              <a:t>100% equity must be owned by local authorities / Crown</a:t>
            </a:r>
          </a:p>
          <a:p>
            <a:pPr lvl="1">
              <a:buFont typeface="Wingdings" panose="05000000000000000000" pitchFamily="2" charset="2"/>
              <a:buChar char="Ø"/>
            </a:pPr>
            <a:r>
              <a:rPr lang="en-NZ" sz="7200" dirty="0"/>
              <a:t>Council shareholders in CCO must be guaranteeing members of LGFA</a:t>
            </a:r>
          </a:p>
          <a:p>
            <a:pPr lvl="1">
              <a:buFont typeface="Wingdings" panose="05000000000000000000" pitchFamily="2" charset="2"/>
              <a:buChar char="Ø"/>
            </a:pPr>
            <a:r>
              <a:rPr lang="en-NZ" sz="7200" dirty="0"/>
              <a:t>LGFA board approval</a:t>
            </a:r>
          </a:p>
          <a:p>
            <a:pPr lvl="1">
              <a:buFont typeface="Wingdings" panose="05000000000000000000" pitchFamily="2" charset="2"/>
              <a:buChar char="Ø"/>
            </a:pPr>
            <a:r>
              <a:rPr lang="en-NZ" sz="7200" dirty="0"/>
              <a:t>Bespoke financial covenants </a:t>
            </a:r>
          </a:p>
          <a:p>
            <a:pPr lvl="1">
              <a:buFont typeface="Wingdings" panose="05000000000000000000" pitchFamily="2" charset="2"/>
              <a:buChar char="Ø"/>
            </a:pPr>
            <a:r>
              <a:rPr lang="en-NZ" sz="7200" dirty="0"/>
              <a:t>No other lender can have preferred treatment</a:t>
            </a:r>
          </a:p>
          <a:p>
            <a:pPr marL="0" lvl="0" indent="0">
              <a:buNone/>
            </a:pPr>
            <a:r>
              <a:rPr lang="en-NZ" sz="7200" dirty="0"/>
              <a:t>Parent council approval required</a:t>
            </a:r>
          </a:p>
          <a:p>
            <a:pPr marL="0" lvl="0" indent="0">
              <a:buNone/>
            </a:pPr>
            <a:r>
              <a:rPr lang="en-NZ" sz="7200" dirty="0"/>
              <a:t>Loan pricing the same as parent council</a:t>
            </a:r>
          </a:p>
          <a:p>
            <a:pPr marL="0" lvl="0" indent="0">
              <a:buNone/>
            </a:pPr>
            <a:r>
              <a:rPr lang="en-NZ" sz="7200" dirty="0"/>
              <a:t>CCOs can access LGFA product suite</a:t>
            </a:r>
          </a:p>
          <a:p>
            <a:pPr lvl="1">
              <a:buFont typeface="Wingdings" panose="05000000000000000000" pitchFamily="2" charset="2"/>
              <a:buChar char="Ø"/>
            </a:pPr>
            <a:r>
              <a:rPr lang="en-NZ" sz="7200" dirty="0"/>
              <a:t>Short term lending</a:t>
            </a:r>
          </a:p>
          <a:p>
            <a:pPr lvl="1">
              <a:buFont typeface="Wingdings" panose="05000000000000000000" pitchFamily="2" charset="2"/>
              <a:buChar char="Ø"/>
            </a:pPr>
            <a:r>
              <a:rPr lang="en-NZ" sz="7200" dirty="0"/>
              <a:t>Long term lending</a:t>
            </a:r>
          </a:p>
          <a:p>
            <a:pPr lvl="1">
              <a:buFont typeface="Wingdings" panose="05000000000000000000" pitchFamily="2" charset="2"/>
              <a:buChar char="Ø"/>
            </a:pPr>
            <a:r>
              <a:rPr lang="en-NZ" sz="7200" dirty="0"/>
              <a:t>Forward start lending</a:t>
            </a:r>
          </a:p>
          <a:p>
            <a:pPr lvl="1">
              <a:buFont typeface="Wingdings" panose="05000000000000000000" pitchFamily="2" charset="2"/>
              <a:buChar char="Ø"/>
            </a:pPr>
            <a:r>
              <a:rPr lang="en-NZ" sz="7200" dirty="0"/>
              <a:t>Committed standby facilities</a:t>
            </a:r>
          </a:p>
          <a:p>
            <a:pPr lvl="1">
              <a:buFont typeface="Wingdings" panose="05000000000000000000" pitchFamily="2" charset="2"/>
              <a:buChar char="Ø"/>
            </a:pPr>
            <a:r>
              <a:rPr lang="en-NZ" sz="7200" dirty="0"/>
              <a:t>Sustainable lending / Climate Action loans</a:t>
            </a:r>
          </a:p>
        </p:txBody>
      </p:sp>
      <p:sp>
        <p:nvSpPr>
          <p:cNvPr id="2" name="TextBox 1">
            <a:extLst>
              <a:ext uri="{FF2B5EF4-FFF2-40B4-BE49-F238E27FC236}">
                <a16:creationId xmlns:a16="http://schemas.microsoft.com/office/drawing/2014/main" id="{4D7F16F6-783C-9DBE-6E49-553C6A098E9A}"/>
              </a:ext>
            </a:extLst>
          </p:cNvPr>
          <p:cNvSpPr txBox="1"/>
          <p:nvPr/>
        </p:nvSpPr>
        <p:spPr>
          <a:xfrm>
            <a:off x="6966857" y="4474028"/>
            <a:ext cx="4386942" cy="1877437"/>
          </a:xfrm>
          <a:prstGeom prst="rect">
            <a:avLst/>
          </a:prstGeom>
          <a:no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B050"/>
                </a:solidFill>
                <a:ea typeface="Calibri"/>
                <a:cs typeface="Calibri"/>
              </a:rPr>
              <a:t>Current CCO Members</a:t>
            </a:r>
          </a:p>
          <a:p>
            <a:pPr marL="285750" indent="-285750">
              <a:buFont typeface="Wingdings,Sans-Serif"/>
              <a:buChar char="Ø"/>
            </a:pPr>
            <a:r>
              <a:rPr lang="en-US" sz="1600" dirty="0">
                <a:ea typeface="Calibri"/>
                <a:cs typeface="Calibri"/>
              </a:rPr>
              <a:t>Destination Westland Limited</a:t>
            </a:r>
          </a:p>
          <a:p>
            <a:pPr marL="285750" indent="-285750">
              <a:buFont typeface="Wingdings"/>
              <a:buChar char="Ø"/>
            </a:pPr>
            <a:r>
              <a:rPr lang="en-US" sz="1600" dirty="0">
                <a:ea typeface="Calibri"/>
                <a:cs typeface="Calibri"/>
              </a:rPr>
              <a:t>Dunedin City Treasury Limited</a:t>
            </a:r>
          </a:p>
          <a:p>
            <a:pPr marL="285750" indent="-285750">
              <a:buFont typeface="Wingdings"/>
              <a:buChar char="Ø"/>
            </a:pPr>
            <a:r>
              <a:rPr lang="en-US" sz="1600" dirty="0">
                <a:ea typeface="Calibri"/>
                <a:cs typeface="Calibri"/>
              </a:rPr>
              <a:t>Far North Holdings Limited</a:t>
            </a:r>
            <a:endParaRPr lang="en-US" dirty="0"/>
          </a:p>
          <a:p>
            <a:pPr marL="285750" indent="-285750">
              <a:buFont typeface="Wingdings"/>
              <a:buChar char="Ø"/>
            </a:pPr>
            <a:r>
              <a:rPr lang="en-US" sz="1600" dirty="0">
                <a:ea typeface="Calibri"/>
                <a:cs typeface="Calibri"/>
              </a:rPr>
              <a:t>Infrastructure Holdings Limited</a:t>
            </a:r>
          </a:p>
          <a:p>
            <a:pPr marL="285750" indent="-285750">
              <a:buFont typeface="Wingdings"/>
              <a:buChar char="Ø"/>
            </a:pPr>
            <a:r>
              <a:rPr lang="en-US" sz="1600" dirty="0">
                <a:ea typeface="Calibri"/>
                <a:cs typeface="Calibri"/>
              </a:rPr>
              <a:t>Invercargill City Holdings Limited</a:t>
            </a:r>
          </a:p>
          <a:p>
            <a:pPr marL="285750" indent="-285750">
              <a:buFont typeface="Wingdings"/>
              <a:buChar char="Ø"/>
            </a:pPr>
            <a:r>
              <a:rPr lang="en-US" sz="1600" dirty="0">
                <a:ea typeface="Calibri"/>
                <a:cs typeface="Calibri"/>
              </a:rPr>
              <a:t>Whanganui District Council Holdings Limited</a:t>
            </a:r>
          </a:p>
        </p:txBody>
      </p:sp>
    </p:spTree>
    <p:extLst>
      <p:ext uri="{BB962C8B-B14F-4D97-AF65-F5344CB8AC3E}">
        <p14:creationId xmlns:p14="http://schemas.microsoft.com/office/powerpoint/2010/main" val="304947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3"/>
          <a:stretch>
            <a:fillRect/>
          </a:stretch>
        </p:blipFill>
        <p:spPr>
          <a:xfrm>
            <a:off x="0" y="0"/>
            <a:ext cx="12179300" cy="6858000"/>
          </a:xfrm>
          <a:prstGeom prst="rect">
            <a:avLst/>
          </a:prstGeom>
        </p:spPr>
      </p:pic>
      <p:sp>
        <p:nvSpPr>
          <p:cNvPr id="4" name="Slide Number Placeholder 3">
            <a:extLst>
              <a:ext uri="{FF2B5EF4-FFF2-40B4-BE49-F238E27FC236}">
                <a16:creationId xmlns:a16="http://schemas.microsoft.com/office/drawing/2014/main" id="{FCA58D08-CD27-4515-BB3E-F9B5C627D3CD}"/>
              </a:ext>
            </a:extLst>
          </p:cNvPr>
          <p:cNvSpPr>
            <a:spLocks noGrp="1"/>
          </p:cNvSpPr>
          <p:nvPr>
            <p:ph type="sldNum" sz="quarter" idx="12"/>
          </p:nvPr>
        </p:nvSpPr>
        <p:spPr/>
        <p:txBody>
          <a:bodyPr/>
          <a:lstStyle/>
          <a:p>
            <a:fld id="{C7DA7155-BA82-6449-BE36-7563AEC6570C}" type="slidenum">
              <a:rPr lang="en-US" smtClean="0"/>
              <a:t>11</a:t>
            </a:fld>
            <a:endParaRPr lang="en-US" dirty="0"/>
          </a:p>
        </p:txBody>
      </p:sp>
      <p:sp>
        <p:nvSpPr>
          <p:cNvPr id="2" name="TextBox 1">
            <a:extLst>
              <a:ext uri="{FF2B5EF4-FFF2-40B4-BE49-F238E27FC236}">
                <a16:creationId xmlns:a16="http://schemas.microsoft.com/office/drawing/2014/main" id="{E5FE9019-8CA5-D7B6-9370-EE4114700F60}"/>
              </a:ext>
            </a:extLst>
          </p:cNvPr>
          <p:cNvSpPr txBox="1"/>
          <p:nvPr/>
        </p:nvSpPr>
        <p:spPr>
          <a:xfrm>
            <a:off x="371740" y="181618"/>
            <a:ext cx="6885561" cy="400110"/>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WATER SECTOR REFORMS – 8 AUGUST ANNOUNCMENT</a:t>
            </a:r>
          </a:p>
        </p:txBody>
      </p:sp>
      <p:sp>
        <p:nvSpPr>
          <p:cNvPr id="5" name="Content Placeholder 2">
            <a:extLst>
              <a:ext uri="{FF2B5EF4-FFF2-40B4-BE49-F238E27FC236}">
                <a16:creationId xmlns:a16="http://schemas.microsoft.com/office/drawing/2014/main" id="{BBF9F4AA-EA57-A1EE-9D45-BFEA9D7AB3A8}"/>
              </a:ext>
            </a:extLst>
          </p:cNvPr>
          <p:cNvSpPr txBox="1">
            <a:spLocks/>
          </p:cNvSpPr>
          <p:nvPr/>
        </p:nvSpPr>
        <p:spPr>
          <a:xfrm>
            <a:off x="176507" y="902912"/>
            <a:ext cx="11701626" cy="519308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NZ" sz="1800" dirty="0">
                <a:solidFill>
                  <a:srgbClr val="000000"/>
                </a:solidFill>
                <a:effectLst/>
                <a:ea typeface="MS Mincho" panose="02020609040205080304" pitchFamily="49" charset="-128"/>
              </a:rPr>
              <a:t>Minister of Local Government and LGFA announced</a:t>
            </a:r>
          </a:p>
          <a:p>
            <a:pPr lvl="1">
              <a:buFont typeface="Wingdings" panose="05000000000000000000" pitchFamily="2" charset="2"/>
              <a:buChar char="Ø"/>
            </a:pPr>
            <a:r>
              <a:rPr lang="en-NZ" sz="1700" dirty="0">
                <a:solidFill>
                  <a:srgbClr val="000000"/>
                </a:solidFill>
                <a:effectLst/>
                <a:ea typeface="MS Mincho" panose="02020609040205080304" pitchFamily="49" charset="-128"/>
              </a:rPr>
              <a:t>LGFA’s existing CCO lending framework will be extended to new </a:t>
            </a:r>
            <a:r>
              <a:rPr lang="en-US" sz="1700" dirty="0">
                <a:solidFill>
                  <a:srgbClr val="000000"/>
                </a:solidFill>
                <a:effectLst/>
                <a:ea typeface="MS Mincho" panose="02020609040205080304" pitchFamily="49" charset="-128"/>
              </a:rPr>
              <a:t>water organisations </a:t>
            </a:r>
            <a:r>
              <a:rPr lang="en-NZ" sz="1700" dirty="0">
                <a:solidFill>
                  <a:srgbClr val="000000"/>
                </a:solidFill>
                <a:effectLst/>
                <a:ea typeface="MS Mincho" panose="02020609040205080304" pitchFamily="49" charset="-128"/>
              </a:rPr>
              <a:t>that are CCOs and financially supported by their parent council or councils.  </a:t>
            </a:r>
          </a:p>
          <a:p>
            <a:pPr lvl="1">
              <a:buFont typeface="Wingdings" panose="05000000000000000000" pitchFamily="2" charset="2"/>
              <a:buChar char="Ø"/>
            </a:pPr>
            <a:r>
              <a:rPr lang="en-NZ" sz="1700" dirty="0">
                <a:solidFill>
                  <a:srgbClr val="000000"/>
                </a:solidFill>
                <a:ea typeface="MS Mincho" panose="02020609040205080304" pitchFamily="49" charset="-128"/>
              </a:rPr>
              <a:t>Financially supported = guarantee or uncalled capital.</a:t>
            </a:r>
            <a:endParaRPr lang="en-NZ" sz="1700" dirty="0">
              <a:solidFill>
                <a:srgbClr val="000000"/>
              </a:solidFill>
              <a:effectLst/>
              <a:ea typeface="MS Mincho" panose="02020609040205080304" pitchFamily="49" charset="-128"/>
            </a:endParaRPr>
          </a:p>
          <a:p>
            <a:pPr lvl="1">
              <a:buFont typeface="Wingdings" panose="05000000000000000000" pitchFamily="2" charset="2"/>
              <a:buChar char="Ø"/>
            </a:pPr>
            <a:r>
              <a:rPr lang="en-NZ" sz="1700" dirty="0">
                <a:solidFill>
                  <a:srgbClr val="000000"/>
                </a:solidFill>
                <a:effectLst/>
                <a:ea typeface="MS Mincho" panose="02020609040205080304" pitchFamily="49" charset="-128"/>
              </a:rPr>
              <a:t>Lend to both </a:t>
            </a:r>
            <a:r>
              <a:rPr lang="en-NZ" sz="1700" dirty="0">
                <a:solidFill>
                  <a:srgbClr val="000000"/>
                </a:solidFill>
                <a:ea typeface="MS Mincho" panose="02020609040205080304" pitchFamily="49" charset="-128"/>
              </a:rPr>
              <a:t>singled owned or </a:t>
            </a:r>
            <a:r>
              <a:rPr lang="en-NZ" sz="1700" dirty="0">
                <a:solidFill>
                  <a:srgbClr val="000000"/>
                </a:solidFill>
                <a:effectLst/>
                <a:ea typeface="MS Mincho" panose="02020609040205080304" pitchFamily="49" charset="-128"/>
              </a:rPr>
              <a:t>multiply-owned water organisations, who are supported by the parent council(s).</a:t>
            </a:r>
          </a:p>
          <a:p>
            <a:pPr lvl="1">
              <a:buFont typeface="Wingdings" panose="05000000000000000000" pitchFamily="2" charset="2"/>
              <a:buChar char="Ø"/>
            </a:pPr>
            <a:r>
              <a:rPr lang="en-NZ" sz="1700" dirty="0">
                <a:solidFill>
                  <a:srgbClr val="000000"/>
                </a:solidFill>
                <a:effectLst/>
                <a:ea typeface="MS Mincho" panose="02020609040205080304" pitchFamily="49" charset="-128"/>
              </a:rPr>
              <a:t>Leverage for water organisations up to a level equivalent to 500 percent of operating revenues, subject to water organisations meeting prudent credit criteria. </a:t>
            </a:r>
          </a:p>
          <a:p>
            <a:pPr lvl="1">
              <a:buFont typeface="Wingdings" panose="05000000000000000000" pitchFamily="2" charset="2"/>
              <a:buChar char="Ø"/>
            </a:pPr>
            <a:r>
              <a:rPr lang="en-NZ" sz="1700" dirty="0">
                <a:solidFill>
                  <a:srgbClr val="000000"/>
                </a:solidFill>
                <a:effectLst/>
                <a:ea typeface="MS Mincho" panose="02020609040205080304" pitchFamily="49" charset="-128"/>
              </a:rPr>
              <a:t>Borrowing by water organisations will be treated as separate from borrowing by parent council or councils.</a:t>
            </a:r>
          </a:p>
          <a:p>
            <a:pPr lvl="1">
              <a:buFont typeface="Wingdings" panose="05000000000000000000" pitchFamily="2" charset="2"/>
              <a:buChar char="Ø"/>
            </a:pPr>
            <a:r>
              <a:rPr lang="en-NZ" sz="1700" dirty="0">
                <a:solidFill>
                  <a:srgbClr val="000000"/>
                </a:solidFill>
                <a:effectLst/>
                <a:ea typeface="MS Mincho" panose="02020609040205080304" pitchFamily="49" charset="-128"/>
              </a:rPr>
              <a:t>Water organisations will have access to existing suite of financial products that are currently made available to councils and CCOs. These include green and sustainable loans and climate action loans, short and long-term loans and standby facilities.  </a:t>
            </a:r>
          </a:p>
          <a:p>
            <a:pPr lvl="1">
              <a:buFont typeface="Wingdings" panose="05000000000000000000" pitchFamily="2" charset="2"/>
              <a:buChar char="Ø"/>
            </a:pPr>
            <a:r>
              <a:rPr lang="en-NZ" sz="1700" dirty="0">
                <a:solidFill>
                  <a:srgbClr val="000000"/>
                </a:solidFill>
                <a:effectLst/>
                <a:ea typeface="MS Mincho" panose="02020609040205080304" pitchFamily="49" charset="-128"/>
              </a:rPr>
              <a:t>Councils will also retain the ability to borrow through LGFA should they choose to keep water services ‘in house’ rather than establish a water organisation. </a:t>
            </a:r>
          </a:p>
          <a:p>
            <a:pPr lvl="1">
              <a:buFont typeface="Wingdings" panose="05000000000000000000" pitchFamily="2" charset="2"/>
              <a:buChar char="Ø"/>
            </a:pPr>
            <a:r>
              <a:rPr lang="en-US" sz="1700" dirty="0">
                <a:effectLst/>
                <a:ea typeface="MS Mincho" panose="02020609040205080304" pitchFamily="49" charset="-128"/>
                <a:cs typeface="Times New Roman" panose="02020603050405020304" pitchFamily="18" charset="0"/>
              </a:rPr>
              <a:t>Financially independent water organisations will not meet the qualifying criteria. </a:t>
            </a:r>
          </a:p>
          <a:p>
            <a:pPr lvl="1">
              <a:buFont typeface="Wingdings" panose="05000000000000000000" pitchFamily="2" charset="2"/>
              <a:buChar char="Ø"/>
            </a:pPr>
            <a:r>
              <a:rPr lang="en-US" sz="1700" dirty="0">
                <a:ea typeface="MS Mincho" panose="02020609040205080304" pitchFamily="49" charset="-128"/>
                <a:cs typeface="Times New Roman" panose="02020603050405020304" pitchFamily="18" charset="0"/>
              </a:rPr>
              <a:t>LGFA will work with Central government to review whether it can lend to water organisations on an unsupported basis.</a:t>
            </a:r>
            <a:endParaRPr lang="en-NZ" sz="1700" dirty="0">
              <a:solidFill>
                <a:srgbClr val="000000"/>
              </a:solidFill>
              <a:effectLst/>
              <a:ea typeface="MS Mincho" panose="02020609040205080304" pitchFamily="49" charset="-128"/>
            </a:endParaRPr>
          </a:p>
          <a:p>
            <a:pPr>
              <a:buFont typeface="Wingdings" panose="05000000000000000000" pitchFamily="2" charset="2"/>
              <a:buChar char="q"/>
            </a:pPr>
            <a:r>
              <a:rPr lang="en-NZ" sz="1800" dirty="0"/>
              <a:t>Average term of council long term loans from LGFA is 3.94 years (April 2028) at 31 May 2024.</a:t>
            </a:r>
          </a:p>
          <a:p>
            <a:pPr>
              <a:buFont typeface="Wingdings" panose="05000000000000000000" pitchFamily="2" charset="2"/>
              <a:buChar char="q"/>
            </a:pPr>
            <a:r>
              <a:rPr lang="en-NZ" sz="1800" dirty="0"/>
              <a:t>Council borrowing forecast and LGFA bond issuance forecast outlined in LGFA’s Statement of Intent published on 25 June 2024 based upon councils Long Term Plans but assumes no lending to Watercare.</a:t>
            </a:r>
          </a:p>
        </p:txBody>
      </p:sp>
    </p:spTree>
    <p:extLst>
      <p:ext uri="{BB962C8B-B14F-4D97-AF65-F5344CB8AC3E}">
        <p14:creationId xmlns:p14="http://schemas.microsoft.com/office/powerpoint/2010/main" val="141059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3"/>
          <a:stretch>
            <a:fillRect/>
          </a:stretch>
        </p:blipFill>
        <p:spPr>
          <a:xfrm>
            <a:off x="0" y="0"/>
            <a:ext cx="12179300" cy="6858000"/>
          </a:xfrm>
          <a:prstGeom prst="rect">
            <a:avLst/>
          </a:prstGeom>
        </p:spPr>
      </p:pic>
      <p:sp>
        <p:nvSpPr>
          <p:cNvPr id="4" name="Slide Number Placeholder 3">
            <a:extLst>
              <a:ext uri="{FF2B5EF4-FFF2-40B4-BE49-F238E27FC236}">
                <a16:creationId xmlns:a16="http://schemas.microsoft.com/office/drawing/2014/main" id="{FCA58D08-CD27-4515-BB3E-F9B5C627D3CD}"/>
              </a:ext>
            </a:extLst>
          </p:cNvPr>
          <p:cNvSpPr>
            <a:spLocks noGrp="1"/>
          </p:cNvSpPr>
          <p:nvPr>
            <p:ph type="sldNum" sz="quarter" idx="12"/>
          </p:nvPr>
        </p:nvSpPr>
        <p:spPr/>
        <p:txBody>
          <a:bodyPr/>
          <a:lstStyle/>
          <a:p>
            <a:fld id="{C7DA7155-BA82-6449-BE36-7563AEC6570C}" type="slidenum">
              <a:rPr lang="en-US" smtClean="0"/>
              <a:t>12</a:t>
            </a:fld>
            <a:endParaRPr lang="en-US" dirty="0"/>
          </a:p>
        </p:txBody>
      </p:sp>
      <p:sp>
        <p:nvSpPr>
          <p:cNvPr id="2" name="TextBox 1">
            <a:extLst>
              <a:ext uri="{FF2B5EF4-FFF2-40B4-BE49-F238E27FC236}">
                <a16:creationId xmlns:a16="http://schemas.microsoft.com/office/drawing/2014/main" id="{E5FE9019-8CA5-D7B6-9370-EE4114700F60}"/>
              </a:ext>
            </a:extLst>
          </p:cNvPr>
          <p:cNvSpPr txBox="1"/>
          <p:nvPr/>
        </p:nvSpPr>
        <p:spPr>
          <a:xfrm>
            <a:off x="362214" y="164663"/>
            <a:ext cx="7905485" cy="400110"/>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HIGH GROWTH COUNCILS – 8 AUGUST ANNOUNCMENT</a:t>
            </a:r>
          </a:p>
        </p:txBody>
      </p:sp>
      <p:sp>
        <p:nvSpPr>
          <p:cNvPr id="6" name="TextBox 5">
            <a:extLst>
              <a:ext uri="{FF2B5EF4-FFF2-40B4-BE49-F238E27FC236}">
                <a16:creationId xmlns:a16="http://schemas.microsoft.com/office/drawing/2014/main" id="{BA3C9EE0-BF92-49D3-F6A7-84C55A51849F}"/>
              </a:ext>
            </a:extLst>
          </p:cNvPr>
          <p:cNvSpPr txBox="1"/>
          <p:nvPr/>
        </p:nvSpPr>
        <p:spPr>
          <a:xfrm>
            <a:off x="295275" y="1076325"/>
            <a:ext cx="11687175" cy="5016758"/>
          </a:xfrm>
          <a:prstGeom prst="rect">
            <a:avLst/>
          </a:prstGeom>
          <a:noFill/>
        </p:spPr>
        <p:txBody>
          <a:bodyPr wrap="square" rtlCol="0">
            <a:spAutoFit/>
          </a:bodyPr>
          <a:lstStyle/>
          <a:p>
            <a:pPr marL="285750" indent="-285750">
              <a:buFont typeface="Wingdings" panose="05000000000000000000" pitchFamily="2" charset="2"/>
              <a:buChar char="q"/>
            </a:pPr>
            <a:r>
              <a:rPr lang="en-US" sz="2000" dirty="0">
                <a:effectLst/>
                <a:ea typeface="MS Mincho" panose="02020609040205080304" pitchFamily="49" charset="-128"/>
                <a:cs typeface="Times New Roman" panose="02020603050405020304" pitchFamily="18" charset="0"/>
              </a:rPr>
              <a:t>LGFA </a:t>
            </a:r>
            <a:r>
              <a:rPr lang="en-US" sz="2000" dirty="0">
                <a:ea typeface="MS Mincho" panose="02020609040205080304" pitchFamily="49" charset="-128"/>
                <a:cs typeface="Times New Roman" panose="02020603050405020304" pitchFamily="18" charset="0"/>
              </a:rPr>
              <a:t>to seek shareholder approval to change Foundation Policy covenants at November 2024 AGM</a:t>
            </a:r>
          </a:p>
          <a:p>
            <a:pPr marL="800100" lvl="1" indent="-342900">
              <a:buFont typeface="Wingdings" panose="05000000000000000000" pitchFamily="2" charset="2"/>
              <a:buChar char="Ø"/>
            </a:pPr>
            <a:r>
              <a:rPr lang="en-US" sz="2000" dirty="0">
                <a:effectLst/>
                <a:ea typeface="MS Mincho" panose="02020609040205080304" pitchFamily="49" charset="-128"/>
                <a:cs typeface="Times New Roman" panose="02020603050405020304" pitchFamily="18" charset="0"/>
              </a:rPr>
              <a:t>Allow the LGFA Board to approve an increase Net Debt limit for a high growth council beyond the current ceiling of 280 percent of Total Revenue to a maximum level of 350%.</a:t>
            </a:r>
          </a:p>
          <a:p>
            <a:pPr marL="800100" lvl="1" indent="-342900">
              <a:buFont typeface="Wingdings" panose="05000000000000000000" pitchFamily="2" charset="2"/>
              <a:buChar char="Ø"/>
            </a:pPr>
            <a:r>
              <a:rPr lang="en-US" sz="2000" dirty="0">
                <a:ea typeface="MS Mincho" panose="02020609040205080304" pitchFamily="49" charset="-128"/>
                <a:cs typeface="Times New Roman" panose="02020603050405020304" pitchFamily="18" charset="0"/>
              </a:rPr>
              <a:t>Applied on a council-by-council basis and only apply to a small number of councils.</a:t>
            </a:r>
          </a:p>
          <a:p>
            <a:pPr marL="342900" indent="-342900">
              <a:buFont typeface="Wingdings" panose="05000000000000000000" pitchFamily="2" charset="2"/>
              <a:buChar char="q"/>
            </a:pPr>
            <a:r>
              <a:rPr lang="en-US" sz="2000" dirty="0">
                <a:ea typeface="MS Mincho" panose="02020609040205080304" pitchFamily="49" charset="-128"/>
                <a:cs typeface="Times New Roman" panose="02020603050405020304" pitchFamily="18" charset="0"/>
              </a:rPr>
              <a:t>No changes contemplated to other covenants.</a:t>
            </a:r>
          </a:p>
          <a:p>
            <a:pPr marL="342900" indent="-342900">
              <a:buFont typeface="Wingdings" panose="05000000000000000000" pitchFamily="2" charset="2"/>
              <a:buChar char="q"/>
            </a:pPr>
            <a:endParaRPr lang="en-US" sz="2000" dirty="0">
              <a:ea typeface="MS Mincho" panose="02020609040205080304" pitchFamily="49" charset="-128"/>
              <a:cs typeface="Times New Roman" panose="02020603050405020304" pitchFamily="18" charset="0"/>
            </a:endParaRPr>
          </a:p>
          <a:p>
            <a:pPr marL="342900" indent="-342900">
              <a:buFont typeface="Wingdings" panose="05000000000000000000" pitchFamily="2" charset="2"/>
              <a:buChar char="q"/>
            </a:pPr>
            <a:endParaRPr lang="en-US" sz="2000" dirty="0">
              <a:ea typeface="MS Mincho" panose="02020609040205080304" pitchFamily="49" charset="-128"/>
              <a:cs typeface="Times New Roman" panose="02020603050405020304" pitchFamily="18" charset="0"/>
            </a:endParaRPr>
          </a:p>
          <a:p>
            <a:pPr marL="342900" indent="-342900">
              <a:buFont typeface="Wingdings" panose="05000000000000000000" pitchFamily="2" charset="2"/>
              <a:buChar char="q"/>
            </a:pPr>
            <a:endParaRPr lang="en-US" sz="2000" dirty="0">
              <a:ea typeface="MS Mincho" panose="02020609040205080304" pitchFamily="49" charset="-128"/>
              <a:cs typeface="Times New Roman" panose="02020603050405020304" pitchFamily="18" charset="0"/>
            </a:endParaRPr>
          </a:p>
          <a:p>
            <a:pPr marL="342900" indent="-342900">
              <a:buFont typeface="Wingdings" panose="05000000000000000000" pitchFamily="2" charset="2"/>
              <a:buChar char="q"/>
            </a:pPr>
            <a:endParaRPr lang="en-US" sz="2000" dirty="0">
              <a:ea typeface="MS Mincho" panose="02020609040205080304" pitchFamily="49" charset="-128"/>
              <a:cs typeface="Times New Roman" panose="02020603050405020304" pitchFamily="18" charset="0"/>
            </a:endParaRPr>
          </a:p>
          <a:p>
            <a:pPr marL="342900" indent="-342900">
              <a:buFont typeface="Wingdings" panose="05000000000000000000" pitchFamily="2" charset="2"/>
              <a:buChar char="q"/>
            </a:pPr>
            <a:endParaRPr lang="en-US" sz="2000" dirty="0">
              <a:ea typeface="MS Mincho" panose="02020609040205080304" pitchFamily="49" charset="-128"/>
              <a:cs typeface="Times New Roman" panose="02020603050405020304" pitchFamily="18" charset="0"/>
            </a:endParaRPr>
          </a:p>
          <a:p>
            <a:pPr marL="342900" indent="-342900">
              <a:buFont typeface="Wingdings" panose="05000000000000000000" pitchFamily="2" charset="2"/>
              <a:buChar char="q"/>
            </a:pPr>
            <a:r>
              <a:rPr lang="en-US" sz="2000" dirty="0">
                <a:ea typeface="MS Mincho" panose="02020609040205080304" pitchFamily="49" charset="-128"/>
                <a:cs typeface="Times New Roman" panose="02020603050405020304" pitchFamily="18" charset="0"/>
              </a:rPr>
              <a:t>Likely to be available for Tier 1 and Tier 2 councils (for investment in growth infrastructure) as defined in the National Policy Statement on Urban Development</a:t>
            </a:r>
          </a:p>
          <a:p>
            <a:pPr marL="342900" indent="-342900">
              <a:buFont typeface="Wingdings" panose="05000000000000000000" pitchFamily="2" charset="2"/>
              <a:buChar char="q"/>
            </a:pPr>
            <a:r>
              <a:rPr lang="en-US" sz="2000" dirty="0">
                <a:ea typeface="MS Mincho" panose="02020609040205080304" pitchFamily="49" charset="-128"/>
                <a:cs typeface="Times New Roman" panose="02020603050405020304" pitchFamily="18" charset="0"/>
              </a:rPr>
              <a:t>Any council approved for a bespoke limit would be placed on the Council Borrower Watch List.</a:t>
            </a:r>
          </a:p>
          <a:p>
            <a:pPr marL="342900" indent="-342900">
              <a:buFont typeface="Wingdings" panose="05000000000000000000" pitchFamily="2" charset="2"/>
              <a:buChar char="q"/>
            </a:pPr>
            <a:endParaRPr lang="en-US" sz="2000" dirty="0">
              <a:effectLst/>
              <a:ea typeface="MS Mincho" panose="02020609040205080304" pitchFamily="49" charset="-128"/>
              <a:cs typeface="Times New Roman" panose="02020603050405020304" pitchFamily="18" charset="0"/>
            </a:endParaRPr>
          </a:p>
          <a:p>
            <a:pPr marL="342900" indent="-342900">
              <a:buFont typeface="Wingdings" panose="05000000000000000000" pitchFamily="2" charset="2"/>
              <a:buChar char="q"/>
            </a:pPr>
            <a:endParaRPr lang="en-US" sz="2000" dirty="0">
              <a:ea typeface="MS Mincho" panose="02020609040205080304" pitchFamily="49" charset="-128"/>
              <a:cs typeface="Times New Roman" panose="02020603050405020304" pitchFamily="18" charset="0"/>
            </a:endParaRPr>
          </a:p>
          <a:p>
            <a:endParaRPr lang="en-US" sz="2000" dirty="0">
              <a:effectLst/>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684D1C31-6865-F7E0-07AE-75CE896BB472}"/>
              </a:ext>
            </a:extLst>
          </p:cNvPr>
          <p:cNvPicPr>
            <a:picLocks noChangeAspect="1"/>
          </p:cNvPicPr>
          <p:nvPr/>
        </p:nvPicPr>
        <p:blipFill>
          <a:blip r:embed="rId4"/>
          <a:stretch>
            <a:fillRect/>
          </a:stretch>
        </p:blipFill>
        <p:spPr>
          <a:xfrm>
            <a:off x="3095206" y="2805025"/>
            <a:ext cx="6001588" cy="1247949"/>
          </a:xfrm>
          <a:prstGeom prst="rect">
            <a:avLst/>
          </a:prstGeom>
        </p:spPr>
      </p:pic>
    </p:spTree>
    <p:extLst>
      <p:ext uri="{BB962C8B-B14F-4D97-AF65-F5344CB8AC3E}">
        <p14:creationId xmlns:p14="http://schemas.microsoft.com/office/powerpoint/2010/main" val="51088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12179300" cy="6858000"/>
          </a:xfrm>
          <a:prstGeom prst="rect">
            <a:avLst/>
          </a:prstGeom>
        </p:spPr>
      </p:pic>
      <p:sp>
        <p:nvSpPr>
          <p:cNvPr id="8" name="TextBox 7">
            <a:extLst>
              <a:ext uri="{FF2B5EF4-FFF2-40B4-BE49-F238E27FC236}">
                <a16:creationId xmlns:a16="http://schemas.microsoft.com/office/drawing/2014/main" id="{4A311AD5-9F0C-664B-8BCC-E06044E24010}"/>
              </a:ext>
            </a:extLst>
          </p:cNvPr>
          <p:cNvSpPr txBox="1"/>
          <p:nvPr/>
        </p:nvSpPr>
        <p:spPr>
          <a:xfrm>
            <a:off x="255784" y="230974"/>
            <a:ext cx="6885561" cy="400110"/>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LGFA OVERVIEW</a:t>
            </a:r>
          </a:p>
        </p:txBody>
      </p:sp>
      <p:sp>
        <p:nvSpPr>
          <p:cNvPr id="5" name="TextBox 4">
            <a:extLst>
              <a:ext uri="{FF2B5EF4-FFF2-40B4-BE49-F238E27FC236}">
                <a16:creationId xmlns:a16="http://schemas.microsoft.com/office/drawing/2014/main" id="{4263BFDE-7E50-47B6-ACA5-05CCD6CEF21F}"/>
              </a:ext>
            </a:extLst>
          </p:cNvPr>
          <p:cNvSpPr txBox="1"/>
          <p:nvPr/>
        </p:nvSpPr>
        <p:spPr>
          <a:xfrm>
            <a:off x="374564" y="935276"/>
            <a:ext cx="3722435" cy="1631216"/>
          </a:xfrm>
          <a:prstGeom prst="rect">
            <a:avLst/>
          </a:prstGeom>
          <a:noFill/>
          <a:ln>
            <a:noFill/>
          </a:ln>
        </p:spPr>
        <p:txBody>
          <a:bodyPr wrap="square" rtlCol="0">
            <a:spAutoFit/>
          </a:bodyPr>
          <a:lstStyle/>
          <a:p>
            <a:pPr>
              <a:defRPr/>
            </a:pPr>
            <a:r>
              <a:rPr lang="en-NZ" sz="2000" b="1" dirty="0">
                <a:solidFill>
                  <a:srgbClr val="00766D"/>
                </a:solidFill>
                <a:latin typeface="Calibri" panose="020F0502020204030204" pitchFamily="34" charset="0"/>
                <a:cs typeface="Arial" panose="020B0604020202020204" pitchFamily="34" charset="0"/>
              </a:rPr>
              <a:t>SHAREHOLDERS</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 Government largest shareholder at 20%</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30 councils hold 80% shareholding</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Can only sell shares to NZ Government or councils</a:t>
            </a:r>
            <a:endParaRPr lang="en-NZ" dirty="0"/>
          </a:p>
        </p:txBody>
      </p:sp>
      <p:sp>
        <p:nvSpPr>
          <p:cNvPr id="6" name="TextBox 5">
            <a:extLst>
              <a:ext uri="{FF2B5EF4-FFF2-40B4-BE49-F238E27FC236}">
                <a16:creationId xmlns:a16="http://schemas.microsoft.com/office/drawing/2014/main" id="{0A1245DC-56EF-498C-A82C-4D2CD6ECDEF0}"/>
              </a:ext>
            </a:extLst>
          </p:cNvPr>
          <p:cNvSpPr txBox="1"/>
          <p:nvPr/>
        </p:nvSpPr>
        <p:spPr>
          <a:xfrm>
            <a:off x="407515" y="2634843"/>
            <a:ext cx="3709885" cy="2123658"/>
          </a:xfrm>
          <a:prstGeom prst="rect">
            <a:avLst/>
          </a:prstGeom>
          <a:noFill/>
          <a:ln>
            <a:noFill/>
          </a:ln>
        </p:spPr>
        <p:txBody>
          <a:bodyPr wrap="square" rtlCol="0">
            <a:spAutoFit/>
          </a:bodyPr>
          <a:lstStyle/>
          <a:p>
            <a:pPr>
              <a:defRPr/>
            </a:pPr>
            <a:r>
              <a:rPr lang="en-NZ" sz="2000" b="1" dirty="0">
                <a:solidFill>
                  <a:srgbClr val="00766D"/>
                </a:solidFill>
                <a:latin typeface="Calibri" panose="020F0502020204030204" pitchFamily="34" charset="0"/>
                <a:cs typeface="Arial" panose="020B0604020202020204" pitchFamily="34" charset="0"/>
              </a:rPr>
              <a:t>GOVERNANCE</a:t>
            </a:r>
            <a:endParaRPr lang="en-NZ" sz="2800" b="1" dirty="0">
              <a:solidFill>
                <a:srgbClr val="00766D"/>
              </a:solidFill>
              <a:latin typeface="Calibri" panose="020F0502020204030204" pitchFamily="34" charset="0"/>
              <a:cs typeface="Arial" panose="020B0604020202020204" pitchFamily="34" charset="0"/>
            </a:endParaRP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Board comprising 5 Independent and 1 Non-Independent Directors</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NZD Bonds listed on NZX</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Independent Trustee for NZD Bonds</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Issue of securities under the Financial Markets Conduct Act 2013</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Audited by Audit NZ</a:t>
            </a:r>
          </a:p>
        </p:txBody>
      </p:sp>
      <p:sp>
        <p:nvSpPr>
          <p:cNvPr id="9" name="TextBox 8">
            <a:extLst>
              <a:ext uri="{FF2B5EF4-FFF2-40B4-BE49-F238E27FC236}">
                <a16:creationId xmlns:a16="http://schemas.microsoft.com/office/drawing/2014/main" id="{8590B44A-4313-44A9-B939-9C4703693108}"/>
              </a:ext>
            </a:extLst>
          </p:cNvPr>
          <p:cNvSpPr txBox="1"/>
          <p:nvPr/>
        </p:nvSpPr>
        <p:spPr>
          <a:xfrm>
            <a:off x="4281501" y="862058"/>
            <a:ext cx="3722435" cy="4001095"/>
          </a:xfrm>
          <a:prstGeom prst="rect">
            <a:avLst/>
          </a:prstGeom>
          <a:noFill/>
          <a:ln>
            <a:noFill/>
          </a:ln>
        </p:spPr>
        <p:txBody>
          <a:bodyPr wrap="square" lIns="91440" tIns="45720" rIns="91440" bIns="45720" rtlCol="0" anchor="t">
            <a:spAutoFit/>
          </a:bodyPr>
          <a:lstStyle/>
          <a:p>
            <a:pPr>
              <a:defRPr/>
            </a:pPr>
            <a:r>
              <a:rPr lang="en-NZ" sz="2000" b="1" dirty="0">
                <a:solidFill>
                  <a:srgbClr val="00766D"/>
                </a:solidFill>
                <a:latin typeface="Calibri" panose="020F0502020204030204" pitchFamily="34" charset="0"/>
                <a:cs typeface="Arial" panose="020B0604020202020204" pitchFamily="34" charset="0"/>
              </a:rPr>
              <a:t>GUARANTORS</a:t>
            </a:r>
            <a:endParaRPr lang="en-NZ" sz="2800" b="1" dirty="0">
              <a:solidFill>
                <a:srgbClr val="00766D"/>
              </a:solidFill>
              <a:latin typeface="Calibri" panose="020F0502020204030204" pitchFamily="34" charset="0"/>
              <a:cs typeface="Arial" panose="020B0604020202020204" pitchFamily="34" charset="0"/>
            </a:endParaRPr>
          </a:p>
          <a:p>
            <a:pPr marL="285115" indent="-285115">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72 guarantors of LGFA</a:t>
            </a:r>
            <a:endParaRPr lang="en-NZ" sz="1600" dirty="0">
              <a:latin typeface="Calibri" panose="020F0502020204030204" pitchFamily="34" charset="0"/>
              <a:ea typeface="Calibri" panose="020F0502020204030204" pitchFamily="34" charset="0"/>
              <a:cs typeface="Arial" panose="020B0604020202020204" pitchFamily="34" charset="0"/>
            </a:endParaRPr>
          </a:p>
          <a:p>
            <a:pPr marL="285115" indent="-285115">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Guarantors comprise:</a:t>
            </a:r>
            <a:endParaRPr lang="en-NZ" sz="1600" dirty="0">
              <a:latin typeface="Calibri" panose="020F0502020204030204" pitchFamily="34" charset="0"/>
              <a:ea typeface="Calibri" panose="020F0502020204030204" pitchFamily="34" charset="0"/>
              <a:cs typeface="Arial" panose="020B0604020202020204" pitchFamily="34" charset="0"/>
            </a:endParaRPr>
          </a:p>
          <a:p>
            <a:pPr marL="742315" lvl="1" indent="-285115">
              <a:buFont typeface="Wingdings" panose="05000000000000000000" pitchFamily="2" charset="2"/>
              <a:buChar char="Ø"/>
              <a:defRPr/>
            </a:pPr>
            <a:r>
              <a:rPr lang="en-NZ" sz="1400" dirty="0">
                <a:latin typeface="Calibri" panose="020F0502020204030204" pitchFamily="34" charset="0"/>
                <a:cs typeface="Arial" panose="020B0604020202020204" pitchFamily="34" charset="0"/>
              </a:rPr>
              <a:t>All shareholders except the NZ Government </a:t>
            </a:r>
            <a:endParaRPr lang="en-NZ" sz="1400" dirty="0">
              <a:latin typeface="Calibri" panose="020F0502020204030204" pitchFamily="34" charset="0"/>
              <a:ea typeface="Calibri" panose="020F0502020204030204" pitchFamily="34" charset="0"/>
              <a:cs typeface="Arial" panose="020B0604020202020204" pitchFamily="34" charset="0"/>
            </a:endParaRPr>
          </a:p>
          <a:p>
            <a:pPr marL="742315" lvl="1" indent="-285115">
              <a:buFont typeface="Wingdings" panose="05000000000000000000" pitchFamily="2" charset="2"/>
              <a:buChar char="Ø"/>
              <a:defRPr/>
            </a:pPr>
            <a:r>
              <a:rPr lang="en-NZ" sz="1400" dirty="0">
                <a:latin typeface="Calibri" panose="020F0502020204030204" pitchFamily="34" charset="0"/>
                <a:cs typeface="Arial" panose="020B0604020202020204" pitchFamily="34" charset="0"/>
              </a:rPr>
              <a:t>Any non-shareholder who may borrow more than NZ$20 million</a:t>
            </a:r>
            <a:endParaRPr lang="en-NZ" sz="1400" dirty="0">
              <a:latin typeface="Calibri" panose="020F0502020204030204" pitchFamily="34" charset="0"/>
              <a:ea typeface="Calibri" panose="020F0502020204030204" pitchFamily="34" charset="0"/>
              <a:cs typeface="Arial" panose="020B0604020202020204" pitchFamily="34" charset="0"/>
            </a:endParaRPr>
          </a:p>
          <a:p>
            <a:pPr marL="742315" lvl="1" indent="-285115">
              <a:buFont typeface="Wingdings" panose="05000000000000000000" pitchFamily="2" charset="2"/>
              <a:buChar char="Ø"/>
              <a:defRPr/>
            </a:pPr>
            <a:r>
              <a:rPr lang="en-NZ" sz="1400" dirty="0">
                <a:latin typeface="Calibri"/>
                <a:ea typeface="Calibri"/>
                <a:cs typeface="Arial"/>
              </a:rPr>
              <a:t>Any council shareholder of a Council-Controlled Organisation (</a:t>
            </a:r>
            <a:r>
              <a:rPr lang="en-NZ" sz="1400" b="1" dirty="0">
                <a:latin typeface="Calibri"/>
                <a:ea typeface="Calibri"/>
                <a:cs typeface="Arial"/>
              </a:rPr>
              <a:t>CCO</a:t>
            </a:r>
            <a:r>
              <a:rPr lang="en-NZ" sz="1400" dirty="0">
                <a:latin typeface="Calibri"/>
                <a:ea typeface="Calibri"/>
                <a:cs typeface="Arial"/>
              </a:rPr>
              <a:t>) that is approved for borrowing by LGFA</a:t>
            </a:r>
          </a:p>
          <a:p>
            <a:pPr marL="285115" indent="-285115">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Security granted by each of the guarantors is over their rates revenue</a:t>
            </a:r>
            <a:endParaRPr lang="en-NZ" sz="1600" dirty="0">
              <a:latin typeface="Calibri" panose="020F0502020204030204" pitchFamily="34" charset="0"/>
              <a:ea typeface="Calibri" panose="020F0502020204030204" pitchFamily="34" charset="0"/>
              <a:cs typeface="Arial" panose="020B0604020202020204" pitchFamily="34" charset="0"/>
            </a:endParaRPr>
          </a:p>
          <a:p>
            <a:pPr marL="285115" indent="-285115">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Guarantors cannot exit guarantee until</a:t>
            </a:r>
            <a:endParaRPr lang="en-NZ" sz="1600" dirty="0">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Wingdings" panose="05000000000000000000" pitchFamily="2" charset="2"/>
              <a:buChar char="Ø"/>
              <a:defRPr/>
            </a:pPr>
            <a:r>
              <a:rPr lang="en-NZ" sz="1400" dirty="0">
                <a:latin typeface="Calibri"/>
                <a:ea typeface="Calibri"/>
                <a:cs typeface="Arial"/>
              </a:rPr>
              <a:t>Repaid all their, and any of its CCO’s, borrowings and</a:t>
            </a:r>
          </a:p>
          <a:p>
            <a:pPr marL="742950" lvl="1" indent="-285750">
              <a:buFont typeface="Wingdings" panose="05000000000000000000" pitchFamily="2" charset="2"/>
              <a:buChar char="Ø"/>
              <a:defRPr/>
            </a:pPr>
            <a:r>
              <a:rPr lang="en-NZ" sz="1400" dirty="0"/>
              <a:t>After the longest outstanding LGFA bond to mature (currently 2037)</a:t>
            </a:r>
          </a:p>
        </p:txBody>
      </p:sp>
      <p:sp>
        <p:nvSpPr>
          <p:cNvPr id="4" name="Slide Number Placeholder 3">
            <a:extLst>
              <a:ext uri="{FF2B5EF4-FFF2-40B4-BE49-F238E27FC236}">
                <a16:creationId xmlns:a16="http://schemas.microsoft.com/office/drawing/2014/main" id="{6CAB6D07-07E4-40FF-AACD-0B935CFDB67C}"/>
              </a:ext>
            </a:extLst>
          </p:cNvPr>
          <p:cNvSpPr>
            <a:spLocks noGrp="1"/>
          </p:cNvSpPr>
          <p:nvPr>
            <p:ph type="sldNum" sz="quarter" idx="12"/>
          </p:nvPr>
        </p:nvSpPr>
        <p:spPr>
          <a:xfrm>
            <a:off x="8788154" y="6377309"/>
            <a:ext cx="2743200" cy="365125"/>
          </a:xfrm>
        </p:spPr>
        <p:txBody>
          <a:bodyPr/>
          <a:lstStyle/>
          <a:p>
            <a:fld id="{C7DA7155-BA82-6449-BE36-7563AEC6570C}" type="slidenum">
              <a:rPr lang="en-US" smtClean="0"/>
              <a:t>2</a:t>
            </a:fld>
            <a:endParaRPr lang="en-US" dirty="0"/>
          </a:p>
        </p:txBody>
      </p:sp>
      <p:sp>
        <p:nvSpPr>
          <p:cNvPr id="14" name="TextBox 13">
            <a:extLst>
              <a:ext uri="{FF2B5EF4-FFF2-40B4-BE49-F238E27FC236}">
                <a16:creationId xmlns:a16="http://schemas.microsoft.com/office/drawing/2014/main" id="{DE322351-9339-EC98-49A5-B77FC3E913BC}"/>
              </a:ext>
            </a:extLst>
          </p:cNvPr>
          <p:cNvSpPr txBox="1"/>
          <p:nvPr/>
        </p:nvSpPr>
        <p:spPr>
          <a:xfrm>
            <a:off x="9637240" y="6345750"/>
            <a:ext cx="1211284" cy="307777"/>
          </a:xfrm>
          <a:prstGeom prst="rect">
            <a:avLst/>
          </a:prstGeom>
          <a:noFill/>
        </p:spPr>
        <p:txBody>
          <a:bodyPr wrap="square">
            <a:spAutoFit/>
          </a:bodyPr>
          <a:lstStyle/>
          <a:p>
            <a:r>
              <a:rPr lang="en-NZ" sz="1400" b="1" dirty="0"/>
              <a:t>Source: LGFA </a:t>
            </a:r>
            <a:endParaRPr lang="en-NZ" sz="1400" dirty="0"/>
          </a:p>
        </p:txBody>
      </p:sp>
      <p:sp>
        <p:nvSpPr>
          <p:cNvPr id="7" name="TextBox 6">
            <a:extLst>
              <a:ext uri="{FF2B5EF4-FFF2-40B4-BE49-F238E27FC236}">
                <a16:creationId xmlns:a16="http://schemas.microsoft.com/office/drawing/2014/main" id="{B79E769A-2FF7-92AD-B125-C6B10ABDB4CB}"/>
              </a:ext>
            </a:extLst>
          </p:cNvPr>
          <p:cNvSpPr txBox="1"/>
          <p:nvPr/>
        </p:nvSpPr>
        <p:spPr>
          <a:xfrm>
            <a:off x="450562" y="4746972"/>
            <a:ext cx="3990811" cy="1744067"/>
          </a:xfrm>
          <a:prstGeom prst="rect">
            <a:avLst/>
          </a:prstGeom>
          <a:noFill/>
          <a:ln>
            <a:noFill/>
          </a:ln>
        </p:spPr>
        <p:txBody>
          <a:bodyPr wrap="square" rtlCol="0">
            <a:spAutoFit/>
          </a:bodyPr>
          <a:lstStyle/>
          <a:p>
            <a:pPr>
              <a:defRPr/>
            </a:pPr>
            <a:r>
              <a:rPr lang="en-NZ" sz="2000" b="1" dirty="0">
                <a:latin typeface="Calibri" panose="020F0502020204030204" pitchFamily="34" charset="0"/>
                <a:cs typeface="Arial" panose="020B0604020202020204" pitchFamily="34" charset="0"/>
              </a:rPr>
              <a:t>LIQUIDITY</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Up to NZ$1.5 billion liquidity facility from NZ Government</a:t>
            </a:r>
            <a:r>
              <a:rPr lang="en-NZ" sz="1600" baseline="30000" dirty="0">
                <a:latin typeface="Calibri" panose="020F0502020204030204" pitchFamily="34" charset="0"/>
                <a:cs typeface="Arial" panose="020B0604020202020204" pitchFamily="34" charset="0"/>
              </a:rPr>
              <a:t>1</a:t>
            </a:r>
            <a:endParaRPr lang="en-NZ" sz="1600" dirty="0">
              <a:latin typeface="Calibri" panose="020F0502020204030204" pitchFamily="34" charset="0"/>
              <a:cs typeface="Arial" panose="020B0604020202020204" pitchFamily="34" charset="0"/>
            </a:endParaRP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NZ$2.89 billion liquid assets portfolio</a:t>
            </a:r>
            <a:r>
              <a:rPr lang="en-NZ" sz="1600" baseline="30000" dirty="0">
                <a:latin typeface="Calibri" panose="020F0502020204030204" pitchFamily="34" charset="0"/>
                <a:cs typeface="Arial" panose="020B0604020202020204" pitchFamily="34" charset="0"/>
              </a:rPr>
              <a:t>2</a:t>
            </a:r>
            <a:endParaRPr lang="en-NZ" sz="1600" dirty="0">
              <a:latin typeface="Calibri" panose="020F0502020204030204" pitchFamily="34" charset="0"/>
              <a:cs typeface="Arial" panose="020B0604020202020204" pitchFamily="34" charset="0"/>
            </a:endParaRP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NZ$945 million of Treasury Stock currently available for repo</a:t>
            </a:r>
          </a:p>
          <a:p>
            <a:pPr>
              <a:defRPr/>
            </a:pPr>
            <a:endParaRPr lang="en-NZ" sz="1100" baseline="30000" dirty="0">
              <a:latin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2197CFD-295B-7E42-B3E0-39620D97ED46}"/>
              </a:ext>
            </a:extLst>
          </p:cNvPr>
          <p:cNvSpPr txBox="1"/>
          <p:nvPr/>
        </p:nvSpPr>
        <p:spPr>
          <a:xfrm>
            <a:off x="8176671" y="3818557"/>
            <a:ext cx="3829893" cy="2400657"/>
          </a:xfrm>
          <a:prstGeom prst="rect">
            <a:avLst/>
          </a:prstGeom>
          <a:noFill/>
          <a:ln>
            <a:noFill/>
          </a:ln>
        </p:spPr>
        <p:txBody>
          <a:bodyPr wrap="square" rtlCol="0">
            <a:spAutoFit/>
          </a:bodyPr>
          <a:lstStyle/>
          <a:p>
            <a:pPr>
              <a:defRPr/>
            </a:pPr>
            <a:r>
              <a:rPr lang="en-NZ" sz="2000" b="1" dirty="0">
                <a:latin typeface="Calibri" panose="020F0502020204030204" pitchFamily="34" charset="0"/>
                <a:cs typeface="Arial" panose="020B0604020202020204" pitchFamily="34" charset="0"/>
              </a:rPr>
              <a:t>CAPITAL STRUCTURE</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NZ$25 million paid in capital</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NZ$20 million uncalled capital</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NZ$89 million retained earnings</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NZ$548 million Borrower Notes that can be converted to equity</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Current capital ratio of 2.60% with policy of 2% minimum and target of 3%</a:t>
            </a:r>
          </a:p>
          <a:p>
            <a:pPr marL="285744" indent="-285744">
              <a:buFont typeface="Wingdings" panose="05000000000000000000" pitchFamily="2" charset="2"/>
              <a:buChar char="q"/>
              <a:defRPr/>
            </a:pPr>
            <a:endParaRPr lang="en-NZ" dirty="0"/>
          </a:p>
        </p:txBody>
      </p:sp>
      <p:sp>
        <p:nvSpPr>
          <p:cNvPr id="16" name="TextBox 15">
            <a:extLst>
              <a:ext uri="{FF2B5EF4-FFF2-40B4-BE49-F238E27FC236}">
                <a16:creationId xmlns:a16="http://schemas.microsoft.com/office/drawing/2014/main" id="{BAE812E2-1839-0DD5-38D6-617F7EE14E78}"/>
              </a:ext>
            </a:extLst>
          </p:cNvPr>
          <p:cNvSpPr txBox="1"/>
          <p:nvPr/>
        </p:nvSpPr>
        <p:spPr>
          <a:xfrm>
            <a:off x="8293265" y="6046164"/>
            <a:ext cx="2190462" cy="307777"/>
          </a:xfrm>
          <a:prstGeom prst="rect">
            <a:avLst/>
          </a:prstGeom>
          <a:noFill/>
        </p:spPr>
        <p:txBody>
          <a:bodyPr wrap="square">
            <a:spAutoFit/>
          </a:bodyPr>
          <a:lstStyle/>
          <a:p>
            <a:pPr>
              <a:defRPr/>
            </a:pPr>
            <a:r>
              <a:rPr lang="en-NZ" sz="1400" b="1" dirty="0">
                <a:latin typeface="Calibri" panose="020F0502020204030204" pitchFamily="34" charset="0"/>
                <a:cs typeface="Arial" panose="020B0604020202020204" pitchFamily="34" charset="0"/>
              </a:rPr>
              <a:t>As at 30 September 2024</a:t>
            </a:r>
          </a:p>
        </p:txBody>
      </p:sp>
      <p:sp>
        <p:nvSpPr>
          <p:cNvPr id="17" name="TextBox 16">
            <a:extLst>
              <a:ext uri="{FF2B5EF4-FFF2-40B4-BE49-F238E27FC236}">
                <a16:creationId xmlns:a16="http://schemas.microsoft.com/office/drawing/2014/main" id="{518DF836-F55A-8F80-B35F-DAE4472B64AD}"/>
              </a:ext>
            </a:extLst>
          </p:cNvPr>
          <p:cNvSpPr txBox="1"/>
          <p:nvPr/>
        </p:nvSpPr>
        <p:spPr>
          <a:xfrm>
            <a:off x="8134351" y="931214"/>
            <a:ext cx="3824770" cy="1877437"/>
          </a:xfrm>
          <a:prstGeom prst="rect">
            <a:avLst/>
          </a:prstGeom>
          <a:noFill/>
          <a:ln>
            <a:noFill/>
          </a:ln>
        </p:spPr>
        <p:txBody>
          <a:bodyPr wrap="square" rtlCol="0">
            <a:spAutoFit/>
          </a:bodyPr>
          <a:lstStyle/>
          <a:p>
            <a:pPr>
              <a:defRPr/>
            </a:pPr>
            <a:r>
              <a:rPr lang="en-NZ" sz="2000" b="1" dirty="0">
                <a:latin typeface="Calibri" panose="020F0502020204030204" pitchFamily="34" charset="0"/>
                <a:cs typeface="Arial" panose="020B0604020202020204" pitchFamily="34" charset="0"/>
              </a:rPr>
              <a:t>BORROWERS</a:t>
            </a:r>
            <a:endParaRPr lang="en-NZ" sz="2800" b="1" dirty="0">
              <a:latin typeface="Calibri" panose="020F0502020204030204" pitchFamily="34" charset="0"/>
              <a:cs typeface="Arial" panose="020B0604020202020204" pitchFamily="34" charset="0"/>
            </a:endParaRP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77 member councils </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6 CCOs</a:t>
            </a:r>
            <a:r>
              <a:rPr lang="en-NZ" sz="1600" baseline="30000" dirty="0">
                <a:latin typeface="Calibri" panose="020F0502020204030204" pitchFamily="34" charset="0"/>
                <a:cs typeface="Arial" panose="020B0604020202020204" pitchFamily="34" charset="0"/>
              </a:rPr>
              <a:t>3 </a:t>
            </a:r>
            <a:endParaRPr lang="en-NZ" sz="1400" i="1" dirty="0">
              <a:highlight>
                <a:srgbClr val="FFFF00"/>
              </a:highlight>
              <a:latin typeface="Calibri" panose="020F0502020204030204" pitchFamily="34" charset="0"/>
              <a:cs typeface="Arial" panose="020B0604020202020204" pitchFamily="34" charset="0"/>
            </a:endParaRP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Approximately 90% market share</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Councils’ borrowing secured against rates revenue</a:t>
            </a:r>
          </a:p>
          <a:p>
            <a:pPr marL="285744" indent="-285744">
              <a:buFont typeface="Wingdings" panose="05000000000000000000" pitchFamily="2" charset="2"/>
              <a:buChar char="q"/>
              <a:defRPr/>
            </a:pPr>
            <a:r>
              <a:rPr lang="en-NZ" sz="1600" dirty="0">
                <a:latin typeface="Calibri" panose="020F0502020204030204" pitchFamily="34" charset="0"/>
                <a:cs typeface="Arial" panose="020B0604020202020204" pitchFamily="34" charset="0"/>
              </a:rPr>
              <a:t>Must meet LGFA financial covenants</a:t>
            </a:r>
          </a:p>
        </p:txBody>
      </p:sp>
      <p:sp>
        <p:nvSpPr>
          <p:cNvPr id="18" name="TextBox 17">
            <a:extLst>
              <a:ext uri="{FF2B5EF4-FFF2-40B4-BE49-F238E27FC236}">
                <a16:creationId xmlns:a16="http://schemas.microsoft.com/office/drawing/2014/main" id="{D6C3E282-5DDF-E575-8566-484F94AA5427}"/>
              </a:ext>
            </a:extLst>
          </p:cNvPr>
          <p:cNvSpPr txBox="1"/>
          <p:nvPr/>
        </p:nvSpPr>
        <p:spPr>
          <a:xfrm>
            <a:off x="98854" y="6304002"/>
            <a:ext cx="8689300" cy="523220"/>
          </a:xfrm>
          <a:prstGeom prst="rect">
            <a:avLst/>
          </a:prstGeom>
          <a:noFill/>
        </p:spPr>
        <p:txBody>
          <a:bodyPr wrap="square" rtlCol="0">
            <a:spAutoFit/>
          </a:bodyPr>
          <a:lstStyle/>
          <a:p>
            <a:pPr>
              <a:defRPr/>
            </a:pPr>
            <a:r>
              <a:rPr lang="en-NZ" sz="900" baseline="30000" dirty="0">
                <a:solidFill>
                  <a:srgbClr val="4C2F48"/>
                </a:solidFill>
                <a:latin typeface="Calibri" panose="020F0502020204030204" pitchFamily="34" charset="0"/>
                <a:cs typeface="Arial" panose="020B0604020202020204" pitchFamily="34" charset="0"/>
              </a:rPr>
              <a:t>1</a:t>
            </a:r>
            <a:r>
              <a:rPr lang="en-NZ" sz="1000" dirty="0">
                <a:solidFill>
                  <a:srgbClr val="4C2F48"/>
                </a:solidFill>
                <a:latin typeface="Calibri" panose="020F0502020204030204" pitchFamily="34" charset="0"/>
                <a:cs typeface="Arial" panose="020B0604020202020204" pitchFamily="34" charset="0"/>
              </a:rPr>
              <a:t> </a:t>
            </a:r>
            <a:r>
              <a:rPr lang="en-NZ" sz="900" dirty="0">
                <a:solidFill>
                  <a:srgbClr val="4C2F48"/>
                </a:solidFill>
                <a:latin typeface="Calibri" panose="020F0502020204030204" pitchFamily="34" charset="0"/>
                <a:cs typeface="Arial" panose="020B0604020202020204" pitchFamily="34" charset="0"/>
              </a:rPr>
              <a:t>Maximum amount under the facility available for liquidity purposes. The actual amount available will be the amount of commitment set by LGFA up to NZ$1.5 billion.</a:t>
            </a:r>
            <a:endParaRPr lang="en-NZ" sz="900" baseline="30000" dirty="0">
              <a:solidFill>
                <a:srgbClr val="4C2F48"/>
              </a:solidFill>
              <a:latin typeface="Calibri" panose="020F0502020204030204" pitchFamily="34" charset="0"/>
              <a:cs typeface="Arial" panose="020B0604020202020204" pitchFamily="34" charset="0"/>
            </a:endParaRPr>
          </a:p>
          <a:p>
            <a:pPr>
              <a:defRPr/>
            </a:pPr>
            <a:r>
              <a:rPr lang="en-NZ" sz="900" baseline="30000" dirty="0">
                <a:solidFill>
                  <a:srgbClr val="4C2F48"/>
                </a:solidFill>
                <a:latin typeface="Calibri" panose="020F0502020204030204" pitchFamily="34" charset="0"/>
                <a:cs typeface="Arial" panose="020B0604020202020204" pitchFamily="34" charset="0"/>
              </a:rPr>
              <a:t>2</a:t>
            </a:r>
            <a:r>
              <a:rPr lang="en-NZ" sz="900" dirty="0">
                <a:solidFill>
                  <a:srgbClr val="4C2F48"/>
                </a:solidFill>
                <a:latin typeface="Calibri" panose="020F0502020204030204" pitchFamily="34" charset="0"/>
                <a:cs typeface="Arial" panose="020B0604020202020204" pitchFamily="34" charset="0"/>
              </a:rPr>
              <a:t> Excludes liquid assets held to support council standby facilities</a:t>
            </a:r>
          </a:p>
          <a:p>
            <a:pPr>
              <a:defRPr/>
            </a:pPr>
            <a:r>
              <a:rPr lang="en-NZ" sz="900" baseline="30000" dirty="0">
                <a:solidFill>
                  <a:srgbClr val="4C2F48"/>
                </a:solidFill>
                <a:latin typeface="Calibri" panose="020F0502020204030204" pitchFamily="34" charset="0"/>
                <a:cs typeface="Arial" panose="020B0604020202020204" pitchFamily="34" charset="0"/>
              </a:rPr>
              <a:t>3  </a:t>
            </a:r>
            <a:r>
              <a:rPr lang="en-NZ" sz="900" dirty="0">
                <a:solidFill>
                  <a:srgbClr val="4C2F48"/>
                </a:solidFill>
                <a:latin typeface="Calibri" panose="020F0502020204030204" pitchFamily="34" charset="0"/>
                <a:cs typeface="Arial" panose="020B0604020202020204" pitchFamily="34" charset="0"/>
              </a:rPr>
              <a:t>Far North Holdings Limited acceded on 9 September bringing the number of CCOs to 6. </a:t>
            </a:r>
            <a:endParaRPr lang="en-NZ" sz="1600" dirty="0">
              <a:solidFill>
                <a:srgbClr val="4C2F48"/>
              </a:solidFill>
            </a:endParaRPr>
          </a:p>
        </p:txBody>
      </p:sp>
    </p:spTree>
    <p:extLst>
      <p:ext uri="{BB962C8B-B14F-4D97-AF65-F5344CB8AC3E}">
        <p14:creationId xmlns:p14="http://schemas.microsoft.com/office/powerpoint/2010/main" val="127631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2"/>
          <a:stretch>
            <a:fillRect/>
          </a:stretch>
        </p:blipFill>
        <p:spPr>
          <a:xfrm>
            <a:off x="0" y="0"/>
            <a:ext cx="12179300" cy="6858000"/>
          </a:xfrm>
          <a:prstGeom prst="rect">
            <a:avLst/>
          </a:prstGeom>
        </p:spPr>
      </p:pic>
      <p:sp>
        <p:nvSpPr>
          <p:cNvPr id="2" name="Slide Number Placeholder 1">
            <a:extLst>
              <a:ext uri="{FF2B5EF4-FFF2-40B4-BE49-F238E27FC236}">
                <a16:creationId xmlns:a16="http://schemas.microsoft.com/office/drawing/2014/main" id="{B3D89208-75E7-4B47-9CC0-B3BAEE6E6AB1}"/>
              </a:ext>
            </a:extLst>
          </p:cNvPr>
          <p:cNvSpPr>
            <a:spLocks noGrp="1"/>
          </p:cNvSpPr>
          <p:nvPr>
            <p:ph type="sldNum" sz="quarter" idx="12"/>
          </p:nvPr>
        </p:nvSpPr>
        <p:spPr/>
        <p:txBody>
          <a:bodyPr/>
          <a:lstStyle/>
          <a:p>
            <a:fld id="{C7DA7155-BA82-6449-BE36-7563AEC6570C}" type="slidenum">
              <a:rPr lang="en-US" smtClean="0"/>
              <a:t>3</a:t>
            </a:fld>
            <a:endParaRPr lang="en-US" dirty="0"/>
          </a:p>
        </p:txBody>
      </p:sp>
      <p:sp>
        <p:nvSpPr>
          <p:cNvPr id="10" name="TextBox 9">
            <a:extLst>
              <a:ext uri="{FF2B5EF4-FFF2-40B4-BE49-F238E27FC236}">
                <a16:creationId xmlns:a16="http://schemas.microsoft.com/office/drawing/2014/main" id="{DBBCDFFB-B99E-45FC-B84A-B7C4E01732DB}"/>
              </a:ext>
            </a:extLst>
          </p:cNvPr>
          <p:cNvSpPr txBox="1"/>
          <p:nvPr/>
        </p:nvSpPr>
        <p:spPr>
          <a:xfrm>
            <a:off x="331984" y="226973"/>
            <a:ext cx="7772110" cy="400110"/>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LGFA FINANCIAL PERFOMANCE – HISTORICAL AND FORECAST</a:t>
            </a:r>
          </a:p>
        </p:txBody>
      </p:sp>
      <p:graphicFrame>
        <p:nvGraphicFramePr>
          <p:cNvPr id="4" name="Chart 3">
            <a:extLst>
              <a:ext uri="{FF2B5EF4-FFF2-40B4-BE49-F238E27FC236}">
                <a16:creationId xmlns:a16="http://schemas.microsoft.com/office/drawing/2014/main" id="{7DCA938D-D732-B610-C024-69FD982D8D34}"/>
              </a:ext>
            </a:extLst>
          </p:cNvPr>
          <p:cNvGraphicFramePr>
            <a:graphicFrameLocks/>
          </p:cNvGraphicFramePr>
          <p:nvPr/>
        </p:nvGraphicFramePr>
        <p:xfrm>
          <a:off x="255784" y="941049"/>
          <a:ext cx="5840216" cy="25788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BCB9FB3-C8D9-7E0F-264A-86F98B8D3693}"/>
              </a:ext>
            </a:extLst>
          </p:cNvPr>
          <p:cNvGraphicFramePr>
            <a:graphicFrameLocks/>
          </p:cNvGraphicFramePr>
          <p:nvPr/>
        </p:nvGraphicFramePr>
        <p:xfrm>
          <a:off x="255785" y="3633449"/>
          <a:ext cx="5855624" cy="2654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C6DF7EE-DE64-2EFD-425E-1583CDEFF9A6}"/>
              </a:ext>
            </a:extLst>
          </p:cNvPr>
          <p:cNvGraphicFramePr>
            <a:graphicFrameLocks/>
          </p:cNvGraphicFramePr>
          <p:nvPr/>
        </p:nvGraphicFramePr>
        <p:xfrm>
          <a:off x="6183945" y="945229"/>
          <a:ext cx="5840217" cy="25746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2B72C15E-5D65-08F7-E247-9CED1FB4F4FA}"/>
              </a:ext>
            </a:extLst>
          </p:cNvPr>
          <p:cNvGraphicFramePr>
            <a:graphicFrameLocks/>
          </p:cNvGraphicFramePr>
          <p:nvPr/>
        </p:nvGraphicFramePr>
        <p:xfrm>
          <a:off x="6183945" y="3639799"/>
          <a:ext cx="5840217" cy="2647950"/>
        </p:xfrm>
        <a:graphic>
          <a:graphicData uri="http://schemas.openxmlformats.org/drawingml/2006/chart">
            <c:chart xmlns:c="http://schemas.openxmlformats.org/drawingml/2006/chart" xmlns:r="http://schemas.openxmlformats.org/officeDocument/2006/relationships" r:id="rId6"/>
          </a:graphicData>
        </a:graphic>
      </p:graphicFrame>
      <p:sp>
        <p:nvSpPr>
          <p:cNvPr id="8" name="Rectangle 7">
            <a:extLst>
              <a:ext uri="{FF2B5EF4-FFF2-40B4-BE49-F238E27FC236}">
                <a16:creationId xmlns:a16="http://schemas.microsoft.com/office/drawing/2014/main" id="{4A9600BF-0D52-BB0C-C576-4EF2542B852D}"/>
              </a:ext>
            </a:extLst>
          </p:cNvPr>
          <p:cNvSpPr/>
          <p:nvPr/>
        </p:nvSpPr>
        <p:spPr>
          <a:xfrm>
            <a:off x="255784" y="6288160"/>
            <a:ext cx="11406016" cy="523220"/>
          </a:xfrm>
          <a:prstGeom prst="rect">
            <a:avLst/>
          </a:prstGeom>
        </p:spPr>
        <p:txBody>
          <a:bodyPr wrap="square">
            <a:spAutoFit/>
          </a:bodyPr>
          <a:lstStyle/>
          <a:p>
            <a:r>
              <a:rPr lang="en-NZ" sz="1400" b="1" dirty="0"/>
              <a:t>Note: Based upon nominal values                                                                                                                                   Source: LGFA Annual Reports and SOI</a:t>
            </a:r>
          </a:p>
          <a:p>
            <a:r>
              <a:rPr lang="en-NZ" sz="1400" b="1" dirty="0"/>
              <a:t>Forecast performance based upon assumptions outlined in LGFA SOI 2024-27 available at </a:t>
            </a:r>
            <a:r>
              <a:rPr lang="en-NZ" sz="1200" b="1" dirty="0">
                <a:hlinkClick r:id="rId7"/>
              </a:rPr>
              <a:t>www.lgfa.co.nz/investors/annual-reports-and-statement-intent</a:t>
            </a:r>
            <a:endParaRPr lang="en-NZ" sz="1600" b="1" dirty="0"/>
          </a:p>
        </p:txBody>
      </p:sp>
    </p:spTree>
    <p:extLst>
      <p:ext uri="{BB962C8B-B14F-4D97-AF65-F5344CB8AC3E}">
        <p14:creationId xmlns:p14="http://schemas.microsoft.com/office/powerpoint/2010/main" val="388171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2"/>
          <a:stretch>
            <a:fillRect/>
          </a:stretch>
        </p:blipFill>
        <p:spPr>
          <a:xfrm>
            <a:off x="12700" y="0"/>
            <a:ext cx="12179300" cy="6858000"/>
          </a:xfrm>
          <a:prstGeom prst="rect">
            <a:avLst/>
          </a:prstGeom>
        </p:spPr>
      </p:pic>
      <p:sp>
        <p:nvSpPr>
          <p:cNvPr id="8" name="TextBox 7">
            <a:extLst>
              <a:ext uri="{FF2B5EF4-FFF2-40B4-BE49-F238E27FC236}">
                <a16:creationId xmlns:a16="http://schemas.microsoft.com/office/drawing/2014/main" id="{4A311AD5-9F0C-664B-8BCC-E06044E24010}"/>
              </a:ext>
            </a:extLst>
          </p:cNvPr>
          <p:cNvSpPr txBox="1"/>
          <p:nvPr/>
        </p:nvSpPr>
        <p:spPr>
          <a:xfrm>
            <a:off x="331984" y="226973"/>
            <a:ext cx="7754181" cy="707886"/>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LGFA PERFORMANCE: 12 MONTHS TO JUNE 2024</a:t>
            </a:r>
          </a:p>
          <a:p>
            <a:pPr>
              <a:lnSpc>
                <a:spcPts val="2400"/>
              </a:lnSpc>
            </a:pPr>
            <a:endParaRPr lang="en-US" sz="2000" b="1"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D44D123-1BA1-43A3-B987-FBD0DC3DFC86}"/>
              </a:ext>
            </a:extLst>
          </p:cNvPr>
          <p:cNvSpPr/>
          <p:nvPr/>
        </p:nvSpPr>
        <p:spPr>
          <a:xfrm>
            <a:off x="8866683" y="5918691"/>
            <a:ext cx="2092570" cy="523220"/>
          </a:xfrm>
          <a:prstGeom prst="rect">
            <a:avLst/>
          </a:prstGeom>
        </p:spPr>
        <p:txBody>
          <a:bodyPr wrap="square">
            <a:spAutoFit/>
          </a:bodyPr>
          <a:lstStyle/>
          <a:p>
            <a:r>
              <a:rPr lang="en-NZ" sz="1400" b="1" dirty="0"/>
              <a:t>Source: LGFA’s Annual Report to June 2024</a:t>
            </a:r>
          </a:p>
        </p:txBody>
      </p:sp>
      <p:sp>
        <p:nvSpPr>
          <p:cNvPr id="2" name="Slide Number Placeholder 1">
            <a:extLst>
              <a:ext uri="{FF2B5EF4-FFF2-40B4-BE49-F238E27FC236}">
                <a16:creationId xmlns:a16="http://schemas.microsoft.com/office/drawing/2014/main" id="{84FDDD2C-714E-4F9A-9654-3B9BF81C20DD}"/>
              </a:ext>
            </a:extLst>
          </p:cNvPr>
          <p:cNvSpPr>
            <a:spLocks noGrp="1"/>
          </p:cNvSpPr>
          <p:nvPr>
            <p:ph type="sldNum" sz="quarter" idx="12"/>
          </p:nvPr>
        </p:nvSpPr>
        <p:spPr/>
        <p:txBody>
          <a:bodyPr/>
          <a:lstStyle/>
          <a:p>
            <a:fld id="{C7DA7155-BA82-6449-BE36-7563AEC6570C}" type="slidenum">
              <a:rPr lang="en-US" smtClean="0"/>
              <a:t>4</a:t>
            </a:fld>
            <a:endParaRPr lang="en-US"/>
          </a:p>
        </p:txBody>
      </p:sp>
      <p:pic>
        <p:nvPicPr>
          <p:cNvPr id="7" name="Picture 6">
            <a:extLst>
              <a:ext uri="{FF2B5EF4-FFF2-40B4-BE49-F238E27FC236}">
                <a16:creationId xmlns:a16="http://schemas.microsoft.com/office/drawing/2014/main" id="{DA60740A-6440-3932-B957-EF12F6DC984E}"/>
              </a:ext>
            </a:extLst>
          </p:cNvPr>
          <p:cNvPicPr>
            <a:picLocks noChangeAspect="1"/>
          </p:cNvPicPr>
          <p:nvPr/>
        </p:nvPicPr>
        <p:blipFill>
          <a:blip r:embed="rId3"/>
          <a:stretch>
            <a:fillRect/>
          </a:stretch>
        </p:blipFill>
        <p:spPr>
          <a:xfrm>
            <a:off x="1296786" y="1154845"/>
            <a:ext cx="7175350" cy="4895962"/>
          </a:xfrm>
          <a:prstGeom prst="rect">
            <a:avLst/>
          </a:prstGeom>
        </p:spPr>
      </p:pic>
    </p:spTree>
    <p:extLst>
      <p:ext uri="{BB962C8B-B14F-4D97-AF65-F5344CB8AC3E}">
        <p14:creationId xmlns:p14="http://schemas.microsoft.com/office/powerpoint/2010/main" val="223826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2"/>
          <a:stretch>
            <a:fillRect/>
          </a:stretch>
        </p:blipFill>
        <p:spPr>
          <a:xfrm>
            <a:off x="12700" y="0"/>
            <a:ext cx="12179300" cy="6858000"/>
          </a:xfrm>
          <a:prstGeom prst="rect">
            <a:avLst/>
          </a:prstGeom>
        </p:spPr>
      </p:pic>
      <p:sp>
        <p:nvSpPr>
          <p:cNvPr id="8" name="TextBox 7">
            <a:extLst>
              <a:ext uri="{FF2B5EF4-FFF2-40B4-BE49-F238E27FC236}">
                <a16:creationId xmlns:a16="http://schemas.microsoft.com/office/drawing/2014/main" id="{4A311AD5-9F0C-664B-8BCC-E06044E24010}"/>
              </a:ext>
            </a:extLst>
          </p:cNvPr>
          <p:cNvSpPr txBox="1"/>
          <p:nvPr/>
        </p:nvSpPr>
        <p:spPr>
          <a:xfrm>
            <a:off x="331984" y="226973"/>
            <a:ext cx="7754181" cy="707886"/>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LGFA PERFORMANCE: 12 MONTHS TO JUNE 2024</a:t>
            </a:r>
          </a:p>
          <a:p>
            <a:pPr>
              <a:lnSpc>
                <a:spcPts val="2400"/>
              </a:lnSpc>
            </a:pPr>
            <a:endParaRPr lang="en-US" sz="2000" b="1" dirty="0">
              <a:solidFill>
                <a:schemeClr val="bg1"/>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84FDDD2C-714E-4F9A-9654-3B9BF81C20DD}"/>
              </a:ext>
            </a:extLst>
          </p:cNvPr>
          <p:cNvSpPr>
            <a:spLocks noGrp="1"/>
          </p:cNvSpPr>
          <p:nvPr>
            <p:ph type="sldNum" sz="quarter" idx="12"/>
          </p:nvPr>
        </p:nvSpPr>
        <p:spPr/>
        <p:txBody>
          <a:bodyPr/>
          <a:lstStyle/>
          <a:p>
            <a:fld id="{C7DA7155-BA82-6449-BE36-7563AEC6570C}" type="slidenum">
              <a:rPr lang="en-US" smtClean="0"/>
              <a:t>5</a:t>
            </a:fld>
            <a:endParaRPr lang="en-US"/>
          </a:p>
        </p:txBody>
      </p:sp>
      <p:sp>
        <p:nvSpPr>
          <p:cNvPr id="4" name="Rectangle 3">
            <a:extLst>
              <a:ext uri="{FF2B5EF4-FFF2-40B4-BE49-F238E27FC236}">
                <a16:creationId xmlns:a16="http://schemas.microsoft.com/office/drawing/2014/main" id="{14554425-076A-7C50-CD2C-9D91F9F13297}"/>
              </a:ext>
            </a:extLst>
          </p:cNvPr>
          <p:cNvSpPr/>
          <p:nvPr/>
        </p:nvSpPr>
        <p:spPr>
          <a:xfrm>
            <a:off x="8866683" y="5918691"/>
            <a:ext cx="2092570" cy="523220"/>
          </a:xfrm>
          <a:prstGeom prst="rect">
            <a:avLst/>
          </a:prstGeom>
        </p:spPr>
        <p:txBody>
          <a:bodyPr wrap="square">
            <a:spAutoFit/>
          </a:bodyPr>
          <a:lstStyle/>
          <a:p>
            <a:r>
              <a:rPr lang="en-NZ" sz="1400" b="1" dirty="0"/>
              <a:t>Source: LGFA’s Annual Report to June 2024</a:t>
            </a:r>
          </a:p>
        </p:txBody>
      </p:sp>
      <p:pic>
        <p:nvPicPr>
          <p:cNvPr id="6" name="Picture 5">
            <a:extLst>
              <a:ext uri="{FF2B5EF4-FFF2-40B4-BE49-F238E27FC236}">
                <a16:creationId xmlns:a16="http://schemas.microsoft.com/office/drawing/2014/main" id="{9EE4CCD3-F41C-88AE-9480-F92EC9C86790}"/>
              </a:ext>
            </a:extLst>
          </p:cNvPr>
          <p:cNvPicPr>
            <a:picLocks noChangeAspect="1"/>
          </p:cNvPicPr>
          <p:nvPr/>
        </p:nvPicPr>
        <p:blipFill>
          <a:blip r:embed="rId3"/>
          <a:stretch>
            <a:fillRect/>
          </a:stretch>
        </p:blipFill>
        <p:spPr>
          <a:xfrm>
            <a:off x="449681" y="1043181"/>
            <a:ext cx="5281884" cy="3343555"/>
          </a:xfrm>
          <a:prstGeom prst="rect">
            <a:avLst/>
          </a:prstGeom>
        </p:spPr>
      </p:pic>
      <p:pic>
        <p:nvPicPr>
          <p:cNvPr id="11" name="Picture 10">
            <a:extLst>
              <a:ext uri="{FF2B5EF4-FFF2-40B4-BE49-F238E27FC236}">
                <a16:creationId xmlns:a16="http://schemas.microsoft.com/office/drawing/2014/main" id="{FF345B50-752F-5188-023A-EE84EE2D0B2D}"/>
              </a:ext>
            </a:extLst>
          </p:cNvPr>
          <p:cNvPicPr>
            <a:picLocks noChangeAspect="1"/>
          </p:cNvPicPr>
          <p:nvPr/>
        </p:nvPicPr>
        <p:blipFill>
          <a:blip r:embed="rId4"/>
          <a:stretch>
            <a:fillRect/>
          </a:stretch>
        </p:blipFill>
        <p:spPr>
          <a:xfrm>
            <a:off x="449680" y="4495057"/>
            <a:ext cx="5178035" cy="1569719"/>
          </a:xfrm>
          <a:prstGeom prst="rect">
            <a:avLst/>
          </a:prstGeom>
        </p:spPr>
      </p:pic>
    </p:spTree>
    <p:extLst>
      <p:ext uri="{BB962C8B-B14F-4D97-AF65-F5344CB8AC3E}">
        <p14:creationId xmlns:p14="http://schemas.microsoft.com/office/powerpoint/2010/main" val="85182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22E268-CDCC-1F49-B9B2-965BD018FA8E}"/>
              </a:ext>
            </a:extLst>
          </p:cNvPr>
          <p:cNvPicPr>
            <a:picLocks noChangeAspect="1"/>
          </p:cNvPicPr>
          <p:nvPr/>
        </p:nvPicPr>
        <p:blipFill>
          <a:blip r:embed="rId2"/>
          <a:stretch>
            <a:fillRect/>
          </a:stretch>
        </p:blipFill>
        <p:spPr>
          <a:xfrm>
            <a:off x="12700" y="0"/>
            <a:ext cx="12179300" cy="6858000"/>
          </a:xfrm>
          <a:prstGeom prst="rect">
            <a:avLst/>
          </a:prstGeom>
        </p:spPr>
      </p:pic>
      <p:sp>
        <p:nvSpPr>
          <p:cNvPr id="8" name="TextBox 7">
            <a:extLst>
              <a:ext uri="{FF2B5EF4-FFF2-40B4-BE49-F238E27FC236}">
                <a16:creationId xmlns:a16="http://schemas.microsoft.com/office/drawing/2014/main" id="{4A311AD5-9F0C-664B-8BCC-E06044E24010}"/>
              </a:ext>
            </a:extLst>
          </p:cNvPr>
          <p:cNvSpPr txBox="1"/>
          <p:nvPr/>
        </p:nvSpPr>
        <p:spPr>
          <a:xfrm>
            <a:off x="331984" y="226973"/>
            <a:ext cx="7754181" cy="707886"/>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LGFA PERFORMANCE: 12 MONTHS TO JUNE 2024</a:t>
            </a:r>
          </a:p>
          <a:p>
            <a:pPr>
              <a:lnSpc>
                <a:spcPts val="2400"/>
              </a:lnSpc>
            </a:pPr>
            <a:endParaRPr lang="en-US" sz="2000" b="1" dirty="0">
              <a:solidFill>
                <a:schemeClr val="bg1"/>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84FDDD2C-714E-4F9A-9654-3B9BF81C20DD}"/>
              </a:ext>
            </a:extLst>
          </p:cNvPr>
          <p:cNvSpPr>
            <a:spLocks noGrp="1"/>
          </p:cNvSpPr>
          <p:nvPr>
            <p:ph type="sldNum" sz="quarter" idx="12"/>
          </p:nvPr>
        </p:nvSpPr>
        <p:spPr/>
        <p:txBody>
          <a:bodyPr/>
          <a:lstStyle/>
          <a:p>
            <a:fld id="{C7DA7155-BA82-6449-BE36-7563AEC6570C}" type="slidenum">
              <a:rPr lang="en-US" smtClean="0"/>
              <a:t>6</a:t>
            </a:fld>
            <a:endParaRPr lang="en-US"/>
          </a:p>
        </p:txBody>
      </p:sp>
      <p:sp>
        <p:nvSpPr>
          <p:cNvPr id="4" name="Rectangle 3">
            <a:extLst>
              <a:ext uri="{FF2B5EF4-FFF2-40B4-BE49-F238E27FC236}">
                <a16:creationId xmlns:a16="http://schemas.microsoft.com/office/drawing/2014/main" id="{EF9470F9-D8DA-9CC1-6BC0-CF73FC72FAE2}"/>
              </a:ext>
            </a:extLst>
          </p:cNvPr>
          <p:cNvSpPr/>
          <p:nvPr/>
        </p:nvSpPr>
        <p:spPr>
          <a:xfrm>
            <a:off x="8866683" y="5918691"/>
            <a:ext cx="2092570" cy="523220"/>
          </a:xfrm>
          <a:prstGeom prst="rect">
            <a:avLst/>
          </a:prstGeom>
        </p:spPr>
        <p:txBody>
          <a:bodyPr wrap="square">
            <a:spAutoFit/>
          </a:bodyPr>
          <a:lstStyle/>
          <a:p>
            <a:r>
              <a:rPr lang="en-NZ" sz="1400" b="1" dirty="0"/>
              <a:t>Source: LGFA’s Annual Report to June 2024</a:t>
            </a:r>
          </a:p>
        </p:txBody>
      </p:sp>
      <p:pic>
        <p:nvPicPr>
          <p:cNvPr id="6" name="Picture 5">
            <a:extLst>
              <a:ext uri="{FF2B5EF4-FFF2-40B4-BE49-F238E27FC236}">
                <a16:creationId xmlns:a16="http://schemas.microsoft.com/office/drawing/2014/main" id="{70CE4875-762D-8DB6-EDC8-88772BAD83FE}"/>
              </a:ext>
            </a:extLst>
          </p:cNvPr>
          <p:cNvPicPr>
            <a:picLocks noChangeAspect="1"/>
          </p:cNvPicPr>
          <p:nvPr/>
        </p:nvPicPr>
        <p:blipFill>
          <a:blip r:embed="rId3"/>
          <a:stretch>
            <a:fillRect/>
          </a:stretch>
        </p:blipFill>
        <p:spPr>
          <a:xfrm>
            <a:off x="361340" y="1078705"/>
            <a:ext cx="5997895" cy="5459144"/>
          </a:xfrm>
          <a:prstGeom prst="rect">
            <a:avLst/>
          </a:prstGeom>
        </p:spPr>
      </p:pic>
    </p:spTree>
    <p:extLst>
      <p:ext uri="{BB962C8B-B14F-4D97-AF65-F5344CB8AC3E}">
        <p14:creationId xmlns:p14="http://schemas.microsoft.com/office/powerpoint/2010/main" val="188984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F9787-9DC1-102A-4209-6C2DA8E1C0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DEADAF-91B0-F45E-ECA8-5CF50CCFD954}"/>
              </a:ext>
            </a:extLst>
          </p:cNvPr>
          <p:cNvPicPr>
            <a:picLocks noChangeAspect="1"/>
          </p:cNvPicPr>
          <p:nvPr/>
        </p:nvPicPr>
        <p:blipFill>
          <a:blip r:embed="rId2"/>
          <a:stretch>
            <a:fillRect/>
          </a:stretch>
        </p:blipFill>
        <p:spPr>
          <a:xfrm>
            <a:off x="6350" y="0"/>
            <a:ext cx="12179300" cy="6858000"/>
          </a:xfrm>
          <a:prstGeom prst="rect">
            <a:avLst/>
          </a:prstGeom>
        </p:spPr>
      </p:pic>
      <p:sp>
        <p:nvSpPr>
          <p:cNvPr id="2" name="Slide Number Placeholder 1">
            <a:extLst>
              <a:ext uri="{FF2B5EF4-FFF2-40B4-BE49-F238E27FC236}">
                <a16:creationId xmlns:a16="http://schemas.microsoft.com/office/drawing/2014/main" id="{0692915F-EC3D-A13A-E57E-E78FC0C058B1}"/>
              </a:ext>
            </a:extLst>
          </p:cNvPr>
          <p:cNvSpPr>
            <a:spLocks noGrp="1"/>
          </p:cNvSpPr>
          <p:nvPr>
            <p:ph type="sldNum" sz="quarter" idx="12"/>
          </p:nvPr>
        </p:nvSpPr>
        <p:spPr>
          <a:xfrm>
            <a:off x="9237617" y="6418862"/>
            <a:ext cx="2743200" cy="365125"/>
          </a:xfrm>
        </p:spPr>
        <p:txBody>
          <a:bodyPr/>
          <a:lstStyle/>
          <a:p>
            <a:fld id="{C7DA7155-BA82-6449-BE36-7563AEC6570C}" type="slidenum">
              <a:rPr lang="en-US" smtClean="0"/>
              <a:t>7</a:t>
            </a:fld>
            <a:endParaRPr lang="en-US" dirty="0"/>
          </a:p>
        </p:txBody>
      </p:sp>
      <p:sp>
        <p:nvSpPr>
          <p:cNvPr id="5" name="TextBox 4">
            <a:extLst>
              <a:ext uri="{FF2B5EF4-FFF2-40B4-BE49-F238E27FC236}">
                <a16:creationId xmlns:a16="http://schemas.microsoft.com/office/drawing/2014/main" id="{0EE53616-EB3E-9BF0-99C2-147AF7ED6E1E}"/>
              </a:ext>
            </a:extLst>
          </p:cNvPr>
          <p:cNvSpPr txBox="1"/>
          <p:nvPr/>
        </p:nvSpPr>
        <p:spPr>
          <a:xfrm>
            <a:off x="331984" y="226973"/>
            <a:ext cx="6885561" cy="400110"/>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LOCAL AUTHORITY GROSS DEBT</a:t>
            </a:r>
          </a:p>
        </p:txBody>
      </p:sp>
      <p:graphicFrame>
        <p:nvGraphicFramePr>
          <p:cNvPr id="4" name="Chart 3">
            <a:extLst>
              <a:ext uri="{FF2B5EF4-FFF2-40B4-BE49-F238E27FC236}">
                <a16:creationId xmlns:a16="http://schemas.microsoft.com/office/drawing/2014/main" id="{0CDDECEA-FE6C-4EB4-A2F1-AF2BB4264E01}"/>
              </a:ext>
            </a:extLst>
          </p:cNvPr>
          <p:cNvGraphicFramePr>
            <a:graphicFrameLocks/>
          </p:cNvGraphicFramePr>
          <p:nvPr/>
        </p:nvGraphicFramePr>
        <p:xfrm>
          <a:off x="866987" y="1131147"/>
          <a:ext cx="10187093" cy="4856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8CD9496-E5AB-ABB1-B89E-56599B031947}"/>
              </a:ext>
            </a:extLst>
          </p:cNvPr>
          <p:cNvSpPr txBox="1"/>
          <p:nvPr/>
        </p:nvSpPr>
        <p:spPr>
          <a:xfrm>
            <a:off x="937675" y="6447695"/>
            <a:ext cx="9596345" cy="307777"/>
          </a:xfrm>
          <a:prstGeom prst="rect">
            <a:avLst/>
          </a:prstGeom>
          <a:noFill/>
        </p:spPr>
        <p:txBody>
          <a:bodyPr wrap="none" rtlCol="0">
            <a:spAutoFit/>
          </a:bodyPr>
          <a:lstStyle/>
          <a:p>
            <a:r>
              <a:rPr lang="en-NZ" sz="1400" b="1" dirty="0"/>
              <a:t>Council Gross debt (at parent level and Auckland Council at group level.      Source: LGFA calculation from council annual reports.</a:t>
            </a:r>
            <a:endParaRPr lang="en-NZ" sz="1600" b="1" dirty="0"/>
          </a:p>
        </p:txBody>
      </p:sp>
    </p:spTree>
    <p:extLst>
      <p:ext uri="{BB962C8B-B14F-4D97-AF65-F5344CB8AC3E}">
        <p14:creationId xmlns:p14="http://schemas.microsoft.com/office/powerpoint/2010/main" val="279919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8AD9F-95A0-BC6C-0A9E-41F10CD84C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E1262BB-926D-34BF-6089-3CC84109D9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6380" y="0"/>
            <a:ext cx="12214471" cy="6858000"/>
          </a:xfrm>
          <a:prstGeom prst="rect">
            <a:avLst/>
          </a:prstGeom>
        </p:spPr>
      </p:pic>
      <p:sp>
        <p:nvSpPr>
          <p:cNvPr id="8" name="TextBox 7">
            <a:extLst>
              <a:ext uri="{FF2B5EF4-FFF2-40B4-BE49-F238E27FC236}">
                <a16:creationId xmlns:a16="http://schemas.microsoft.com/office/drawing/2014/main" id="{986F1320-C11C-5A5B-5F61-DEE2DE22D529}"/>
              </a:ext>
            </a:extLst>
          </p:cNvPr>
          <p:cNvSpPr txBox="1"/>
          <p:nvPr/>
        </p:nvSpPr>
        <p:spPr>
          <a:xfrm>
            <a:off x="223537" y="131281"/>
            <a:ext cx="7898030" cy="707886"/>
          </a:xfrm>
          <a:prstGeom prst="rect">
            <a:avLst/>
          </a:prstGeom>
          <a:noFill/>
        </p:spPr>
        <p:txBody>
          <a:bodyPr wrap="square" rtlCol="0">
            <a:spAutoFit/>
          </a:bodyPr>
          <a:lstStyle/>
          <a:p>
            <a:pPr>
              <a:lnSpc>
                <a:spcPts val="2400"/>
              </a:lnSpc>
            </a:pPr>
            <a:r>
              <a:rPr lang="en-US" sz="2000" b="1" dirty="0">
                <a:solidFill>
                  <a:schemeClr val="bg1"/>
                </a:solidFill>
                <a:latin typeface="Century Gothic" panose="020B0502020202020204" pitchFamily="34" charset="0"/>
              </a:rPr>
              <a:t>COUNCIL AND CCO BORROWING FROM LGFA INCREASING -</a:t>
            </a:r>
          </a:p>
          <a:p>
            <a:pPr>
              <a:lnSpc>
                <a:spcPts val="2400"/>
              </a:lnSpc>
            </a:pPr>
            <a:r>
              <a:rPr lang="en-US" sz="2000" b="1" dirty="0">
                <a:solidFill>
                  <a:schemeClr val="bg1"/>
                </a:solidFill>
                <a:latin typeface="Century Gothic" panose="020B0502020202020204" pitchFamily="34" charset="0"/>
              </a:rPr>
              <a:t>12 MONTH ROLLING BORROWING (NZ$ million)</a:t>
            </a:r>
          </a:p>
        </p:txBody>
      </p:sp>
      <p:sp>
        <p:nvSpPr>
          <p:cNvPr id="4" name="Slide Number Placeholder 3">
            <a:extLst>
              <a:ext uri="{FF2B5EF4-FFF2-40B4-BE49-F238E27FC236}">
                <a16:creationId xmlns:a16="http://schemas.microsoft.com/office/drawing/2014/main" id="{29CC0B26-4796-C9D8-87B2-1A36256964D2}"/>
              </a:ext>
            </a:extLst>
          </p:cNvPr>
          <p:cNvSpPr>
            <a:spLocks noGrp="1"/>
          </p:cNvSpPr>
          <p:nvPr>
            <p:ph type="sldNum" sz="quarter" idx="12"/>
          </p:nvPr>
        </p:nvSpPr>
        <p:spPr>
          <a:xfrm>
            <a:off x="8610600" y="6386545"/>
            <a:ext cx="2743200" cy="365125"/>
          </a:xfrm>
        </p:spPr>
        <p:txBody>
          <a:bodyPr/>
          <a:lstStyle/>
          <a:p>
            <a:fld id="{C7DA7155-BA82-6449-BE36-7563AEC6570C}" type="slidenum">
              <a:rPr lang="en-US" smtClean="0"/>
              <a:t>8</a:t>
            </a:fld>
            <a:endParaRPr lang="en-US" dirty="0"/>
          </a:p>
        </p:txBody>
      </p:sp>
      <p:sp>
        <p:nvSpPr>
          <p:cNvPr id="6" name="TextBox 5">
            <a:extLst>
              <a:ext uri="{FF2B5EF4-FFF2-40B4-BE49-F238E27FC236}">
                <a16:creationId xmlns:a16="http://schemas.microsoft.com/office/drawing/2014/main" id="{F0563873-8180-866D-9B4A-F4D85665EC2F}"/>
              </a:ext>
            </a:extLst>
          </p:cNvPr>
          <p:cNvSpPr txBox="1"/>
          <p:nvPr/>
        </p:nvSpPr>
        <p:spPr>
          <a:xfrm>
            <a:off x="548739" y="6385745"/>
            <a:ext cx="3623813" cy="307777"/>
          </a:xfrm>
          <a:prstGeom prst="rect">
            <a:avLst/>
          </a:prstGeom>
          <a:noFill/>
        </p:spPr>
        <p:txBody>
          <a:bodyPr wrap="none" rtlCol="0">
            <a:spAutoFit/>
          </a:bodyPr>
          <a:lstStyle/>
          <a:p>
            <a:r>
              <a:rPr lang="en-NZ" sz="1400" dirty="0"/>
              <a:t>Note: Includes new borrowing and refinancing</a:t>
            </a:r>
          </a:p>
        </p:txBody>
      </p:sp>
      <p:pic>
        <p:nvPicPr>
          <p:cNvPr id="5" name="Picture 4">
            <a:extLst>
              <a:ext uri="{FF2B5EF4-FFF2-40B4-BE49-F238E27FC236}">
                <a16:creationId xmlns:a16="http://schemas.microsoft.com/office/drawing/2014/main" id="{DA4F1AAD-27A0-124E-56B3-F6972AAAAADF}"/>
              </a:ext>
            </a:extLst>
          </p:cNvPr>
          <p:cNvPicPr>
            <a:picLocks noChangeAspect="1"/>
          </p:cNvPicPr>
          <p:nvPr/>
        </p:nvPicPr>
        <p:blipFill>
          <a:blip r:embed="rId4"/>
          <a:stretch>
            <a:fillRect/>
          </a:stretch>
        </p:blipFill>
        <p:spPr>
          <a:xfrm>
            <a:off x="379141" y="1014161"/>
            <a:ext cx="11267370" cy="5261304"/>
          </a:xfrm>
          <a:prstGeom prst="rect">
            <a:avLst/>
          </a:prstGeom>
        </p:spPr>
      </p:pic>
    </p:spTree>
    <p:extLst>
      <p:ext uri="{BB962C8B-B14F-4D97-AF65-F5344CB8AC3E}">
        <p14:creationId xmlns:p14="http://schemas.microsoft.com/office/powerpoint/2010/main" val="298609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2DF80-BACF-CBC5-A74D-EB911B6F03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A2B9BF-CF84-02A0-6AB8-67478F21E32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2179300" cy="6858000"/>
          </a:xfrm>
          <a:prstGeom prst="rect">
            <a:avLst/>
          </a:prstGeom>
        </p:spPr>
      </p:pic>
      <p:sp>
        <p:nvSpPr>
          <p:cNvPr id="4" name="Slide Number Placeholder 3">
            <a:extLst>
              <a:ext uri="{FF2B5EF4-FFF2-40B4-BE49-F238E27FC236}">
                <a16:creationId xmlns:a16="http://schemas.microsoft.com/office/drawing/2014/main" id="{D13C6105-9181-E471-C9D5-D27CA8663F25}"/>
              </a:ext>
            </a:extLst>
          </p:cNvPr>
          <p:cNvSpPr>
            <a:spLocks noGrp="1"/>
          </p:cNvSpPr>
          <p:nvPr>
            <p:ph type="sldNum" sz="quarter" idx="12"/>
          </p:nvPr>
        </p:nvSpPr>
        <p:spPr/>
        <p:txBody>
          <a:bodyPr/>
          <a:lstStyle/>
          <a:p>
            <a:fld id="{C7DA7155-BA82-6449-BE36-7563AEC6570C}" type="slidenum">
              <a:rPr lang="en-US" smtClean="0"/>
              <a:t>9</a:t>
            </a:fld>
            <a:endParaRPr lang="en-US" dirty="0"/>
          </a:p>
        </p:txBody>
      </p:sp>
      <p:sp>
        <p:nvSpPr>
          <p:cNvPr id="5" name="TextBox 4">
            <a:extLst>
              <a:ext uri="{FF2B5EF4-FFF2-40B4-BE49-F238E27FC236}">
                <a16:creationId xmlns:a16="http://schemas.microsoft.com/office/drawing/2014/main" id="{E4A4A7A9-5675-50A8-3A2E-D564F610B4AF}"/>
              </a:ext>
            </a:extLst>
          </p:cNvPr>
          <p:cNvSpPr txBox="1"/>
          <p:nvPr/>
        </p:nvSpPr>
        <p:spPr>
          <a:xfrm>
            <a:off x="255784" y="229242"/>
            <a:ext cx="6885561" cy="400110"/>
          </a:xfrm>
          <a:prstGeom prst="rect">
            <a:avLst/>
          </a:prstGeom>
          <a:noFill/>
        </p:spPr>
        <p:txBody>
          <a:bodyPr wrap="square" rtlCol="0">
            <a:spAutoFit/>
          </a:bodyPr>
          <a:lstStyle/>
          <a:p>
            <a:pPr>
              <a:lnSpc>
                <a:spcPts val="2400"/>
              </a:lnSpc>
            </a:pPr>
            <a:r>
              <a:rPr lang="en-NZ" sz="2000" b="1" dirty="0">
                <a:solidFill>
                  <a:schemeClr val="bg1"/>
                </a:solidFill>
                <a:latin typeface="Century Gothic" panose="020B0502020202020204" pitchFamily="34" charset="0"/>
              </a:rPr>
              <a:t>NEW ZEALAND COUNCILS EXTERNAL CREDIT RATINGS</a:t>
            </a:r>
            <a:endParaRPr lang="en-US" sz="2000" b="1"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1A7EFE84-40FC-B9D4-CBF9-A7E0BDF17150}"/>
              </a:ext>
            </a:extLst>
          </p:cNvPr>
          <p:cNvSpPr/>
          <p:nvPr/>
        </p:nvSpPr>
        <p:spPr>
          <a:xfrm>
            <a:off x="6847053" y="5913785"/>
            <a:ext cx="3527094" cy="523220"/>
          </a:xfrm>
          <a:prstGeom prst="rect">
            <a:avLst/>
          </a:prstGeom>
        </p:spPr>
        <p:txBody>
          <a:bodyPr wrap="square">
            <a:spAutoFit/>
          </a:bodyPr>
          <a:lstStyle/>
          <a:p>
            <a:r>
              <a:rPr lang="en-NZ" sz="1400" b="1" dirty="0"/>
              <a:t>Source: S&amp;P Global Ratings, Fitch Ratings, Moody’s Investor Services, LGFA</a:t>
            </a:r>
          </a:p>
        </p:txBody>
      </p:sp>
      <p:sp>
        <p:nvSpPr>
          <p:cNvPr id="7" name="Rectangle 6">
            <a:extLst>
              <a:ext uri="{FF2B5EF4-FFF2-40B4-BE49-F238E27FC236}">
                <a16:creationId xmlns:a16="http://schemas.microsoft.com/office/drawing/2014/main" id="{2848DEDE-E018-6B98-8A34-EE81D3F02ADA}"/>
              </a:ext>
            </a:extLst>
          </p:cNvPr>
          <p:cNvSpPr/>
          <p:nvPr/>
        </p:nvSpPr>
        <p:spPr>
          <a:xfrm>
            <a:off x="6847053" y="6453609"/>
            <a:ext cx="2548032" cy="307777"/>
          </a:xfrm>
          <a:prstGeom prst="rect">
            <a:avLst/>
          </a:prstGeom>
        </p:spPr>
        <p:txBody>
          <a:bodyPr wrap="square">
            <a:spAutoFit/>
          </a:bodyPr>
          <a:lstStyle/>
          <a:p>
            <a:r>
              <a:rPr lang="en-NZ" sz="1400" b="1" dirty="0"/>
              <a:t>As at 30 October 2024</a:t>
            </a:r>
          </a:p>
        </p:txBody>
      </p:sp>
      <p:sp>
        <p:nvSpPr>
          <p:cNvPr id="8" name="TextBox 7">
            <a:extLst>
              <a:ext uri="{FF2B5EF4-FFF2-40B4-BE49-F238E27FC236}">
                <a16:creationId xmlns:a16="http://schemas.microsoft.com/office/drawing/2014/main" id="{A007FD93-2B41-22CA-F4CB-3D56FA649A0D}"/>
              </a:ext>
            </a:extLst>
          </p:cNvPr>
          <p:cNvSpPr txBox="1"/>
          <p:nvPr/>
        </p:nvSpPr>
        <p:spPr>
          <a:xfrm>
            <a:off x="6488096" y="1028700"/>
            <a:ext cx="5438861" cy="4770537"/>
          </a:xfrm>
          <a:prstGeom prst="rect">
            <a:avLst/>
          </a:prstGeom>
          <a:noFill/>
          <a:ln>
            <a:noFill/>
          </a:ln>
        </p:spPr>
        <p:txBody>
          <a:bodyPr wrap="square" rtlCol="0">
            <a:spAutoFit/>
          </a:bodyPr>
          <a:lstStyle/>
          <a:p>
            <a:r>
              <a:rPr lang="en-NZ" sz="1600" dirty="0"/>
              <a:t>39 councils in New Zealand have credit ratings and they all are members of LGFA.</a:t>
            </a:r>
          </a:p>
          <a:p>
            <a:endParaRPr lang="en-NZ" sz="1600" dirty="0"/>
          </a:p>
          <a:p>
            <a:r>
              <a:rPr lang="en-NZ" sz="1600" dirty="0"/>
              <a:t>Over the past year: </a:t>
            </a:r>
          </a:p>
          <a:p>
            <a:pPr marL="285750" indent="-285750">
              <a:buFont typeface="Wingdings" panose="05000000000000000000" pitchFamily="2" charset="2"/>
              <a:buChar char="Ø"/>
            </a:pPr>
            <a:r>
              <a:rPr lang="en-NZ" sz="1600" dirty="0"/>
              <a:t>On 21 February 2024, S&amp;P Global Ratings lowered the outlook on fifteen councils and two CCOs from stable to negative.</a:t>
            </a:r>
          </a:p>
          <a:p>
            <a:pPr marL="285750" indent="-285750">
              <a:buFont typeface="Wingdings" panose="05000000000000000000" pitchFamily="2" charset="2"/>
              <a:buChar char="Ø"/>
            </a:pPr>
            <a:r>
              <a:rPr lang="en-NZ" sz="1600" dirty="0"/>
              <a:t>Six councils were already on negative outlook from S&amp;P Global Ratings (Bay of Plenty Regional Council, Hamilton City Council, Hutt City Council, Kapiti Coast District Council, Marlborough District Council and Wellington City Council).</a:t>
            </a:r>
          </a:p>
          <a:p>
            <a:pPr marL="285750" indent="-285750">
              <a:buFont typeface="Wingdings" panose="05000000000000000000" pitchFamily="2" charset="2"/>
              <a:buChar char="Ø"/>
            </a:pPr>
            <a:r>
              <a:rPr lang="en-NZ" sz="1600" dirty="0"/>
              <a:t>Far North District Council, Hawke’s Bay Regional Council, Clutha District Council, Hauraki District Council and Whakatane District Council received inaugural credit ratings from Fitch Ratings in 2024.</a:t>
            </a:r>
          </a:p>
          <a:p>
            <a:pPr marL="285750" indent="-285750">
              <a:buFont typeface="Wingdings" panose="05000000000000000000" pitchFamily="2" charset="2"/>
              <a:buChar char="Ø"/>
            </a:pPr>
            <a:r>
              <a:rPr lang="en-NZ" sz="1600" dirty="0"/>
              <a:t>Since June 2024, Bay of Plenty Regional Council, Hamilton City Council, Horowhenua District Council, Hutt City Council,  Porirua City Council, Upper Hutt City Council and Wellington City Council had their credit ratings downgraded.</a:t>
            </a:r>
            <a:endParaRPr lang="en-NZ" sz="1600" dirty="0">
              <a:highlight>
                <a:srgbClr val="FFFF00"/>
              </a:highlight>
            </a:endParaRPr>
          </a:p>
        </p:txBody>
      </p:sp>
      <p:pic>
        <p:nvPicPr>
          <p:cNvPr id="9" name="Picture 8">
            <a:extLst>
              <a:ext uri="{FF2B5EF4-FFF2-40B4-BE49-F238E27FC236}">
                <a16:creationId xmlns:a16="http://schemas.microsoft.com/office/drawing/2014/main" id="{9359FA54-3B9F-C0C6-D66B-23CB7079D642}"/>
              </a:ext>
            </a:extLst>
          </p:cNvPr>
          <p:cNvPicPr>
            <a:picLocks noChangeAspect="1"/>
          </p:cNvPicPr>
          <p:nvPr/>
        </p:nvPicPr>
        <p:blipFill>
          <a:blip r:embed="rId3"/>
          <a:stretch>
            <a:fillRect/>
          </a:stretch>
        </p:blipFill>
        <p:spPr>
          <a:xfrm>
            <a:off x="196496" y="962421"/>
            <a:ext cx="5945887" cy="5868265"/>
          </a:xfrm>
          <a:prstGeom prst="rect">
            <a:avLst/>
          </a:prstGeom>
        </p:spPr>
      </p:pic>
    </p:spTree>
    <p:extLst>
      <p:ext uri="{BB962C8B-B14F-4D97-AF65-F5344CB8AC3E}">
        <p14:creationId xmlns:p14="http://schemas.microsoft.com/office/powerpoint/2010/main" val="2056109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0944661EE54D44A0D23B4FF80A51B9" ma:contentTypeVersion="23" ma:contentTypeDescription="Create a new document." ma:contentTypeScope="" ma:versionID="39bfebc81c8a19ce893ddb6c43caedb6">
  <xsd:schema xmlns:xsd="http://www.w3.org/2001/XMLSchema" xmlns:xs="http://www.w3.org/2001/XMLSchema" xmlns:p="http://schemas.microsoft.com/office/2006/metadata/properties" xmlns:ns2="896d58d8-6c40-40b3-83d1-b1c989b7ecb5" xmlns:ns3="55a52e92-f855-438a-9a5e-d43a02fc15b0" xmlns:ns4="553018d0-1ae5-457f-812a-4c7441d76099" xmlns:ns5="67cd2076-8db2-4a51-b0d1-cb55e2e5e41e" xmlns:ns6="974551b9-211e-4402-8fca-a1d80944d0e4" targetNamespace="http://schemas.microsoft.com/office/2006/metadata/properties" ma:root="true" ma:fieldsID="a68b5d5307d59056dc6215dd94a1df46" ns2:_="" ns3:_="" ns4:_="" ns5:_="" ns6:_="">
    <xsd:import namespace="896d58d8-6c40-40b3-83d1-b1c989b7ecb5"/>
    <xsd:import namespace="55a52e92-f855-438a-9a5e-d43a02fc15b0"/>
    <xsd:import namespace="553018d0-1ae5-457f-812a-4c7441d76099"/>
    <xsd:import namespace="67cd2076-8db2-4a51-b0d1-cb55e2e5e41e"/>
    <xsd:import namespace="974551b9-211e-4402-8fca-a1d80944d0e4"/>
    <xsd:element name="properties">
      <xsd:complexType>
        <xsd:sequence>
          <xsd:element name="documentManagement">
            <xsd:complexType>
              <xsd:all>
                <xsd:element ref="ns2:Document_x0020_Type" minOccurs="0"/>
                <xsd:element ref="ns2:Year" minOccurs="0"/>
                <xsd:element ref="ns3:Maturity" minOccurs="0"/>
                <xsd:element ref="ns3:Month" minOccurs="0"/>
                <xsd:element ref="ns3:Council" minOccurs="0"/>
                <xsd:element ref="ns3:SharedWithUsers" minOccurs="0"/>
                <xsd:element ref="ns3:SharedWithDetails" minOccurs="0"/>
                <xsd:element ref="ns4:MediaServiceMetadata" minOccurs="0"/>
                <xsd:element ref="ns4:MediaServiceFastMetadata" minOccurs="0"/>
                <xsd:element ref="ns4:MediaServiceAutoTags" minOccurs="0"/>
                <xsd:element ref="ns4:MediaServiceOCR" minOccurs="0"/>
                <xsd:element ref="ns5:Activity" minOccurs="0"/>
                <xsd:element ref="ns5:Function" minOccurs="0"/>
                <xsd:element ref="ns5:MediaServiceAutoKeyPoints" minOccurs="0"/>
                <xsd:element ref="ns5:MediaServiceKeyPoints" minOccurs="0"/>
                <xsd:element ref="ns5:lcf76f155ced4ddcb4097134ff3c332f" minOccurs="0"/>
                <xsd:element ref="ns6:TaxCatchAll" minOccurs="0"/>
                <xsd:element ref="ns5:MediaServiceGenerationTime" minOccurs="0"/>
                <xsd:element ref="ns5:MediaServiceEventHashCode"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6d58d8-6c40-40b3-83d1-b1c989b7ecb5" elementFormDefault="qualified">
    <xsd:import namespace="http://schemas.microsoft.com/office/2006/documentManagement/types"/>
    <xsd:import namespace="http://schemas.microsoft.com/office/infopath/2007/PartnerControls"/>
    <xsd:element name="Document_x0020_Type" ma:index="8" nillable="true" ma:displayName="Document Type" ma:description="Specify the type of document." ma:format="Dropdown" ma:indexed="true" ma:internalName="Document_x0020_Type">
      <xsd:simpleType>
        <xsd:restriction base="dms:Choice">
          <xsd:enumeration value="AIL"/>
          <xsd:enumeration value="AUD MTM"/>
          <xsd:enumeration value="Bespoke Trades"/>
          <xsd:enumeration value="Bond Lending"/>
          <xsd:enumeration value="Capital Structure"/>
          <xsd:enumeration value="CCO Lending"/>
          <xsd:enumeration value="Council Buyback/Switch"/>
          <xsd:enumeration value="ECP"/>
          <xsd:enumeration value="EMTN"/>
          <xsd:enumeration value="FMCA"/>
          <xsd:enumeration value="Green Bonds"/>
          <xsd:enumeration value="Housing Infrastructure Fund"/>
          <xsd:enumeration value="Issuance and On-lending"/>
          <xsd:enumeration value="IRD"/>
          <xsd:enumeration value="Legislation"/>
          <xsd:enumeration value="LGFA Bill Holders"/>
          <xsd:enumeration value="LGFA Bills"/>
          <xsd:enumeration value="LGFA Bond Holders"/>
          <xsd:enumeration value="LGFA Bonds"/>
          <xsd:enumeration value="Liquidity Management"/>
          <xsd:enumeration value="Ministry of Justice"/>
          <xsd:enumeration value="Presentation"/>
          <xsd:enumeration value="Overview"/>
          <xsd:enumeration value="PWC Quarterly"/>
          <xsd:enumeration value="Shareholder Borrower Day"/>
          <xsd:enumeration value="Shareholders"/>
          <xsd:enumeration value="Short term Lending"/>
          <xsd:enumeration value="Standby Facility"/>
          <xsd:enumeration value="Survey"/>
          <xsd:enumeration value="Syndication"/>
          <xsd:enumeration value="Tender Hedging"/>
          <xsd:enumeration value="Tender Swaps"/>
          <xsd:enumeration value="Three Waters"/>
          <xsd:enumeration value="Weekly Council Updates"/>
          <xsd:enumeration value="Front Office Misc"/>
          <xsd:enumeration value="Market Misc"/>
        </xsd:restriction>
      </xsd:simpleType>
    </xsd:element>
    <xsd:element name="Year" ma:index="9" nillable="true" ma:displayName="Year" ma:description="Specify the relevant year." ma:format="Dropdown" ma:indexed="true" ma:internalName="Year">
      <xsd:simpleType>
        <xsd:restriction base="dms:Choice">
          <xsd:enumeration value="None"/>
          <xsd:enumeration value="Permanent"/>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schema>
  <xsd:schema xmlns:xsd="http://www.w3.org/2001/XMLSchema" xmlns:xs="http://www.w3.org/2001/XMLSchema" xmlns:dms="http://schemas.microsoft.com/office/2006/documentManagement/types" xmlns:pc="http://schemas.microsoft.com/office/infopath/2007/PartnerControls" targetNamespace="55a52e92-f855-438a-9a5e-d43a02fc15b0" elementFormDefault="qualified">
    <xsd:import namespace="http://schemas.microsoft.com/office/2006/documentManagement/types"/>
    <xsd:import namespace="http://schemas.microsoft.com/office/infopath/2007/PartnerControls"/>
    <xsd:element name="Maturity" ma:index="10" nillable="true" ma:displayName="Maturity...." ma:internalName="Maturity">
      <xsd:complexType>
        <xsd:complexContent>
          <xsd:extension base="dms:MultiChoice">
            <xsd:sequence>
              <xsd:element name="Value" maxOccurs="unbounded" minOccurs="0" nillable="true">
                <xsd:simpleType>
                  <xsd:restriction base="dms:Choice">
                    <xsd:enumeration value="2015"/>
                    <xsd:enumeration value="2017"/>
                    <xsd:enumeration value="2019"/>
                    <xsd:enumeration value="2020"/>
                    <xsd:enumeration value="2021"/>
                    <xsd:enumeration value="2023"/>
                    <xsd:enumeration value="2025"/>
                    <xsd:enumeration value="2027"/>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equence>
          </xsd:extension>
        </xsd:complexContent>
      </xsd:complexType>
    </xsd:element>
    <xsd:element name="Month" ma:index="11" nillable="true" ma:displayName="Month" ma:format="Dropdown" ma:internalName="Month">
      <xsd:simpleType>
        <xsd:restriction base="dms:Choice">
          <xsd:enumeration value="01 January"/>
          <xsd:enumeration value="02 February"/>
          <xsd:enumeration value="03 March"/>
          <xsd:enumeration value="04 April"/>
          <xsd:enumeration value="05 May"/>
          <xsd:enumeration value="06 June"/>
          <xsd:enumeration value="07 July"/>
          <xsd:enumeration value="08 August"/>
          <xsd:enumeration value="09 September"/>
          <xsd:enumeration value="10 October"/>
          <xsd:enumeration value="11 November"/>
          <xsd:enumeration value="12 December"/>
        </xsd:restriction>
      </xsd:simpleType>
    </xsd:element>
    <xsd:element name="Council" ma:index="12" nillable="true" ma:displayName="Council" ma:format="Dropdown" ma:internalName="Council">
      <xsd:simpleType>
        <xsd:restriction base="dms:Choice">
          <xsd:enumeration value="Ashburton District Council"/>
          <xsd:enumeration value="Auckland Council"/>
          <xsd:enumeration value="Bay of Plenty Regional District Council"/>
          <xsd:enumeration value="Buller District Council"/>
          <xsd:enumeration value="Canterbury Regional Council"/>
          <xsd:enumeration value="Carterton District Council"/>
          <xsd:enumeration value="Central Hawkes Bay District Council"/>
          <xsd:enumeration value="Central Otago District Council"/>
          <xsd:enumeration value="Chatham Islands Council"/>
          <xsd:enumeration value="Christchurch City Council"/>
          <xsd:enumeration value="Clutha District Council"/>
          <xsd:enumeration value="Dunedin City Council"/>
          <xsd:enumeration value="Environment Southland Regional Council"/>
          <xsd:enumeration value="Far North District Council"/>
          <xsd:enumeration value="Gisborne District Council"/>
          <xsd:enumeration value="Gore District Council"/>
          <xsd:enumeration value="Greater Wellington Regional Council"/>
          <xsd:enumeration value="Grey District Council"/>
          <xsd:enumeration value="Hamilton City Council"/>
          <xsd:enumeration value="Hastings District Council"/>
          <xsd:enumeration value="Hauraki District Council"/>
          <xsd:enumeration value="Hawkes Bay Regional Council"/>
          <xsd:enumeration value="Horizons District Council"/>
          <xsd:enumeration value="Horowhenua District Council"/>
          <xsd:enumeration value="Hurinui District Council"/>
          <xsd:enumeration value="Hutt City Council"/>
          <xsd:enumeration value="Invercargill City Council"/>
          <xsd:enumeration value="Kaipara District Council"/>
          <xsd:enumeration value="Kapiti District Council"/>
          <xsd:enumeration value="Mackenzie District Council"/>
          <xsd:enumeration value="Manawatu District Council"/>
          <xsd:enumeration value="Marlborough District Council"/>
          <xsd:enumeration value="Masterton District Council"/>
          <xsd:enumeration value="Matamata-Piako District Council"/>
          <xsd:enumeration value="Napier City Council"/>
          <xsd:enumeration value="Nelson City Council"/>
          <xsd:enumeration value="New Plymouth District Council"/>
          <xsd:enumeration value="Northland Regional Council"/>
          <xsd:enumeration value="Opotiki District Council"/>
          <xsd:enumeration value="Otago Regional Council"/>
          <xsd:enumeration value="Otorohanga District Council"/>
          <xsd:enumeration value="Palmerston North City Council"/>
          <xsd:enumeration value="Porirua City Council"/>
          <xsd:enumeration value="Queenstown Lakes District Council"/>
          <xsd:enumeration value="Rangitikei District Council"/>
          <xsd:enumeration value="Rotorua District Council"/>
          <xsd:enumeration value="Ruapehu District Council"/>
          <xsd:enumeration value="Selwyn District Council"/>
          <xsd:enumeration value="South Taranaki District Council"/>
          <xsd:enumeration value="South Waikato District Council"/>
          <xsd:enumeration value="South Wairarapa District Council"/>
          <xsd:enumeration value="Stratford District Council"/>
          <xsd:enumeration value="Tararua District Council"/>
          <xsd:enumeration value="Tasman District Council"/>
          <xsd:enumeration value="Taupo District Council"/>
          <xsd:enumeration value="Tauranga City Council"/>
          <xsd:enumeration value="Thames-Coromandel District Council"/>
          <xsd:enumeration value="Timaru District Council"/>
          <xsd:enumeration value="Upper Hutt City Council"/>
          <xsd:enumeration value="Waikato District Council"/>
          <xsd:enumeration value="Waikato Regional Council"/>
          <xsd:enumeration value="Waimakariri District Council"/>
          <xsd:enumeration value="Waipa District Council"/>
          <xsd:enumeration value="Wairoa District Council"/>
          <xsd:enumeration value="Waitomo District Council"/>
          <xsd:enumeration value="Wellington City Council"/>
          <xsd:enumeration value="West Coast Regional Council"/>
          <xsd:enumeration value="Westland District Council"/>
          <xsd:enumeration value="Western Bay of Plenty District Council"/>
          <xsd:enumeration value="Whakatane District Council"/>
          <xsd:enumeration value="Whanganui District Council"/>
          <xsd:enumeration value="Whangarei District Council"/>
        </xsd:restrictio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3018d0-1ae5-457f-812a-4c7441d76099"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d2076-8db2-4a51-b0d1-cb55e2e5e41e" elementFormDefault="qualified">
    <xsd:import namespace="http://schemas.microsoft.com/office/2006/documentManagement/types"/>
    <xsd:import namespace="http://schemas.microsoft.com/office/infopath/2007/PartnerControls"/>
    <xsd:element name="Activity" ma:index="19" nillable="true" ma:displayName="Activity" ma:default="Front Office" ma:hidden="true" ma:internalName="Activity" ma:readOnly="false">
      <xsd:simpleType>
        <xsd:restriction base="dms:Text">
          <xsd:maxLength value="255"/>
        </xsd:restriction>
      </xsd:simpleType>
    </xsd:element>
    <xsd:element name="Function" ma:index="20" nillable="true" ma:displayName="Function" ma:default="Operations" ma:hidden="true" ma:internalName="Function" ma:readOnly="false">
      <xsd:simpleType>
        <xsd:restriction base="dms:Text">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9f7c265-671f-4600-b98f-da5749970933" ma:termSetId="09814cd3-568e-fe90-9814-8d621ff8fb84" ma:anchorId="fba54fb3-c3e1-fe81-a776-ca4b69148c4d" ma:open="true" ma:isKeyword="false">
      <xsd:complexType>
        <xsd:sequence>
          <xsd:element ref="pc:Terms" minOccurs="0" maxOccurs="1"/>
        </xsd:sequence>
      </xsd:complex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4551b9-211e-4402-8fca-a1d80944d0e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a5f28c01-6197-4f03-8204-e8e48ba517e5}" ma:internalName="TaxCatchAll" ma:showField="CatchAllData" ma:web="974551b9-211e-4402-8fca-a1d80944d0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Year xmlns="896d58d8-6c40-40b3-83d1-b1c989b7ecb5">2022</Year>
    <Maturity xmlns="55a52e92-f855-438a-9a5e-d43a02fc15b0" xsi:nil="true"/>
    <Document_x0020_Type xmlns="896d58d8-6c40-40b3-83d1-b1c989b7ecb5">Presentation</Document_x0020_Type>
    <Activity xmlns="67cd2076-8db2-4a51-b0d1-cb55e2e5e41e">Front Office</Activity>
    <Month xmlns="55a52e92-f855-438a-9a5e-d43a02fc15b0">03 March</Month>
    <Council xmlns="55a52e92-f855-438a-9a5e-d43a02fc15b0" xsi:nil="true"/>
    <Function xmlns="67cd2076-8db2-4a51-b0d1-cb55e2e5e41e">Operations</Function>
    <SharedWithUsers xmlns="55a52e92-f855-438a-9a5e-d43a02fc15b0">
      <UserInfo>
        <DisplayName>Mark Butcher</DisplayName>
        <AccountId>18</AccountId>
        <AccountType/>
      </UserInfo>
      <UserInfo>
        <DisplayName>Andrew Michl</DisplayName>
        <AccountId>19</AccountId>
        <AccountType/>
      </UserInfo>
      <UserInfo>
        <DisplayName>Jane Phelan</DisplayName>
        <AccountId>17</AccountId>
        <AccountType/>
      </UserInfo>
      <UserInfo>
        <DisplayName>Nick Howell</DisplayName>
        <AccountId>217</AccountId>
        <AccountType/>
      </UserInfo>
      <UserInfo>
        <DisplayName>Neil Bain</DisplayName>
        <AccountId>8</AccountId>
        <AccountType/>
      </UserInfo>
    </SharedWithUsers>
    <TaxCatchAll xmlns="974551b9-211e-4402-8fca-a1d80944d0e4" xsi:nil="true"/>
    <lcf76f155ced4ddcb4097134ff3c332f xmlns="67cd2076-8db2-4a51-b0d1-cb55e2e5e41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36C7D0EF-B8A6-46B8-90C7-A890A440C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6d58d8-6c40-40b3-83d1-b1c989b7ecb5"/>
    <ds:schemaRef ds:uri="55a52e92-f855-438a-9a5e-d43a02fc15b0"/>
    <ds:schemaRef ds:uri="553018d0-1ae5-457f-812a-4c7441d76099"/>
    <ds:schemaRef ds:uri="67cd2076-8db2-4a51-b0d1-cb55e2e5e41e"/>
    <ds:schemaRef ds:uri="974551b9-211e-4402-8fca-a1d80944d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F69B82-55B4-474B-B577-A782A4689417}">
  <ds:schemaRefs>
    <ds:schemaRef ds:uri="http://www.w3.org/XML/1998/namespace"/>
    <ds:schemaRef ds:uri="http://schemas.openxmlformats.org/package/2006/metadata/core-properties"/>
    <ds:schemaRef ds:uri="http://purl.org/dc/dcmitype/"/>
    <ds:schemaRef ds:uri="http://purl.org/dc/elements/1.1/"/>
    <ds:schemaRef ds:uri="896d58d8-6c40-40b3-83d1-b1c989b7ecb5"/>
    <ds:schemaRef ds:uri="67cd2076-8db2-4a51-b0d1-cb55e2e5e41e"/>
    <ds:schemaRef ds:uri="http://schemas.microsoft.com/office/infopath/2007/PartnerControls"/>
    <ds:schemaRef ds:uri="http://schemas.microsoft.com/office/2006/documentManagement/types"/>
    <ds:schemaRef ds:uri="974551b9-211e-4402-8fca-a1d80944d0e4"/>
    <ds:schemaRef ds:uri="553018d0-1ae5-457f-812a-4c7441d76099"/>
    <ds:schemaRef ds:uri="55a52e92-f855-438a-9a5e-d43a02fc15b0"/>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83CE59A-9169-4A1C-A774-23036736595D}">
  <ds:schemaRefs>
    <ds:schemaRef ds:uri="http://schemas.microsoft.com/sharepoint/v3/contenttype/forms"/>
  </ds:schemaRefs>
</ds:datastoreItem>
</file>

<file path=customXml/itemProps4.xml><?xml version="1.0" encoding="utf-8"?>
<ds:datastoreItem xmlns:ds="http://schemas.openxmlformats.org/officeDocument/2006/customXml" ds:itemID="{115FFD1F-20D5-4FA0-A609-0EE2F4E3CBFB}">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188</TotalTime>
  <Words>1267</Words>
  <Application>Microsoft Office PowerPoint</Application>
  <PresentationFormat>Widescreen</PresentationFormat>
  <Paragraphs>176</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Mincho</vt:lpstr>
      <vt:lpstr>Arial</vt:lpstr>
      <vt:lpstr>Calibri</vt:lpstr>
      <vt:lpstr>Calibri Light</vt:lpstr>
      <vt:lpstr>Century Gothic</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Andrew Michl</cp:lastModifiedBy>
  <cp:revision>5</cp:revision>
  <dcterms:created xsi:type="dcterms:W3CDTF">2021-08-25T00:16:31Z</dcterms:created>
  <dcterms:modified xsi:type="dcterms:W3CDTF">2024-11-08T19:31:19Z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0x010100450944661EE54D44A0D23B4FF80A51B9</vt:lpwstr>
  </property>
  <property fmtid="{D5CDD505-2E9C-101B-9397-08002B2CF9AE}" pid="3" name="MediaServiceImageTags">
    <vt:lpwstr/>
  </property>
</Properties>
</file>