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2" r:id="rId6"/>
  </p:sldMasterIdLst>
  <p:notesMasterIdLst>
    <p:notesMasterId r:id="rId17"/>
  </p:notesMasterIdLst>
  <p:sldIdLst>
    <p:sldId id="256" r:id="rId7"/>
    <p:sldId id="262" r:id="rId8"/>
    <p:sldId id="259" r:id="rId9"/>
    <p:sldId id="281" r:id="rId10"/>
    <p:sldId id="282" r:id="rId11"/>
    <p:sldId id="265" r:id="rId12"/>
    <p:sldId id="275" r:id="rId13"/>
    <p:sldId id="279" r:id="rId14"/>
    <p:sldId id="280" r:id="rId15"/>
    <p:sldId id="264" r:id="rId16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53EEDA-7888-47EC-B646-B94BC7675E2A}" v="70" dt="2024-11-11T19:37:37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062" autoAdjust="0"/>
  </p:normalViewPr>
  <p:slideViewPr>
    <p:cSldViewPr snapToGrid="0">
      <p:cViewPr varScale="1">
        <p:scale>
          <a:sx n="76" d="100"/>
          <a:sy n="76" d="100"/>
        </p:scale>
        <p:origin x="1836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FC26228-DD62-4C5A-A44F-3396CC5A9BF9}" type="datetimeFigureOut">
              <a:rPr lang="en-NZ" smtClean="0"/>
              <a:t>14/11/2024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4EEFAED-16B6-4207-915A-F92F4035314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66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FAED-16B6-4207-915A-F92F4035314F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37294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FAED-16B6-4207-915A-F92F4035314F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299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FAED-16B6-4207-915A-F92F4035314F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515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FAED-16B6-4207-915A-F92F4035314F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5362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FAED-16B6-4207-915A-F92F4035314F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8423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FAED-16B6-4207-915A-F92F4035314F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6857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FAED-16B6-4207-915A-F92F4035314F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1159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FAED-16B6-4207-915A-F92F4035314F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284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284" y="1125540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1133" y="2852738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007DC6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40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241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241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523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6A7E-ECC6-8B64-7478-CBE43FBDAA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52470" y="108191"/>
            <a:ext cx="10515600" cy="958251"/>
          </a:xfrm>
        </p:spPr>
        <p:txBody>
          <a:bodyPr>
            <a:normAutofit/>
          </a:bodyPr>
          <a:lstStyle>
            <a:lvl1pPr algn="ctr">
              <a:defRPr sz="6000" b="1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Add title here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0602F15D-5AC3-1B03-A81C-1B548A0083B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039823" y="5176773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 dirty="0"/>
              <a:t>ADD TEXT</a:t>
            </a:r>
          </a:p>
        </p:txBody>
      </p:sp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D460FD59-DD81-B974-128A-B5F30F50435F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5245735" y="5186150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 dirty="0"/>
              <a:t>ADD TEXT</a:t>
            </a:r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F89B018D-58E0-5F56-F6C6-FCF725BB21CD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838200" y="5200800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 dirty="0"/>
              <a:t>ADD TEXT</a:t>
            </a:r>
          </a:p>
        </p:txBody>
      </p:sp>
      <p:sp>
        <p:nvSpPr>
          <p:cNvPr id="98" name="Text Placeholder 5">
            <a:extLst>
              <a:ext uri="{FF2B5EF4-FFF2-40B4-BE49-F238E27FC236}">
                <a16:creationId xmlns:a16="http://schemas.microsoft.com/office/drawing/2014/main" id="{A25080D7-DD10-F21D-3744-AC29152F0148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7439897" y="5207624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 dirty="0"/>
              <a:t>ADD TEXT</a:t>
            </a:r>
          </a:p>
        </p:txBody>
      </p:sp>
      <p:sp>
        <p:nvSpPr>
          <p:cNvPr id="111" name="Text Placeholder 5">
            <a:extLst>
              <a:ext uri="{FF2B5EF4-FFF2-40B4-BE49-F238E27FC236}">
                <a16:creationId xmlns:a16="http://schemas.microsoft.com/office/drawing/2014/main" id="{6F9FE4B6-3BAC-1F78-17A4-BF0A8205658F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9670257" y="5186150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 dirty="0"/>
              <a:t>ADD TEXT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DCF6556D-AC30-5B03-6635-3F1214F7C713}"/>
              </a:ext>
            </a:extLst>
          </p:cNvPr>
          <p:cNvCxnSpPr>
            <a:stCxn id="88" idx="3"/>
            <a:endCxn id="111" idx="1"/>
          </p:cNvCxnSpPr>
          <p:nvPr userDrawn="1"/>
        </p:nvCxnSpPr>
        <p:spPr>
          <a:xfrm flipV="1">
            <a:off x="2465832" y="5995394"/>
            <a:ext cx="7204425" cy="146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59DEEC4-73C1-2380-0F0F-BDEE4573753C}"/>
              </a:ext>
            </a:extLst>
          </p:cNvPr>
          <p:cNvCxnSpPr>
            <a:stCxn id="57" idx="3"/>
            <a:endCxn id="34" idx="1"/>
          </p:cNvCxnSpPr>
          <p:nvPr userDrawn="1"/>
        </p:nvCxnSpPr>
        <p:spPr>
          <a:xfrm flipV="1">
            <a:off x="3620410" y="4031268"/>
            <a:ext cx="5092981" cy="76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C6BEC24-1FD6-304D-084F-2D0D89D3E188}"/>
              </a:ext>
            </a:extLst>
          </p:cNvPr>
          <p:cNvCxnSpPr>
            <a:stCxn id="17" idx="3"/>
            <a:endCxn id="26" idx="3"/>
          </p:cNvCxnSpPr>
          <p:nvPr userDrawn="1"/>
        </p:nvCxnSpPr>
        <p:spPr>
          <a:xfrm flipV="1">
            <a:off x="2524145" y="2150297"/>
            <a:ext cx="8832057" cy="146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42DFC3-40E7-73B0-2933-4E601A023BFC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213585" y="3222024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 dirty="0"/>
              <a:t>ADD TEXT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ACF76DF4-511E-BCAD-24AA-1917D189318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83010" y="3837139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0844B068-8969-6321-4DD3-4767642367E2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383010" y="4324820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C4AF0805-0FC2-7B09-EA4F-BF7CE80CE69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92778" y="3229718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 dirty="0"/>
              <a:t>ADD TEXT</a:t>
            </a:r>
          </a:p>
        </p:txBody>
      </p:sp>
      <p:sp>
        <p:nvSpPr>
          <p:cNvPr id="92" name="Text Placeholder 61">
            <a:extLst>
              <a:ext uri="{FF2B5EF4-FFF2-40B4-BE49-F238E27FC236}">
                <a16:creationId xmlns:a16="http://schemas.microsoft.com/office/drawing/2014/main" id="{11CD16D6-010B-3E00-E346-C449BE8A103F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136229" y="3842372"/>
            <a:ext cx="1348182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93" name="Text Placeholder 63">
            <a:extLst>
              <a:ext uri="{FF2B5EF4-FFF2-40B4-BE49-F238E27FC236}">
                <a16:creationId xmlns:a16="http://schemas.microsoft.com/office/drawing/2014/main" id="{60EAE46B-6724-AB6B-191E-6CCB8917DA70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2136229" y="4330053"/>
            <a:ext cx="1348182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02DC79D-C2CB-F8EC-7A5E-7AD35ED514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098136" y="1331676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 dirty="0"/>
              <a:t>ADD TEXT</a:t>
            </a:r>
          </a:p>
        </p:txBody>
      </p:sp>
      <p:sp>
        <p:nvSpPr>
          <p:cNvPr id="107" name="Text Placeholder 97">
            <a:extLst>
              <a:ext uri="{FF2B5EF4-FFF2-40B4-BE49-F238E27FC236}">
                <a16:creationId xmlns:a16="http://schemas.microsoft.com/office/drawing/2014/main" id="{C668B3C1-868A-2098-CD67-28AEB3250032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3381619" y="3016749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 dirty="0"/>
              <a:t>#</a:t>
            </a:r>
          </a:p>
        </p:txBody>
      </p:sp>
      <p:sp>
        <p:nvSpPr>
          <p:cNvPr id="4" name="Text Placeholder 97">
            <a:extLst>
              <a:ext uri="{FF2B5EF4-FFF2-40B4-BE49-F238E27FC236}">
                <a16:creationId xmlns:a16="http://schemas.microsoft.com/office/drawing/2014/main" id="{8530848F-8462-60CB-808D-E36BDBEC952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808996" y="1054104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 dirty="0"/>
              <a:t>#</a:t>
            </a:r>
          </a:p>
        </p:txBody>
      </p:sp>
      <p:sp>
        <p:nvSpPr>
          <p:cNvPr id="7" name="Text Placeholder 61">
            <a:extLst>
              <a:ext uri="{FF2B5EF4-FFF2-40B4-BE49-F238E27FC236}">
                <a16:creationId xmlns:a16="http://schemas.microsoft.com/office/drawing/2014/main" id="{EBC49906-65DE-F163-0EDC-DAB51AE24E0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266680" y="1956606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8" name="Text Placeholder 63">
            <a:extLst>
              <a:ext uri="{FF2B5EF4-FFF2-40B4-BE49-F238E27FC236}">
                <a16:creationId xmlns:a16="http://schemas.microsoft.com/office/drawing/2014/main" id="{742714D8-F22E-04FA-5D79-FE10A422C10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266680" y="2444287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32AB472-2C3A-58D4-4F73-FB69CADE9D2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304048" y="1341053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 dirty="0"/>
              <a:t>ADD TEXT</a:t>
            </a:r>
          </a:p>
        </p:txBody>
      </p:sp>
      <p:sp>
        <p:nvSpPr>
          <p:cNvPr id="10" name="Text Placeholder 97">
            <a:extLst>
              <a:ext uri="{FF2B5EF4-FFF2-40B4-BE49-F238E27FC236}">
                <a16:creationId xmlns:a16="http://schemas.microsoft.com/office/drawing/2014/main" id="{1210945B-2F67-FB8C-3ED5-BB120906B57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014908" y="1063481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 dirty="0"/>
              <a:t>#</a:t>
            </a:r>
          </a:p>
        </p:txBody>
      </p:sp>
      <p:sp>
        <p:nvSpPr>
          <p:cNvPr id="11" name="Text Placeholder 61">
            <a:extLst>
              <a:ext uri="{FF2B5EF4-FFF2-40B4-BE49-F238E27FC236}">
                <a16:creationId xmlns:a16="http://schemas.microsoft.com/office/drawing/2014/main" id="{A04E53A7-549A-EB52-5F53-652E60384D7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472592" y="1965983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12" name="Text Placeholder 63">
            <a:extLst>
              <a:ext uri="{FF2B5EF4-FFF2-40B4-BE49-F238E27FC236}">
                <a16:creationId xmlns:a16="http://schemas.microsoft.com/office/drawing/2014/main" id="{68CF48E1-6AE3-E3A8-F338-AB3C2972ADE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472592" y="2453664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ACCC518-051F-9CD5-8ABA-A6CE1E9A13D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96513" y="1355703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 dirty="0"/>
              <a:t>ADD TEXT</a:t>
            </a:r>
          </a:p>
        </p:txBody>
      </p:sp>
      <p:sp>
        <p:nvSpPr>
          <p:cNvPr id="18" name="Text Placeholder 97">
            <a:extLst>
              <a:ext uri="{FF2B5EF4-FFF2-40B4-BE49-F238E27FC236}">
                <a16:creationId xmlns:a16="http://schemas.microsoft.com/office/drawing/2014/main" id="{AD08A4EF-672D-5DEA-1B87-9B0813C6B83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07373" y="1078131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 dirty="0"/>
              <a:t>#</a:t>
            </a:r>
          </a:p>
        </p:txBody>
      </p:sp>
      <p:sp>
        <p:nvSpPr>
          <p:cNvPr id="19" name="Text Placeholder 61">
            <a:extLst>
              <a:ext uri="{FF2B5EF4-FFF2-40B4-BE49-F238E27FC236}">
                <a16:creationId xmlns:a16="http://schemas.microsoft.com/office/drawing/2014/main" id="{DB75C1BD-566B-E2BE-0284-BC25EA924115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65057" y="1980633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21" name="Text Placeholder 63">
            <a:extLst>
              <a:ext uri="{FF2B5EF4-FFF2-40B4-BE49-F238E27FC236}">
                <a16:creationId xmlns:a16="http://schemas.microsoft.com/office/drawing/2014/main" id="{25AF2880-1B49-47A6-B59B-ECFA97FD674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65057" y="2468314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49262EC6-0D80-15B7-8C3A-F7F949EEA49B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498210" y="1362527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 dirty="0"/>
              <a:t>ADD TEXT</a:t>
            </a:r>
          </a:p>
        </p:txBody>
      </p:sp>
      <p:sp>
        <p:nvSpPr>
          <p:cNvPr id="23" name="Text Placeholder 97">
            <a:extLst>
              <a:ext uri="{FF2B5EF4-FFF2-40B4-BE49-F238E27FC236}">
                <a16:creationId xmlns:a16="http://schemas.microsoft.com/office/drawing/2014/main" id="{4EBE4F4B-DE2D-A59A-AC66-4FDC697585E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209070" y="1084955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 dirty="0"/>
              <a:t>#</a:t>
            </a:r>
          </a:p>
        </p:txBody>
      </p:sp>
      <p:sp>
        <p:nvSpPr>
          <p:cNvPr id="24" name="Text Placeholder 61">
            <a:extLst>
              <a:ext uri="{FF2B5EF4-FFF2-40B4-BE49-F238E27FC236}">
                <a16:creationId xmlns:a16="http://schemas.microsoft.com/office/drawing/2014/main" id="{DC7F3C89-95C8-4481-2F88-C9AC3C8473E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7666754" y="1987457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25" name="Text Placeholder 63">
            <a:extLst>
              <a:ext uri="{FF2B5EF4-FFF2-40B4-BE49-F238E27FC236}">
                <a16:creationId xmlns:a16="http://schemas.microsoft.com/office/drawing/2014/main" id="{387FF8E5-3E0C-951F-902A-E3F57C066FB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666754" y="2475138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4B404925-7321-0D7A-36CA-09D72FBE144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728570" y="1341053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 dirty="0"/>
              <a:t>ADD TEXT</a:t>
            </a:r>
          </a:p>
        </p:txBody>
      </p:sp>
      <p:sp>
        <p:nvSpPr>
          <p:cNvPr id="27" name="Text Placeholder 97">
            <a:extLst>
              <a:ext uri="{FF2B5EF4-FFF2-40B4-BE49-F238E27FC236}">
                <a16:creationId xmlns:a16="http://schemas.microsoft.com/office/drawing/2014/main" id="{C2C35F9A-9635-82AC-8A32-652A0AB17AC0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439430" y="1063481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 dirty="0"/>
              <a:t>#</a:t>
            </a:r>
          </a:p>
        </p:txBody>
      </p:sp>
      <p:sp>
        <p:nvSpPr>
          <p:cNvPr id="28" name="Text Placeholder 61">
            <a:extLst>
              <a:ext uri="{FF2B5EF4-FFF2-40B4-BE49-F238E27FC236}">
                <a16:creationId xmlns:a16="http://schemas.microsoft.com/office/drawing/2014/main" id="{F0BF6B08-5035-CF7A-E07A-E1C4E0022EEE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897114" y="1965983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29" name="Text Placeholder 63">
            <a:extLst>
              <a:ext uri="{FF2B5EF4-FFF2-40B4-BE49-F238E27FC236}">
                <a16:creationId xmlns:a16="http://schemas.microsoft.com/office/drawing/2014/main" id="{E7D5C3CA-869D-F9EA-3672-EB4B0B2F428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9897114" y="2453664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74DE38AB-03C7-9701-7B0C-DDD80967FE8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447842" y="3236612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 dirty="0"/>
              <a:t>ADD TEXT</a:t>
            </a:r>
          </a:p>
        </p:txBody>
      </p:sp>
      <p:sp>
        <p:nvSpPr>
          <p:cNvPr id="31" name="Text Placeholder 61">
            <a:extLst>
              <a:ext uri="{FF2B5EF4-FFF2-40B4-BE49-F238E27FC236}">
                <a16:creationId xmlns:a16="http://schemas.microsoft.com/office/drawing/2014/main" id="{6A2B151C-C230-55FE-CE85-477CC3A73F47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617267" y="3851727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32" name="Text Placeholder 63">
            <a:extLst>
              <a:ext uri="{FF2B5EF4-FFF2-40B4-BE49-F238E27FC236}">
                <a16:creationId xmlns:a16="http://schemas.microsoft.com/office/drawing/2014/main" id="{4A11A5D9-5DFF-4602-8C30-3714C8A0E9F4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617267" y="4339408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33" name="Text Placeholder 97">
            <a:extLst>
              <a:ext uri="{FF2B5EF4-FFF2-40B4-BE49-F238E27FC236}">
                <a16:creationId xmlns:a16="http://schemas.microsoft.com/office/drawing/2014/main" id="{DFF89658-E6B0-7C24-1A0E-111A484A51D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795195" y="3042249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 dirty="0"/>
              <a:t>#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77082968-BF6A-30C5-E8AD-EF43CEFB22E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713391" y="3222024"/>
            <a:ext cx="1627632" cy="1618488"/>
          </a:xfrm>
          <a:prstGeom prst="roundRect">
            <a:avLst>
              <a:gd name="adj" fmla="val 1745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" rtlCol="0" anchor="t">
            <a:noAutofit/>
          </a:bodyPr>
          <a:lstStyle>
            <a:lvl1pPr marL="0" indent="0" algn="ctr">
              <a:buNone/>
              <a:defRPr lang="en-US" sz="1800" b="1" cap="all" baseline="0" dirty="0">
                <a:solidFill>
                  <a:sysClr val="windowText" lastClr="000000"/>
                </a:solidFill>
              </a:defRPr>
            </a:lvl1pPr>
          </a:lstStyle>
          <a:p>
            <a:pPr marL="0" lvl="0" algn="ctr"/>
            <a:r>
              <a:rPr lang="en-US" noProof="0" dirty="0"/>
              <a:t>ADD TEXT</a:t>
            </a:r>
          </a:p>
        </p:txBody>
      </p:sp>
      <p:sp>
        <p:nvSpPr>
          <p:cNvPr id="35" name="Text Placeholder 61">
            <a:extLst>
              <a:ext uri="{FF2B5EF4-FFF2-40B4-BE49-F238E27FC236}">
                <a16:creationId xmlns:a16="http://schemas.microsoft.com/office/drawing/2014/main" id="{58ECE758-4222-01D1-49D7-D4BAF9BE716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882816" y="3837139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36" name="Text Placeholder 63">
            <a:extLst>
              <a:ext uri="{FF2B5EF4-FFF2-40B4-BE49-F238E27FC236}">
                <a16:creationId xmlns:a16="http://schemas.microsoft.com/office/drawing/2014/main" id="{49C77F08-B187-8986-46CD-B9393FFC1330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882816" y="4324820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37" name="Text Placeholder 97">
            <a:extLst>
              <a:ext uri="{FF2B5EF4-FFF2-40B4-BE49-F238E27FC236}">
                <a16:creationId xmlns:a16="http://schemas.microsoft.com/office/drawing/2014/main" id="{D16A8027-DB2A-8BE9-8733-426D027F06AE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0089602" y="3042249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 dirty="0"/>
              <a:t>#</a:t>
            </a:r>
          </a:p>
        </p:txBody>
      </p:sp>
      <p:sp>
        <p:nvSpPr>
          <p:cNvPr id="79" name="Text Placeholder 97">
            <a:extLst>
              <a:ext uri="{FF2B5EF4-FFF2-40B4-BE49-F238E27FC236}">
                <a16:creationId xmlns:a16="http://schemas.microsoft.com/office/drawing/2014/main" id="{6455BEF1-4939-F4F3-8868-72D215074E64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2750683" y="4899201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 dirty="0"/>
              <a:t>#</a:t>
            </a:r>
          </a:p>
        </p:txBody>
      </p:sp>
      <p:sp>
        <p:nvSpPr>
          <p:cNvPr id="80" name="Text Placeholder 61">
            <a:extLst>
              <a:ext uri="{FF2B5EF4-FFF2-40B4-BE49-F238E27FC236}">
                <a16:creationId xmlns:a16="http://schemas.microsoft.com/office/drawing/2014/main" id="{16F5A02D-9AFB-02FA-7EFB-AB6EC448F246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3208367" y="5801703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81" name="Text Placeholder 63">
            <a:extLst>
              <a:ext uri="{FF2B5EF4-FFF2-40B4-BE49-F238E27FC236}">
                <a16:creationId xmlns:a16="http://schemas.microsoft.com/office/drawing/2014/main" id="{D29D77F0-011F-B2EB-DE65-8B364D38E0C8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3208367" y="6289384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83" name="Text Placeholder 97">
            <a:extLst>
              <a:ext uri="{FF2B5EF4-FFF2-40B4-BE49-F238E27FC236}">
                <a16:creationId xmlns:a16="http://schemas.microsoft.com/office/drawing/2014/main" id="{E104BC47-0558-9108-8D9A-A6152D90A8CB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956595" y="4908578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 dirty="0"/>
              <a:t>#</a:t>
            </a:r>
          </a:p>
        </p:txBody>
      </p:sp>
      <p:sp>
        <p:nvSpPr>
          <p:cNvPr id="84" name="Text Placeholder 61">
            <a:extLst>
              <a:ext uri="{FF2B5EF4-FFF2-40B4-BE49-F238E27FC236}">
                <a16:creationId xmlns:a16="http://schemas.microsoft.com/office/drawing/2014/main" id="{423E04D5-2DA5-4D42-8635-346AD5F40DB4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5414279" y="5811080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85" name="Text Placeholder 63">
            <a:extLst>
              <a:ext uri="{FF2B5EF4-FFF2-40B4-BE49-F238E27FC236}">
                <a16:creationId xmlns:a16="http://schemas.microsoft.com/office/drawing/2014/main" id="{CA8DA7E1-1323-867F-9CCD-D5ED5BE070FA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5414279" y="6298761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91" name="Text Placeholder 97">
            <a:extLst>
              <a:ext uri="{FF2B5EF4-FFF2-40B4-BE49-F238E27FC236}">
                <a16:creationId xmlns:a16="http://schemas.microsoft.com/office/drawing/2014/main" id="{9CE21D25-2D58-4CE9-D540-971F720EEABF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549060" y="4923228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 dirty="0"/>
              <a:t>#</a:t>
            </a:r>
          </a:p>
        </p:txBody>
      </p:sp>
      <p:sp>
        <p:nvSpPr>
          <p:cNvPr id="94" name="Text Placeholder 61">
            <a:extLst>
              <a:ext uri="{FF2B5EF4-FFF2-40B4-BE49-F238E27FC236}">
                <a16:creationId xmlns:a16="http://schemas.microsoft.com/office/drawing/2014/main" id="{C251A07A-E534-F7E5-DA7E-960C14CB12F8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1006744" y="5825730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97" name="Text Placeholder 63">
            <a:extLst>
              <a:ext uri="{FF2B5EF4-FFF2-40B4-BE49-F238E27FC236}">
                <a16:creationId xmlns:a16="http://schemas.microsoft.com/office/drawing/2014/main" id="{F1123CB4-E5B1-C9EF-F64C-8B78FB655594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1006744" y="6313411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101" name="Text Placeholder 97">
            <a:extLst>
              <a:ext uri="{FF2B5EF4-FFF2-40B4-BE49-F238E27FC236}">
                <a16:creationId xmlns:a16="http://schemas.microsoft.com/office/drawing/2014/main" id="{04C867C7-76AF-D174-179C-E27D196DC45A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7150757" y="4930052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 dirty="0"/>
              <a:t>#</a:t>
            </a:r>
          </a:p>
        </p:txBody>
      </p:sp>
      <p:sp>
        <p:nvSpPr>
          <p:cNvPr id="109" name="Text Placeholder 61">
            <a:extLst>
              <a:ext uri="{FF2B5EF4-FFF2-40B4-BE49-F238E27FC236}">
                <a16:creationId xmlns:a16="http://schemas.microsoft.com/office/drawing/2014/main" id="{62DC2A30-244A-9DDD-E701-D0B2A48BAC04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7608441" y="5832554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110" name="Text Placeholder 63">
            <a:extLst>
              <a:ext uri="{FF2B5EF4-FFF2-40B4-BE49-F238E27FC236}">
                <a16:creationId xmlns:a16="http://schemas.microsoft.com/office/drawing/2014/main" id="{8E1000D5-1A40-0E99-F039-45E7006F7AAF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7608441" y="6320235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112" name="Text Placeholder 97">
            <a:extLst>
              <a:ext uri="{FF2B5EF4-FFF2-40B4-BE49-F238E27FC236}">
                <a16:creationId xmlns:a16="http://schemas.microsoft.com/office/drawing/2014/main" id="{F5B35143-30F5-521A-26C6-2AA3EFDA67EC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9381117" y="4908578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 dirty="0"/>
              <a:t>#</a:t>
            </a:r>
          </a:p>
        </p:txBody>
      </p:sp>
      <p:sp>
        <p:nvSpPr>
          <p:cNvPr id="113" name="Text Placeholder 61">
            <a:extLst>
              <a:ext uri="{FF2B5EF4-FFF2-40B4-BE49-F238E27FC236}">
                <a16:creationId xmlns:a16="http://schemas.microsoft.com/office/drawing/2014/main" id="{99E15579-47C8-F1D9-D593-62EE9C514E4C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9838801" y="5811080"/>
            <a:ext cx="1280160" cy="48185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114" name="Text Placeholder 63">
            <a:extLst>
              <a:ext uri="{FF2B5EF4-FFF2-40B4-BE49-F238E27FC236}">
                <a16:creationId xmlns:a16="http://schemas.microsoft.com/office/drawing/2014/main" id="{BA468863-E11D-F3F3-8FEA-715EE178202C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9838801" y="6298761"/>
            <a:ext cx="1280160" cy="206582"/>
          </a:xfrm>
        </p:spPr>
        <p:txBody>
          <a:bodyPr lIns="0" tIns="0" rIns="0">
            <a:noAutofit/>
          </a:bodyPr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99" name="Text Placeholder 97">
            <a:extLst>
              <a:ext uri="{FF2B5EF4-FFF2-40B4-BE49-F238E27FC236}">
                <a16:creationId xmlns:a16="http://schemas.microsoft.com/office/drawing/2014/main" id="{DB29BEEB-8FD5-5346-B82F-8EAB6A747A29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5583242" y="3020570"/>
            <a:ext cx="630936" cy="630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n w="0"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noProof="0" dirty="0"/>
              <a:t>#</a:t>
            </a:r>
          </a:p>
        </p:txBody>
      </p:sp>
      <p:cxnSp>
        <p:nvCxnSpPr>
          <p:cNvPr id="122" name="Connector: Curved 121">
            <a:extLst>
              <a:ext uri="{FF2B5EF4-FFF2-40B4-BE49-F238E27FC236}">
                <a16:creationId xmlns:a16="http://schemas.microsoft.com/office/drawing/2014/main" id="{8F890375-720B-1978-0098-4ABACA15CA6E}"/>
              </a:ext>
            </a:extLst>
          </p:cNvPr>
          <p:cNvCxnSpPr>
            <a:stCxn id="26" idx="3"/>
            <a:endCxn id="34" idx="3"/>
          </p:cNvCxnSpPr>
          <p:nvPr userDrawn="1"/>
        </p:nvCxnSpPr>
        <p:spPr>
          <a:xfrm flipH="1">
            <a:off x="10341023" y="2150297"/>
            <a:ext cx="1015179" cy="1880971"/>
          </a:xfrm>
          <a:prstGeom prst="curvedConnector3">
            <a:avLst>
              <a:gd name="adj1" fmla="val -39840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Connector: Curved 123">
            <a:extLst>
              <a:ext uri="{FF2B5EF4-FFF2-40B4-BE49-F238E27FC236}">
                <a16:creationId xmlns:a16="http://schemas.microsoft.com/office/drawing/2014/main" id="{C6F54EE8-5777-240F-951F-5D14AB9FEDFA}"/>
              </a:ext>
            </a:extLst>
          </p:cNvPr>
          <p:cNvCxnSpPr>
            <a:stCxn id="57" idx="1"/>
            <a:endCxn id="88" idx="1"/>
          </p:cNvCxnSpPr>
          <p:nvPr userDrawn="1"/>
        </p:nvCxnSpPr>
        <p:spPr>
          <a:xfrm rot="10800000" flipV="1">
            <a:off x="838200" y="4038962"/>
            <a:ext cx="1154578" cy="1971082"/>
          </a:xfrm>
          <a:prstGeom prst="curvedConnector3">
            <a:avLst>
              <a:gd name="adj1" fmla="val 159398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039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CAAF2-4391-4D22-4D28-73FC155CE4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6000" b="1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521132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717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298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478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534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773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350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390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304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582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245225"/>
            <a:ext cx="12192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NZ"/>
          </a:p>
        </p:txBody>
      </p:sp>
      <p:pic>
        <p:nvPicPr>
          <p:cNvPr id="2" name="Picture 9" descr="Corporate PPT foot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7" y="5435600"/>
            <a:ext cx="9142413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DC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DC6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DC6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DC6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DC6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DC6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DC6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DC6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DC6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523DE-EDF8-7788-695A-E0521C16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22370-0DB8-5539-AEC6-9071BC965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4232C-6D76-6C15-D0D8-571B17F09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5922D-4B2D-D14B-8924-B4E3CAEC1707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66FB3-8815-195E-129F-C39D2102E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5B522-8A10-C705-5D29-761D9E944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1CF0B-774C-A54F-947A-43C7FDD5DE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BA9236-66A0-F2CA-A6A8-A197D3127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C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i-NZ"/>
              <a:t>Te Ara Whetū </a:t>
            </a:r>
            <a:r>
              <a:rPr lang="mi-NZ" err="1"/>
              <a:t>Update</a:t>
            </a:r>
            <a:endParaRPr lang="en-NZ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i-NZ" dirty="0"/>
              <a:t>Waikanae Community Board</a:t>
            </a:r>
            <a:br>
              <a:rPr lang="mi-NZ" dirty="0"/>
            </a:br>
            <a:r>
              <a:rPr lang="mi-NZ" dirty="0"/>
              <a:t>Tuesday 19 November 2024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4790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945BA-C916-2439-A7AF-51D4B8FF9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/>
              <a:t>QUESTIONS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810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37ED-1620-146F-5425-D0A51286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i-NZ" sz="4000" dirty="0"/>
              <a:t>programme</a:t>
            </a:r>
            <a:endParaRPr lang="en-NZ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96138-560D-38C8-1DF2-4F693A44DAA3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/>
        <p:txBody>
          <a:bodyPr/>
          <a:lstStyle/>
          <a:p>
            <a:br>
              <a:rPr lang="mi-NZ" cap="none" dirty="0">
                <a:latin typeface="Tw Cen MT Condensed" panose="020B0606020104020203" pitchFamily="34" charset="0"/>
              </a:rPr>
            </a:br>
            <a:r>
              <a:rPr lang="mi-NZ" cap="none" dirty="0">
                <a:latin typeface="Tw Cen MT Condensed" panose="020B0606020104020203" pitchFamily="34" charset="0"/>
              </a:rPr>
              <a:t>Detailed </a:t>
            </a:r>
            <a:br>
              <a:rPr lang="mi-NZ" cap="none" dirty="0">
                <a:latin typeface="Tw Cen MT Condensed" panose="020B0606020104020203" pitchFamily="34" charset="0"/>
              </a:rPr>
            </a:br>
            <a:r>
              <a:rPr lang="mi-NZ" cap="none" dirty="0">
                <a:latin typeface="Tw Cen MT Condensed" panose="020B0606020104020203" pitchFamily="34" charset="0"/>
              </a:rPr>
              <a:t>design</a:t>
            </a:r>
            <a:endParaRPr lang="en-NZ" cap="none" dirty="0">
              <a:latin typeface="Tw Cen MT Condensed" panose="020B06060201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77439-A82E-3B6D-9081-134E1A4BCC24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/>
        <p:txBody>
          <a:bodyPr/>
          <a:lstStyle/>
          <a:p>
            <a:br>
              <a:rPr lang="mi-NZ" cap="none" dirty="0">
                <a:latin typeface="Tw Cen MT Condensed" panose="020B0606020104020203" pitchFamily="34" charset="0"/>
              </a:rPr>
            </a:br>
            <a:r>
              <a:rPr lang="mi-NZ" cap="none" dirty="0">
                <a:latin typeface="Tw Cen MT Condensed" panose="020B0606020104020203" pitchFamily="34" charset="0"/>
              </a:rPr>
              <a:t>Building consent</a:t>
            </a:r>
            <a:endParaRPr lang="en-NZ" cap="none" dirty="0">
              <a:latin typeface="Tw Cen MT Condensed" panose="020B0606020104020203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B1B70D-4513-AE86-8E8F-22BD0F1A4B79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/>
        <p:txBody>
          <a:bodyPr/>
          <a:lstStyle/>
          <a:p>
            <a:br>
              <a:rPr lang="mi-NZ" cap="none" dirty="0">
                <a:latin typeface="Tw Cen MT Condensed" panose="020B0606020104020203" pitchFamily="34" charset="0"/>
              </a:rPr>
            </a:br>
            <a:r>
              <a:rPr lang="mi-NZ" cap="none" dirty="0">
                <a:latin typeface="Tw Cen MT Condensed" panose="020B0606020104020203" pitchFamily="34" charset="0"/>
              </a:rPr>
              <a:t>Developed design</a:t>
            </a:r>
            <a:endParaRPr lang="en-NZ" cap="none" dirty="0">
              <a:latin typeface="Tw Cen MT Condensed" panose="020B0606020104020203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CBFAAD-0203-E216-8BE4-5914A9E69D6F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/>
        <p:txBody>
          <a:bodyPr/>
          <a:lstStyle/>
          <a:p>
            <a:br>
              <a:rPr lang="mi-NZ" cap="none" dirty="0">
                <a:latin typeface="Tw Cen MT Condensed" panose="020B0606020104020203" pitchFamily="34" charset="0"/>
              </a:rPr>
            </a:br>
            <a:r>
              <a:rPr lang="mi-NZ" cap="none" dirty="0">
                <a:latin typeface="Tw Cen MT Condensed" panose="020B0606020104020203" pitchFamily="34" charset="0"/>
              </a:rPr>
              <a:t>Construction</a:t>
            </a:r>
            <a:endParaRPr lang="en-NZ" cap="none" dirty="0">
              <a:latin typeface="Tw Cen MT Condensed" panose="020B0606020104020203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C3673F-0DF6-0257-1480-522E892CF1E4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/>
        <p:txBody>
          <a:bodyPr/>
          <a:lstStyle/>
          <a:p>
            <a:br>
              <a:rPr lang="mi-NZ" cap="none" dirty="0">
                <a:latin typeface="Tw Cen MT Condensed" panose="020B0606020104020203" pitchFamily="34" charset="0"/>
              </a:rPr>
            </a:br>
            <a:r>
              <a:rPr lang="mi-NZ" cap="none" dirty="0">
                <a:latin typeface="Tw Cen MT Condensed" panose="020B0606020104020203" pitchFamily="34" charset="0"/>
              </a:rPr>
              <a:t>Opening</a:t>
            </a:r>
            <a:endParaRPr lang="en-NZ" cap="none" dirty="0">
              <a:latin typeface="Tw Cen MT Condensed" panose="020B0606020104020203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A10F4-753E-B9B7-0F6E-A95FACCE1F7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br>
              <a:rPr lang="mi-NZ" cap="none" dirty="0">
                <a:latin typeface="Tw Cen MT Condensed" panose="020B0606020104020203" pitchFamily="34" charset="0"/>
              </a:rPr>
            </a:br>
            <a:r>
              <a:rPr lang="mi-NZ" cap="none" dirty="0">
                <a:latin typeface="Tw Cen MT Condensed" panose="020B0606020104020203" pitchFamily="34" charset="0"/>
              </a:rPr>
              <a:t>Resource consent lodged</a:t>
            </a:r>
            <a:endParaRPr lang="en-NZ" cap="none" dirty="0">
              <a:latin typeface="Tw Cen MT Condensed" panose="020B0606020104020203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464386-9864-0ED0-EF1B-0EF061BAFD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mi-NZ" sz="1200" dirty="0"/>
              <a:t>By end of 2024</a:t>
            </a:r>
            <a:endParaRPr lang="en-NZ" sz="12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A7C65D-C7B7-F471-8441-D4B263B395B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br>
              <a:rPr lang="mi-NZ" cap="none" dirty="0">
                <a:latin typeface="Tw Cen MT Condensed" panose="020B0606020104020203" pitchFamily="34" charset="0"/>
              </a:rPr>
            </a:br>
            <a:r>
              <a:rPr lang="mi-NZ" cap="none" dirty="0">
                <a:latin typeface="Tw Cen MT Condensed" panose="020B0606020104020203" pitchFamily="34" charset="0"/>
              </a:rPr>
              <a:t>Procurement of main contractor</a:t>
            </a:r>
            <a:endParaRPr lang="en-NZ" cap="none" dirty="0">
              <a:latin typeface="Tw Cen MT Condensed" panose="020B0606020104020203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4D1DE3-A940-AA79-74E0-C5E28D7B500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mi-NZ" sz="1200" dirty="0"/>
              <a:t>Early 2025</a:t>
            </a:r>
            <a:endParaRPr lang="en-NZ" sz="12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9B1F4A9-828A-5C20-FAFB-7DED1DB0ED6A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br>
              <a:rPr lang="mi-NZ" cap="none" dirty="0">
                <a:latin typeface="Tw Cen MT Condensed" panose="020B0606020104020203" pitchFamily="34" charset="0"/>
              </a:rPr>
            </a:br>
            <a:r>
              <a:rPr lang="mi-NZ" cap="none" dirty="0">
                <a:latin typeface="Tw Cen MT Condensed" panose="020B0606020104020203" pitchFamily="34" charset="0"/>
              </a:rPr>
              <a:t>Design </a:t>
            </a:r>
            <a:br>
              <a:rPr lang="mi-NZ" cap="none" dirty="0">
                <a:latin typeface="Tw Cen MT Condensed" panose="020B0606020104020203" pitchFamily="34" charset="0"/>
              </a:rPr>
            </a:br>
            <a:r>
              <a:rPr lang="mi-NZ" cap="none" dirty="0">
                <a:latin typeface="Tw Cen MT Condensed" panose="020B0606020104020203" pitchFamily="34" charset="0"/>
              </a:rPr>
              <a:t>brief</a:t>
            </a:r>
            <a:endParaRPr lang="en-NZ" cap="none" dirty="0">
              <a:latin typeface="Tw Cen MT Condensed" panose="020B0606020104020203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9C0D51-AA16-9A9A-55AC-F5A35788FE9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mi-NZ" dirty="0"/>
              <a:t>9</a:t>
            </a:r>
            <a:endParaRPr lang="en-NZ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B7DCCD0-2DDB-9044-CF10-CA62E8C7A4E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mi-NZ" dirty="0"/>
              <a:t>2</a:t>
            </a:r>
            <a:endParaRPr lang="en-NZ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4511E41-585E-E021-260B-1D82D3FF2C1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mi-NZ" sz="1200" dirty="0"/>
              <a:t>February to </a:t>
            </a:r>
            <a:br>
              <a:rPr lang="mi-NZ" sz="1200" dirty="0"/>
            </a:br>
            <a:r>
              <a:rPr lang="mi-NZ" sz="1200" dirty="0"/>
              <a:t>April 2024</a:t>
            </a:r>
            <a:endParaRPr lang="en-NZ" sz="12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1DAF8F2-03E4-411D-1692-726CF4C1466E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br>
              <a:rPr lang="mi-NZ" cap="none" dirty="0"/>
            </a:br>
            <a:r>
              <a:rPr lang="mi-NZ" cap="none" dirty="0">
                <a:latin typeface="Tw Cen MT Condensed" panose="020B0606020104020203" pitchFamily="34" charset="0"/>
              </a:rPr>
              <a:t>Building investigation</a:t>
            </a:r>
            <a:endParaRPr lang="en-NZ" cap="none" dirty="0">
              <a:latin typeface="Tw Cen MT Condensed" panose="020B0606020104020203" pitchFamily="34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FB36B91-D5D7-BFA9-AC44-39D7E876DC96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mi-NZ" dirty="0"/>
              <a:t>3</a:t>
            </a:r>
            <a:endParaRPr lang="en-NZ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F8E4DC9-CEFD-8DE8-0090-6A5A31801D3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mi-NZ" sz="1200" dirty="0"/>
              <a:t>March to April 2024</a:t>
            </a:r>
            <a:endParaRPr lang="en-NZ" sz="120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0AE63A7-3D93-3304-DFF1-9DD9A90E92A8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br>
              <a:rPr lang="mi-NZ" cap="none" dirty="0"/>
            </a:br>
            <a:r>
              <a:rPr lang="mi-NZ" cap="none" dirty="0">
                <a:latin typeface="Tw Cen MT Condensed" panose="020B0606020104020203" pitchFamily="34" charset="0"/>
              </a:rPr>
              <a:t>Studio Pacific engaged</a:t>
            </a:r>
            <a:endParaRPr lang="en-NZ" cap="none" dirty="0">
              <a:latin typeface="Tw Cen MT Condensed" panose="020B0606020104020203" pitchFamily="34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FBFCF2-3D34-BB54-73C6-8BB87E022760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mi-NZ" dirty="0"/>
              <a:t>1</a:t>
            </a:r>
            <a:endParaRPr lang="en-NZ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297C968-FDDD-D3DE-419B-0A4AA13DC375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mi-NZ" sz="1200" dirty="0"/>
              <a:t>February 2024</a:t>
            </a:r>
            <a:endParaRPr lang="en-NZ" sz="120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BF856EF-E790-8989-67FE-EC05423AE002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br>
              <a:rPr lang="mi-NZ" dirty="0"/>
            </a:br>
            <a:r>
              <a:rPr lang="mi-NZ" cap="none" dirty="0">
                <a:latin typeface="Tw Cen MT Condensed" panose="020B0606020104020203" pitchFamily="34" charset="0"/>
              </a:rPr>
              <a:t>Demolition &amp; </a:t>
            </a:r>
            <a:r>
              <a:rPr lang="mi-NZ" sz="1700" cap="none" dirty="0">
                <a:latin typeface="Tw Cen MT Condensed" panose="020B0606020104020203" pitchFamily="34" charset="0"/>
              </a:rPr>
              <a:t>decontamination</a:t>
            </a:r>
            <a:endParaRPr lang="en-NZ" sz="1700" dirty="0">
              <a:latin typeface="Tw Cen MT Condensed" panose="020B0606020104020203" pitchFamily="34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680CAEA-5A14-89C7-22BA-6237509FCFC5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r>
              <a:rPr lang="mi-NZ" dirty="0"/>
              <a:t>4</a:t>
            </a:r>
            <a:endParaRPr lang="en-NZ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3C3C1BF-7489-CBD2-C63A-ECA7A36AFF53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r>
              <a:rPr lang="mi-NZ" sz="1200" dirty="0"/>
              <a:t>April to June 2024</a:t>
            </a:r>
            <a:endParaRPr lang="en-NZ" sz="1200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1F6D9F9-C6D0-34C9-4A9E-F626D3E2C627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br>
              <a:rPr lang="mi-NZ" cap="none" dirty="0">
                <a:latin typeface="Tw Cen MT Condensed" panose="020B0606020104020203" pitchFamily="34" charset="0"/>
              </a:rPr>
            </a:br>
            <a:r>
              <a:rPr lang="mi-NZ" cap="none" dirty="0">
                <a:latin typeface="Tw Cen MT Condensed" panose="020B0606020104020203" pitchFamily="34" charset="0"/>
              </a:rPr>
              <a:t>Concept </a:t>
            </a:r>
            <a:br>
              <a:rPr lang="mi-NZ" cap="none" dirty="0">
                <a:latin typeface="Tw Cen MT Condensed" panose="020B0606020104020203" pitchFamily="34" charset="0"/>
              </a:rPr>
            </a:br>
            <a:r>
              <a:rPr lang="mi-NZ" cap="none" dirty="0">
                <a:latin typeface="Tw Cen MT Condensed" panose="020B0606020104020203" pitchFamily="34" charset="0"/>
              </a:rPr>
              <a:t>design</a:t>
            </a:r>
            <a:endParaRPr lang="en-NZ" cap="none" dirty="0">
              <a:latin typeface="Tw Cen MT Condensed" panose="020B0606020104020203" pitchFamily="34" charset="0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825E171-EEB2-3675-1ABE-784B82111B34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r>
              <a:rPr lang="mi-NZ" dirty="0"/>
              <a:t>5</a:t>
            </a:r>
            <a:endParaRPr lang="en-NZ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12A8817-88BD-7706-2424-2974ADAAE696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r>
              <a:rPr lang="mi-NZ" sz="1200" dirty="0"/>
              <a:t>May to </a:t>
            </a:r>
            <a:br>
              <a:rPr lang="mi-NZ" sz="1200" dirty="0"/>
            </a:br>
            <a:r>
              <a:rPr lang="mi-NZ" sz="1200" dirty="0"/>
              <a:t>September 2024</a:t>
            </a:r>
            <a:endParaRPr lang="en-NZ" sz="120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E824077A-A839-DE91-5F79-7A17694241A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br>
              <a:rPr lang="mi-NZ" cap="none" dirty="0">
                <a:latin typeface="Tw Cen MT Condensed" panose="020B0606020104020203" pitchFamily="34" charset="0"/>
              </a:rPr>
            </a:br>
            <a:r>
              <a:rPr lang="mi-NZ" cap="none" dirty="0">
                <a:latin typeface="Tw Cen MT Condensed" panose="020B0606020104020203" pitchFamily="34" charset="0"/>
              </a:rPr>
              <a:t>Preliminary design</a:t>
            </a:r>
            <a:endParaRPr lang="en-NZ" cap="none" dirty="0">
              <a:latin typeface="Tw Cen MT Condensed" panose="020B0606020104020203" pitchFamily="34" charset="0"/>
            </a:endParaRP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3E489DD-2DEF-000E-E574-B4CA39757E18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r>
              <a:rPr lang="mi-NZ" sz="1200" dirty="0"/>
              <a:t>October to December 2024</a:t>
            </a:r>
            <a:endParaRPr lang="en-NZ" sz="1200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76B62AF-F22C-A85C-7C52-FA176F25ECA4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mi-NZ" dirty="0"/>
              <a:t>7</a:t>
            </a:r>
            <a:endParaRPr lang="en-NZ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3171B6B-C78C-E528-43F4-1C6F2EE42580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br>
              <a:rPr lang="mi-NZ" cap="none" dirty="0">
                <a:latin typeface="Tw Cen MT Condensed" panose="020B0606020104020203" pitchFamily="34" charset="0"/>
              </a:rPr>
            </a:br>
            <a:r>
              <a:rPr lang="mi-NZ" cap="none" dirty="0">
                <a:latin typeface="Tw Cen MT Condensed" panose="020B0606020104020203" pitchFamily="34" charset="0"/>
              </a:rPr>
              <a:t>Community engagagement</a:t>
            </a:r>
            <a:endParaRPr lang="en-NZ" cap="none" dirty="0">
              <a:latin typeface="Tw Cen MT Condensed" panose="020B0606020104020203" pitchFamily="34" charset="0"/>
            </a:endParaRP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79FBEDD-C823-5B3C-B831-531D12FBF0AA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/>
        <p:txBody>
          <a:bodyPr/>
          <a:lstStyle/>
          <a:p>
            <a:r>
              <a:rPr lang="mi-NZ" sz="1200" dirty="0"/>
              <a:t>September 2024</a:t>
            </a:r>
            <a:endParaRPr lang="en-NZ" sz="1200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CC632C0-39BC-E97A-FB12-152D7E73C45B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/>
        <p:txBody>
          <a:bodyPr/>
          <a:lstStyle/>
          <a:p>
            <a:r>
              <a:rPr lang="mi-NZ" dirty="0"/>
              <a:t>6</a:t>
            </a:r>
            <a:endParaRPr lang="en-NZ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1B0AE401-95B1-4344-60A5-AA47C1E0D33D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/>
        <p:txBody>
          <a:bodyPr/>
          <a:lstStyle/>
          <a:p>
            <a:r>
              <a:rPr lang="mi-NZ" dirty="0"/>
              <a:t>11</a:t>
            </a:r>
            <a:endParaRPr lang="en-NZ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0AE6217-D773-AEF9-EE5C-FBB56123140E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/>
        <p:txBody>
          <a:bodyPr/>
          <a:lstStyle/>
          <a:p>
            <a:r>
              <a:rPr lang="mi-NZ" sz="1200" dirty="0"/>
              <a:t>March to July 2025</a:t>
            </a:r>
            <a:endParaRPr lang="en-NZ" sz="1200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B2E9EEB-3F1D-E741-71E8-6B5AE55480A4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/>
        <p:txBody>
          <a:bodyPr/>
          <a:lstStyle/>
          <a:p>
            <a:r>
              <a:rPr lang="mi-NZ" dirty="0"/>
              <a:t>12</a:t>
            </a:r>
            <a:endParaRPr lang="en-NZ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1F56AEE8-A6B3-CDB8-F6E7-797EC7D9E056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/>
        <p:txBody>
          <a:bodyPr/>
          <a:lstStyle/>
          <a:p>
            <a:r>
              <a:rPr lang="mi-NZ" sz="1200" dirty="0"/>
              <a:t>Mid-2025</a:t>
            </a:r>
            <a:endParaRPr lang="en-NZ" sz="1200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64B32314-8EA0-709D-B7D6-A2327D676903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/>
        <p:txBody>
          <a:bodyPr/>
          <a:lstStyle/>
          <a:p>
            <a:r>
              <a:rPr lang="mi-NZ" dirty="0"/>
              <a:t>10</a:t>
            </a:r>
            <a:endParaRPr lang="en-NZ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F57F066-E948-D18B-09F2-6A1084B8B22B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/>
        <p:txBody>
          <a:bodyPr/>
          <a:lstStyle/>
          <a:p>
            <a:r>
              <a:rPr lang="mi-NZ" sz="1200" dirty="0"/>
              <a:t>December 2024 to March 2025</a:t>
            </a:r>
            <a:endParaRPr lang="en-NZ" sz="1200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53791167-F9B4-4F9C-C615-D103DBC977B3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/>
        <p:txBody>
          <a:bodyPr/>
          <a:lstStyle/>
          <a:p>
            <a:r>
              <a:rPr lang="mi-NZ" dirty="0"/>
              <a:t>13</a:t>
            </a:r>
            <a:endParaRPr lang="en-NZ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294C8F82-51EB-5995-B4FB-593FFE32CD3C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/>
        <p:txBody>
          <a:bodyPr/>
          <a:lstStyle/>
          <a:p>
            <a:r>
              <a:rPr lang="mi-NZ" sz="1200" dirty="0"/>
              <a:t>Mid-2025 to </a:t>
            </a:r>
            <a:br>
              <a:rPr lang="mi-NZ" sz="1200" dirty="0"/>
            </a:br>
            <a:r>
              <a:rPr lang="mi-NZ" sz="1200" dirty="0"/>
              <a:t>late 2026</a:t>
            </a:r>
            <a:endParaRPr lang="en-NZ" sz="1200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5E1CF824-2038-4A11-0D07-231889905E83}"/>
              </a:ext>
            </a:extLst>
          </p:cNvPr>
          <p:cNvSpPr>
            <a:spLocks noGrp="1"/>
          </p:cNvSpPr>
          <p:nvPr>
            <p:ph type="body" sz="quarter" idx="103"/>
          </p:nvPr>
        </p:nvSpPr>
        <p:spPr/>
        <p:txBody>
          <a:bodyPr/>
          <a:lstStyle/>
          <a:p>
            <a:r>
              <a:rPr lang="mi-NZ" dirty="0"/>
              <a:t>14</a:t>
            </a:r>
            <a:endParaRPr lang="en-NZ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570F2614-BAC4-BC66-EA3C-FE5ED2EA138C}"/>
              </a:ext>
            </a:extLst>
          </p:cNvPr>
          <p:cNvSpPr>
            <a:spLocks noGrp="1"/>
          </p:cNvSpPr>
          <p:nvPr>
            <p:ph type="body" sz="quarter" idx="105"/>
          </p:nvPr>
        </p:nvSpPr>
        <p:spPr/>
        <p:txBody>
          <a:bodyPr/>
          <a:lstStyle/>
          <a:p>
            <a:r>
              <a:rPr lang="mi-NZ" sz="1200" dirty="0"/>
              <a:t>Late 2026</a:t>
            </a:r>
            <a:endParaRPr lang="en-NZ" sz="1200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6EA2CBEA-A1AA-FA25-FA7B-C652A82F5BD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mi-NZ" dirty="0"/>
              <a:t>8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3007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B5D225-3A36-E3CB-2BED-341746471CFB}"/>
              </a:ext>
            </a:extLst>
          </p:cNvPr>
          <p:cNvSpPr/>
          <p:nvPr/>
        </p:nvSpPr>
        <p:spPr>
          <a:xfrm>
            <a:off x="0" y="-6987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NZ" sz="1000" b="0" i="0" u="none" strike="noStrike" baseline="0">
              <a:latin typeface="Times New Roman" panose="02020603050405020304" pitchFamily="18" charset="0"/>
            </a:endParaRPr>
          </a:p>
          <a:p>
            <a:r>
              <a:rPr lang="en-NZ" sz="100" b="0" i="0" u="none" strike="noStrike" baseline="-25000">
                <a:latin typeface="Times New Roman" panose="02020603050405020304" pitchFamily="18" charset="0"/>
              </a:rPr>
              <a:t> </a:t>
            </a:r>
            <a:r>
              <a:rPr lang="en-NZ" sz="100" b="0" i="0" u="none" strike="noStrike" baseline="30000">
                <a:latin typeface="Times New Roman" panose="02020603050405020304" pitchFamily="18" charset="0"/>
              </a:rPr>
              <a:t>  </a:t>
            </a:r>
          </a:p>
          <a:p>
            <a:endParaRPr lang="en-NZ" sz="600" b="0" i="0" u="none" strike="noStrike" baseline="0">
              <a:latin typeface="Times New Roman" panose="02020603050405020304" pitchFamily="18" charset="0"/>
            </a:endParaRPr>
          </a:p>
          <a:p>
            <a:endParaRPr lang="en-NZ" sz="700" b="0" i="0" u="none" strike="noStrike" baseline="-25000">
              <a:latin typeface="Times New Roman" panose="02020603050405020304" pitchFamily="18" charset="0"/>
            </a:endParaRPr>
          </a:p>
          <a:p>
            <a:endParaRPr lang="en-NZ" sz="500" b="0" i="0" u="none" strike="noStrike" baseline="0">
              <a:latin typeface="Times New Roman" panose="02020603050405020304" pitchFamily="18" charset="0"/>
            </a:endParaRPr>
          </a:p>
          <a:p>
            <a:endParaRPr lang="en-NZ" sz="1000" b="0" i="0" u="none" strike="noStrike" baseline="-25000">
              <a:latin typeface="Times New Roman" panose="02020603050405020304" pitchFamily="18" charset="0"/>
            </a:endParaRPr>
          </a:p>
          <a:p>
            <a:endParaRPr lang="en-NZ" sz="600" b="0" i="0" u="none" strike="noStrike" baseline="0">
              <a:latin typeface="Times New Roman" panose="02020603050405020304" pitchFamily="18" charset="0"/>
            </a:endParaRPr>
          </a:p>
          <a:p>
            <a:endParaRPr lang="en-NZ" sz="800" b="0" i="0" u="none" strike="noStrike" baseline="-25000">
              <a:latin typeface="Times New Roman" panose="02020603050405020304" pitchFamily="18" charset="0"/>
            </a:endParaRPr>
          </a:p>
          <a:p>
            <a:endParaRPr lang="en-NZ" sz="600" b="0" i="0" u="none" strike="noStrike" baseline="0">
              <a:latin typeface="Times New Roman" panose="02020603050405020304" pitchFamily="18" charset="0"/>
            </a:endParaRPr>
          </a:p>
          <a:p>
            <a:r>
              <a:rPr lang="en-NZ" sz="100" b="0" i="0" u="none" strike="noStrike" baseline="-25000">
                <a:latin typeface="Times New Roman" panose="02020603050405020304" pitchFamily="18" charset="0"/>
              </a:rPr>
              <a:t>   </a:t>
            </a:r>
          </a:p>
          <a:p>
            <a:endParaRPr lang="en-NZ" sz="1000" b="0" i="0" u="none" strike="noStrike" baseline="0">
              <a:latin typeface="Times New Roman" panose="02020603050405020304" pitchFamily="18" charset="0"/>
            </a:endParaRPr>
          </a:p>
          <a:p>
            <a:pPr lvl="1"/>
            <a:endParaRPr lang="en-NZ" sz="1000" b="0" i="0" u="none" strike="noStrike" baseline="0">
              <a:latin typeface="Times New Roman" panose="02020603050405020304" pitchFamily="18" charset="0"/>
            </a:endParaRPr>
          </a:p>
          <a:p>
            <a:endParaRPr lang="en-NZ" sz="1000" b="0" i="0" u="none" strike="noStrike" baseline="0">
              <a:latin typeface="Times New Roman" panose="02020603050405020304" pitchFamily="18" charset="0"/>
            </a:endParaRPr>
          </a:p>
          <a:p>
            <a:endParaRPr lang="en-NZ" sz="1000" b="0" i="0" u="none" strike="noStrike" baseline="0">
              <a:latin typeface="Times New Roman" panose="02020603050405020304" pitchFamily="18" charset="0"/>
            </a:endParaRPr>
          </a:p>
          <a:p>
            <a:endParaRPr lang="en-NZ" sz="1000" b="0" i="0" u="none" strike="noStrike" baseline="0">
              <a:latin typeface="Times New Roman" panose="02020603050405020304" pitchFamily="18" charset="0"/>
            </a:endParaRPr>
          </a:p>
          <a:p>
            <a:endParaRPr lang="en-NZ" sz="1000" b="0" i="0" u="none" strike="noStrike" baseline="0">
              <a:latin typeface="Times New Roman" panose="02020603050405020304" pitchFamily="18" charset="0"/>
            </a:endParaRPr>
          </a:p>
          <a:p>
            <a:endParaRPr lang="en-NZ" sz="1000" b="0" i="0" u="none" strike="noStrike" baseline="0">
              <a:latin typeface="Times New Roman" panose="02020603050405020304" pitchFamily="18" charset="0"/>
            </a:endParaRPr>
          </a:p>
          <a:p>
            <a:endParaRPr lang="en-NZ" sz="1000" b="0" i="0" u="none" strike="noStrike" baseline="0">
              <a:latin typeface="Times New Roman" panose="02020603050405020304" pitchFamily="18" charset="0"/>
            </a:endParaRPr>
          </a:p>
          <a:p>
            <a:endParaRPr lang="en-NZ" sz="1000" b="0" i="0" u="none" strike="noStrike" baseline="0">
              <a:latin typeface="Times New Roman" panose="02020603050405020304" pitchFamily="18" charset="0"/>
            </a:endParaRPr>
          </a:p>
          <a:p>
            <a:endParaRPr lang="en-NZ" sz="1000" b="0" i="0" u="none" strike="noStrike" baseline="0">
              <a:latin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B93F1-DD6F-42B4-042B-2C8D6B36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987"/>
            <a:ext cx="8229600" cy="758732"/>
          </a:xfrm>
        </p:spPr>
        <p:txBody>
          <a:bodyPr/>
          <a:lstStyle/>
          <a:p>
            <a:r>
              <a:rPr lang="mi-NZ" dirty="0"/>
              <a:t>Latest Plans - Ground Floor</a:t>
            </a:r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5124B-AB8E-5A19-1E1E-D134D2336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44" y="814140"/>
            <a:ext cx="10437312" cy="60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5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B5D225-3A36-E3CB-2BED-341746471C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B93F1-DD6F-42B4-042B-2C8D6B36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9" y="9014"/>
            <a:ext cx="8229600" cy="915422"/>
          </a:xfrm>
        </p:spPr>
        <p:txBody>
          <a:bodyPr/>
          <a:lstStyle/>
          <a:p>
            <a:r>
              <a:rPr lang="mi-NZ" dirty="0"/>
              <a:t>Latest Plans – Level 1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E839A-054B-134E-533D-812C7A6DA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1" y="924436"/>
            <a:ext cx="1103947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7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B5D225-3A36-E3CB-2BED-341746471C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NZ" sz="1000" b="0" i="0" u="none" strike="noStrike" baseline="0">
              <a:latin typeface="Times New Roman" panose="02020603050405020304" pitchFamily="18" charset="0"/>
            </a:endParaRPr>
          </a:p>
          <a:p>
            <a:r>
              <a:rPr lang="en-NZ" sz="100" b="0" i="0" u="none" strike="noStrike" baseline="-25000">
                <a:latin typeface="Times New Roman" panose="02020603050405020304" pitchFamily="18" charset="0"/>
              </a:rPr>
              <a:t> </a:t>
            </a:r>
            <a:r>
              <a:rPr lang="en-NZ" sz="100" b="0" i="0" u="none" strike="noStrike" baseline="30000">
                <a:latin typeface="Times New Roman" panose="02020603050405020304" pitchFamily="18" charset="0"/>
              </a:rPr>
              <a:t>  </a:t>
            </a:r>
          </a:p>
          <a:p>
            <a:endParaRPr lang="en-NZ" sz="600" b="0" i="0" u="none" strike="noStrike" baseline="0">
              <a:latin typeface="Times New Roman" panose="02020603050405020304" pitchFamily="18" charset="0"/>
            </a:endParaRPr>
          </a:p>
          <a:p>
            <a:endParaRPr lang="en-NZ" sz="700" b="0" i="0" u="none" strike="noStrike" baseline="-25000">
              <a:latin typeface="Times New Roman" panose="02020603050405020304" pitchFamily="18" charset="0"/>
            </a:endParaRPr>
          </a:p>
          <a:p>
            <a:endParaRPr lang="en-NZ" sz="500" b="0" i="0" u="none" strike="noStrike" baseline="0">
              <a:latin typeface="Times New Roman" panose="02020603050405020304" pitchFamily="18" charset="0"/>
            </a:endParaRPr>
          </a:p>
          <a:p>
            <a:endParaRPr lang="en-NZ" sz="1000" b="0" i="0" u="none" strike="noStrike" baseline="-25000">
              <a:latin typeface="Times New Roman" panose="02020603050405020304" pitchFamily="18" charset="0"/>
            </a:endParaRPr>
          </a:p>
          <a:p>
            <a:endParaRPr lang="en-NZ" sz="600" b="0" i="0" u="none" strike="noStrike" baseline="0">
              <a:latin typeface="Times New Roman" panose="02020603050405020304" pitchFamily="18" charset="0"/>
            </a:endParaRPr>
          </a:p>
          <a:p>
            <a:endParaRPr lang="en-NZ" sz="800" b="0" i="0" u="none" strike="noStrike" baseline="-25000">
              <a:latin typeface="Times New Roman" panose="02020603050405020304" pitchFamily="18" charset="0"/>
            </a:endParaRPr>
          </a:p>
          <a:p>
            <a:endParaRPr lang="en-NZ" sz="600" b="0" i="0" u="none" strike="noStrike" baseline="0">
              <a:latin typeface="Times New Roman" panose="02020603050405020304" pitchFamily="18" charset="0"/>
            </a:endParaRPr>
          </a:p>
          <a:p>
            <a:r>
              <a:rPr lang="en-NZ" sz="100" b="0" i="0" u="none" strike="noStrike" baseline="-25000">
                <a:latin typeface="Times New Roman" panose="02020603050405020304" pitchFamily="18" charset="0"/>
              </a:rPr>
              <a:t>   </a:t>
            </a:r>
          </a:p>
          <a:p>
            <a:endParaRPr lang="en-NZ" sz="1000" b="0" i="0" u="none" strike="noStrike" baseline="0">
              <a:latin typeface="Times New Roman" panose="02020603050405020304" pitchFamily="18" charset="0"/>
            </a:endParaRPr>
          </a:p>
          <a:p>
            <a:pPr lvl="1"/>
            <a:endParaRPr lang="en-NZ" sz="1000" b="0" i="0" u="none" strike="noStrike" baseline="0">
              <a:latin typeface="Times New Roman" panose="02020603050405020304" pitchFamily="18" charset="0"/>
            </a:endParaRPr>
          </a:p>
          <a:p>
            <a:endParaRPr lang="en-NZ" sz="1000" b="0" i="0" u="none" strike="noStrike" baseline="0">
              <a:latin typeface="Times New Roman" panose="02020603050405020304" pitchFamily="18" charset="0"/>
            </a:endParaRPr>
          </a:p>
          <a:p>
            <a:endParaRPr lang="en-NZ" sz="1000" b="0" i="0" u="none" strike="noStrike" baseline="0">
              <a:latin typeface="Times New Roman" panose="02020603050405020304" pitchFamily="18" charset="0"/>
            </a:endParaRPr>
          </a:p>
          <a:p>
            <a:endParaRPr lang="en-NZ" sz="1000" b="0" i="0" u="none" strike="noStrike" baseline="0">
              <a:latin typeface="Times New Roman" panose="02020603050405020304" pitchFamily="18" charset="0"/>
            </a:endParaRPr>
          </a:p>
          <a:p>
            <a:endParaRPr lang="en-NZ" sz="1000" b="0" i="0" u="none" strike="noStrike" baseline="0">
              <a:latin typeface="Times New Roman" panose="02020603050405020304" pitchFamily="18" charset="0"/>
            </a:endParaRPr>
          </a:p>
          <a:p>
            <a:endParaRPr lang="en-NZ" sz="1000" b="0" i="0" u="none" strike="noStrike" baseline="0">
              <a:latin typeface="Times New Roman" panose="02020603050405020304" pitchFamily="18" charset="0"/>
            </a:endParaRPr>
          </a:p>
          <a:p>
            <a:endParaRPr lang="en-NZ" sz="1000" b="0" i="0" u="none" strike="noStrike" baseline="0">
              <a:latin typeface="Times New Roman" panose="02020603050405020304" pitchFamily="18" charset="0"/>
            </a:endParaRPr>
          </a:p>
          <a:p>
            <a:endParaRPr lang="en-NZ" sz="1000" b="0" i="0" u="none" strike="noStrike" baseline="0">
              <a:latin typeface="Times New Roman" panose="02020603050405020304" pitchFamily="18" charset="0"/>
            </a:endParaRPr>
          </a:p>
          <a:p>
            <a:endParaRPr lang="en-NZ" sz="1000" b="0" i="0" u="none" strike="noStrike" baseline="0">
              <a:latin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B93F1-DD6F-42B4-042B-2C8D6B36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9" y="0"/>
            <a:ext cx="8229600" cy="961862"/>
          </a:xfrm>
        </p:spPr>
        <p:txBody>
          <a:bodyPr/>
          <a:lstStyle/>
          <a:p>
            <a:r>
              <a:rPr lang="mi-NZ" dirty="0"/>
              <a:t>Latest Plans – Level 2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33EB3-4D13-D7E3-83CC-AA0FF6613C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233"/>
          <a:stretch/>
        </p:blipFill>
        <p:spPr>
          <a:xfrm>
            <a:off x="633411" y="961862"/>
            <a:ext cx="10925175" cy="583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79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BED4F-600A-F5AB-ECD6-FCEA02ED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err="1"/>
              <a:t>Community</a:t>
            </a:r>
            <a:r>
              <a:rPr lang="mi-NZ" dirty="0"/>
              <a:t> </a:t>
            </a:r>
            <a:r>
              <a:rPr lang="mi-NZ" dirty="0" err="1"/>
              <a:t>engagement</a:t>
            </a:r>
            <a:endParaRPr lang="en-NZ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A27FB-AC27-AC2D-CB5D-48B194F4D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58" y="1509795"/>
            <a:ext cx="11200719" cy="1016008"/>
          </a:xfrm>
        </p:spPr>
        <p:txBody>
          <a:bodyPr/>
          <a:lstStyle/>
          <a:p>
            <a:pPr marL="0" indent="0">
              <a:buNone/>
            </a:pPr>
            <a:r>
              <a:rPr lang="mi-NZ" dirty="0" err="1"/>
              <a:t>During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week</a:t>
            </a:r>
            <a:r>
              <a:rPr lang="mi-NZ" dirty="0"/>
              <a:t> </a:t>
            </a:r>
            <a:r>
              <a:rPr lang="mi-NZ" dirty="0" err="1"/>
              <a:t>of</a:t>
            </a:r>
            <a:r>
              <a:rPr lang="mi-NZ" dirty="0"/>
              <a:t> 9 </a:t>
            </a:r>
            <a:r>
              <a:rPr lang="mi-NZ" dirty="0" err="1"/>
              <a:t>to</a:t>
            </a:r>
            <a:r>
              <a:rPr lang="mi-NZ" dirty="0"/>
              <a:t> 14 </a:t>
            </a:r>
            <a:r>
              <a:rPr lang="mi-NZ" dirty="0" err="1"/>
              <a:t>September</a:t>
            </a:r>
            <a:r>
              <a:rPr lang="mi-NZ" dirty="0"/>
              <a:t>, </a:t>
            </a:r>
            <a:r>
              <a:rPr lang="mi-NZ" dirty="0" err="1"/>
              <a:t>we</a:t>
            </a:r>
            <a:r>
              <a:rPr lang="mi-NZ" dirty="0"/>
              <a:t> </a:t>
            </a:r>
            <a:r>
              <a:rPr lang="mi-NZ" dirty="0" err="1"/>
              <a:t>invited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community</a:t>
            </a:r>
            <a:r>
              <a:rPr lang="mi-NZ" dirty="0"/>
              <a:t> </a:t>
            </a:r>
            <a:r>
              <a:rPr lang="mi-NZ" dirty="0" err="1"/>
              <a:t>into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old</a:t>
            </a:r>
            <a:r>
              <a:rPr lang="mi-NZ" dirty="0"/>
              <a:t> </a:t>
            </a:r>
            <a:r>
              <a:rPr lang="mi-NZ" dirty="0" err="1"/>
              <a:t>library</a:t>
            </a:r>
            <a:r>
              <a:rPr lang="mi-NZ" dirty="0"/>
              <a:t> </a:t>
            </a:r>
            <a:r>
              <a:rPr lang="mi-NZ" dirty="0" err="1"/>
              <a:t>to</a:t>
            </a:r>
            <a:r>
              <a:rPr lang="mi-NZ" dirty="0"/>
              <a:t> </a:t>
            </a:r>
            <a:r>
              <a:rPr lang="mi-NZ" dirty="0" err="1"/>
              <a:t>view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concept</a:t>
            </a:r>
            <a:r>
              <a:rPr lang="mi-NZ" dirty="0"/>
              <a:t> </a:t>
            </a:r>
            <a:r>
              <a:rPr lang="mi-NZ" dirty="0" err="1"/>
              <a:t>designs</a:t>
            </a:r>
            <a:r>
              <a:rPr lang="mi-NZ" dirty="0"/>
              <a:t>.  </a:t>
            </a:r>
            <a:endParaRPr lang="en-US" dirty="0"/>
          </a:p>
          <a:p>
            <a:pPr marL="0" indent="0">
              <a:buNone/>
            </a:pPr>
            <a:endParaRPr lang="mi-NZ" dirty="0">
              <a:cs typeface="Arial"/>
            </a:endParaRPr>
          </a:p>
        </p:txBody>
      </p:sp>
      <p:pic>
        <p:nvPicPr>
          <p:cNvPr id="4" name="Picture 3" descr="A chair and a chair in front of a wall with posters&#10;&#10;Description automatically generated">
            <a:extLst>
              <a:ext uri="{FF2B5EF4-FFF2-40B4-BE49-F238E27FC236}">
                <a16:creationId xmlns:a16="http://schemas.microsoft.com/office/drawing/2014/main" id="{1BE9B1B5-B283-AF93-8FA4-1DA8CFFAE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990" y="2529603"/>
            <a:ext cx="6362700" cy="2857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8B855C-6E1D-DB2C-610F-FC6F61020C9B}"/>
              </a:ext>
            </a:extLst>
          </p:cNvPr>
          <p:cNvSpPr txBox="1">
            <a:spLocks/>
          </p:cNvSpPr>
          <p:nvPr/>
        </p:nvSpPr>
        <p:spPr bwMode="auto">
          <a:xfrm>
            <a:off x="381758" y="2424195"/>
            <a:ext cx="4444319" cy="332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6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6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6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6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6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6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6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6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6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mi-NZ" kern="0" dirty="0">
                <a:cs typeface="Arial"/>
              </a:rPr>
              <a:t>The objectives of </a:t>
            </a:r>
            <a:r>
              <a:rPr lang="mi-NZ" kern="0" dirty="0" err="1">
                <a:cs typeface="Arial"/>
              </a:rPr>
              <a:t>the</a:t>
            </a:r>
            <a:r>
              <a:rPr lang="mi-NZ" kern="0" dirty="0">
                <a:cs typeface="Arial"/>
              </a:rPr>
              <a:t> </a:t>
            </a:r>
            <a:r>
              <a:rPr lang="mi-NZ" kern="0" dirty="0" err="1">
                <a:cs typeface="Arial"/>
              </a:rPr>
              <a:t>engagement</a:t>
            </a:r>
            <a:r>
              <a:rPr lang="mi-NZ" kern="0" dirty="0">
                <a:cs typeface="Arial"/>
              </a:rPr>
              <a:t> were </a:t>
            </a:r>
            <a:r>
              <a:rPr lang="mi-NZ" kern="0" dirty="0" err="1">
                <a:cs typeface="Arial"/>
              </a:rPr>
              <a:t>to</a:t>
            </a:r>
            <a:r>
              <a:rPr lang="mi-NZ" kern="0" dirty="0">
                <a:cs typeface="Arial"/>
              </a:rPr>
              <a:t>:</a:t>
            </a:r>
            <a:endParaRPr lang="en-US" dirty="0"/>
          </a:p>
          <a:p>
            <a:pPr marL="720725" indent="-360045">
              <a:buFont typeface="Courier New" panose="02070309020205020404" pitchFamily="49" charset="0"/>
              <a:buChar char="o"/>
            </a:pPr>
            <a:r>
              <a:rPr lang="mi-NZ" kern="0" dirty="0" err="1">
                <a:ea typeface="+mn-lt"/>
                <a:cs typeface="+mn-lt"/>
              </a:rPr>
              <a:t>show</a:t>
            </a:r>
            <a:r>
              <a:rPr lang="mi-NZ" kern="0" dirty="0">
                <a:ea typeface="+mn-lt"/>
                <a:cs typeface="+mn-lt"/>
              </a:rPr>
              <a:t> </a:t>
            </a:r>
            <a:r>
              <a:rPr lang="mi-NZ" kern="0" dirty="0" err="1">
                <a:ea typeface="+mn-lt"/>
                <a:cs typeface="+mn-lt"/>
              </a:rPr>
              <a:t>people</a:t>
            </a:r>
            <a:r>
              <a:rPr lang="mi-NZ" kern="0" dirty="0">
                <a:ea typeface="+mn-lt"/>
                <a:cs typeface="+mn-lt"/>
              </a:rPr>
              <a:t> </a:t>
            </a:r>
            <a:r>
              <a:rPr lang="mi-NZ" kern="0" dirty="0" err="1">
                <a:ea typeface="+mn-lt"/>
                <a:cs typeface="+mn-lt"/>
              </a:rPr>
              <a:t>how</a:t>
            </a:r>
            <a:r>
              <a:rPr lang="mi-NZ" kern="0" dirty="0">
                <a:ea typeface="+mn-lt"/>
                <a:cs typeface="+mn-lt"/>
              </a:rPr>
              <a:t> </a:t>
            </a:r>
            <a:r>
              <a:rPr lang="mi-NZ" kern="0" dirty="0" err="1">
                <a:ea typeface="+mn-lt"/>
                <a:cs typeface="+mn-lt"/>
              </a:rPr>
              <a:t>their</a:t>
            </a:r>
            <a:r>
              <a:rPr lang="mi-NZ" kern="0" dirty="0">
                <a:ea typeface="+mn-lt"/>
                <a:cs typeface="+mn-lt"/>
              </a:rPr>
              <a:t> </a:t>
            </a:r>
            <a:r>
              <a:rPr lang="mi-NZ" kern="0" dirty="0" err="1">
                <a:ea typeface="+mn-lt"/>
                <a:cs typeface="+mn-lt"/>
              </a:rPr>
              <a:t>comments</a:t>
            </a:r>
            <a:r>
              <a:rPr lang="mi-NZ" kern="0" dirty="0">
                <a:ea typeface="+mn-lt"/>
                <a:cs typeface="+mn-lt"/>
              </a:rPr>
              <a:t> </a:t>
            </a:r>
            <a:r>
              <a:rPr lang="mi-NZ" kern="0" dirty="0" err="1">
                <a:ea typeface="+mn-lt"/>
                <a:cs typeface="+mn-lt"/>
              </a:rPr>
              <a:t>influenced</a:t>
            </a:r>
            <a:r>
              <a:rPr lang="mi-NZ" kern="0" dirty="0">
                <a:ea typeface="+mn-lt"/>
                <a:cs typeface="+mn-lt"/>
              </a:rPr>
              <a:t> </a:t>
            </a:r>
            <a:r>
              <a:rPr lang="mi-NZ" kern="0" dirty="0" err="1">
                <a:ea typeface="+mn-lt"/>
                <a:cs typeface="+mn-lt"/>
              </a:rPr>
              <a:t>the</a:t>
            </a:r>
            <a:r>
              <a:rPr lang="mi-NZ" kern="0" dirty="0">
                <a:ea typeface="+mn-lt"/>
                <a:cs typeface="+mn-lt"/>
              </a:rPr>
              <a:t> </a:t>
            </a:r>
            <a:r>
              <a:rPr lang="mi-NZ" kern="0" dirty="0" err="1">
                <a:ea typeface="+mn-lt"/>
                <a:cs typeface="+mn-lt"/>
              </a:rPr>
              <a:t>design</a:t>
            </a:r>
          </a:p>
          <a:p>
            <a:pPr marL="720725" indent="-360045">
              <a:buFont typeface="Courier New" panose="02070309020205020404" pitchFamily="49" charset="0"/>
              <a:buChar char="o"/>
            </a:pPr>
            <a:r>
              <a:rPr lang="mi-NZ" kern="0" err="1">
                <a:ea typeface="+mn-lt"/>
                <a:cs typeface="+mn-lt"/>
              </a:rPr>
              <a:t>inform</a:t>
            </a:r>
            <a:r>
              <a:rPr lang="mi-NZ" kern="0" dirty="0">
                <a:ea typeface="+mn-lt"/>
                <a:cs typeface="+mn-lt"/>
              </a:rPr>
              <a:t> </a:t>
            </a:r>
            <a:r>
              <a:rPr lang="mi-NZ" kern="0" err="1">
                <a:ea typeface="+mn-lt"/>
                <a:cs typeface="+mn-lt"/>
              </a:rPr>
              <a:t>about</a:t>
            </a:r>
            <a:r>
              <a:rPr lang="mi-NZ" kern="0" dirty="0">
                <a:ea typeface="+mn-lt"/>
                <a:cs typeface="+mn-lt"/>
              </a:rPr>
              <a:t> </a:t>
            </a:r>
            <a:r>
              <a:rPr lang="mi-NZ" kern="0" err="1">
                <a:ea typeface="+mn-lt"/>
                <a:cs typeface="+mn-lt"/>
              </a:rPr>
              <a:t>next</a:t>
            </a:r>
            <a:r>
              <a:rPr lang="mi-NZ" kern="0" dirty="0">
                <a:ea typeface="+mn-lt"/>
                <a:cs typeface="+mn-lt"/>
              </a:rPr>
              <a:t> steps and </a:t>
            </a:r>
            <a:r>
              <a:rPr lang="mi-NZ" kern="0" err="1">
                <a:ea typeface="+mn-lt"/>
                <a:cs typeface="+mn-lt"/>
              </a:rPr>
              <a:t>timeline</a:t>
            </a:r>
            <a:endParaRPr lang="mi-NZ" kern="0" err="1">
              <a:cs typeface="Arial"/>
            </a:endParaRPr>
          </a:p>
          <a:p>
            <a:pPr marL="720725" indent="-360045">
              <a:buFont typeface="Courier New" panose="02070309020205020404" pitchFamily="49" charset="0"/>
              <a:buChar char="o"/>
            </a:pPr>
            <a:r>
              <a:rPr lang="mi-NZ" kern="0" dirty="0" err="1">
                <a:ea typeface="+mn-lt"/>
                <a:cs typeface="+mn-lt"/>
              </a:rPr>
              <a:t>Give</a:t>
            </a:r>
            <a:r>
              <a:rPr lang="mi-NZ" kern="0" dirty="0">
                <a:ea typeface="+mn-lt"/>
                <a:cs typeface="+mn-lt"/>
              </a:rPr>
              <a:t> </a:t>
            </a:r>
            <a:r>
              <a:rPr lang="mi-NZ" kern="0" dirty="0" err="1">
                <a:ea typeface="+mn-lt"/>
                <a:cs typeface="+mn-lt"/>
              </a:rPr>
              <a:t>people</a:t>
            </a:r>
            <a:r>
              <a:rPr lang="mi-NZ" kern="0" dirty="0">
                <a:ea typeface="+mn-lt"/>
                <a:cs typeface="+mn-lt"/>
              </a:rPr>
              <a:t> </a:t>
            </a:r>
            <a:r>
              <a:rPr lang="mi-NZ" kern="0" dirty="0" err="1">
                <a:ea typeface="+mn-lt"/>
                <a:cs typeface="+mn-lt"/>
              </a:rPr>
              <a:t>an</a:t>
            </a:r>
            <a:r>
              <a:rPr lang="mi-NZ" kern="0" dirty="0">
                <a:ea typeface="+mn-lt"/>
                <a:cs typeface="+mn-lt"/>
              </a:rPr>
              <a:t> </a:t>
            </a:r>
            <a:r>
              <a:rPr lang="mi-NZ" kern="0" dirty="0" err="1">
                <a:ea typeface="+mn-lt"/>
                <a:cs typeface="+mn-lt"/>
              </a:rPr>
              <a:t>opportunity</a:t>
            </a:r>
            <a:r>
              <a:rPr lang="mi-NZ" kern="0" dirty="0">
                <a:ea typeface="+mn-lt"/>
                <a:cs typeface="+mn-lt"/>
              </a:rPr>
              <a:t> </a:t>
            </a:r>
            <a:r>
              <a:rPr lang="mi-NZ" kern="0" dirty="0" err="1">
                <a:ea typeface="+mn-lt"/>
                <a:cs typeface="+mn-lt"/>
              </a:rPr>
              <a:t>to</a:t>
            </a:r>
            <a:r>
              <a:rPr lang="mi-NZ" kern="0" dirty="0">
                <a:ea typeface="+mn-lt"/>
                <a:cs typeface="+mn-lt"/>
              </a:rPr>
              <a:t> </a:t>
            </a:r>
            <a:r>
              <a:rPr lang="mi-NZ" kern="0" dirty="0" err="1">
                <a:ea typeface="+mn-lt"/>
                <a:cs typeface="+mn-lt"/>
              </a:rPr>
              <a:t>comment</a:t>
            </a:r>
            <a:r>
              <a:rPr lang="mi-NZ" kern="0" dirty="0">
                <a:ea typeface="+mn-lt"/>
                <a:cs typeface="+mn-lt"/>
              </a:rPr>
              <a:t> (</a:t>
            </a:r>
            <a:r>
              <a:rPr lang="mi-NZ" kern="0" dirty="0" err="1">
                <a:ea typeface="+mn-lt"/>
                <a:cs typeface="+mn-lt"/>
              </a:rPr>
              <a:t>but</a:t>
            </a:r>
            <a:r>
              <a:rPr lang="mi-NZ" kern="0" dirty="0">
                <a:ea typeface="+mn-lt"/>
                <a:cs typeface="+mn-lt"/>
              </a:rPr>
              <a:t> no further chance to influence).</a:t>
            </a:r>
            <a:endParaRPr lang="mi-NZ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756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>
            <a:extLst>
              <a:ext uri="{FF2B5EF4-FFF2-40B4-BE49-F238E27FC236}">
                <a16:creationId xmlns:a16="http://schemas.microsoft.com/office/drawing/2014/main" id="{C715DFDD-2F75-5CDB-C365-212568F39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80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63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BED4F-600A-F5AB-ECD6-FCEA02ED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/>
              <a:t>Community Engagement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A27FB-AC27-AC2D-CB5D-48B194F4D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2"/>
            <a:ext cx="11079636" cy="3984105"/>
          </a:xfrm>
        </p:spPr>
        <p:txBody>
          <a:bodyPr/>
          <a:lstStyle/>
          <a:p>
            <a:pPr marL="0" indent="0">
              <a:buNone/>
            </a:pPr>
            <a:r>
              <a:rPr lang="mi-NZ" dirty="0" err="1">
                <a:ea typeface="+mn-lt"/>
                <a:cs typeface="+mn-lt"/>
              </a:rPr>
              <a:t>Hundreds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of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people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called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in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during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the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week</a:t>
            </a:r>
            <a:r>
              <a:rPr lang="mi-NZ" dirty="0">
                <a:ea typeface="+mn-lt"/>
                <a:cs typeface="+mn-lt"/>
              </a:rPr>
              <a:t>. </a:t>
            </a:r>
            <a:r>
              <a:rPr lang="mi-NZ" dirty="0" err="1">
                <a:ea typeface="+mn-lt"/>
                <a:cs typeface="+mn-lt"/>
              </a:rPr>
              <a:t>They</a:t>
            </a:r>
            <a:r>
              <a:rPr lang="mi-NZ" dirty="0">
                <a:ea typeface="+mn-lt"/>
                <a:cs typeface="+mn-lt"/>
              </a:rPr>
              <a:t> were </a:t>
            </a:r>
            <a:r>
              <a:rPr lang="mi-NZ" dirty="0" err="1">
                <a:ea typeface="+mn-lt"/>
                <a:cs typeface="+mn-lt"/>
              </a:rPr>
              <a:t>eager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to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see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the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proposed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layout</a:t>
            </a:r>
            <a:r>
              <a:rPr lang="mi-NZ" dirty="0">
                <a:ea typeface="+mn-lt"/>
                <a:cs typeface="+mn-lt"/>
              </a:rPr>
              <a:t> and </a:t>
            </a:r>
            <a:r>
              <a:rPr lang="mi-NZ" dirty="0" err="1">
                <a:ea typeface="+mn-lt"/>
                <a:cs typeface="+mn-lt"/>
              </a:rPr>
              <a:t>overwhelmingly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liked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what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they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saw</a:t>
            </a:r>
            <a:r>
              <a:rPr lang="mi-NZ" dirty="0">
                <a:ea typeface="+mn-lt"/>
                <a:cs typeface="+mn-lt"/>
              </a:rPr>
              <a:t>.  </a:t>
            </a:r>
          </a:p>
          <a:p>
            <a:pPr marL="0" indent="0">
              <a:buNone/>
            </a:pPr>
            <a:endParaRPr lang="mi-N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mi-NZ" dirty="0" err="1">
                <a:ea typeface="+mn-lt"/>
                <a:cs typeface="+mn-lt"/>
              </a:rPr>
              <a:t>We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received</a:t>
            </a:r>
            <a:r>
              <a:rPr lang="mi-NZ" dirty="0">
                <a:ea typeface="+mn-lt"/>
                <a:cs typeface="+mn-lt"/>
              </a:rPr>
              <a:t> 138 </a:t>
            </a:r>
            <a:r>
              <a:rPr lang="mi-NZ" dirty="0" err="1">
                <a:ea typeface="+mn-lt"/>
                <a:cs typeface="+mn-lt"/>
              </a:rPr>
              <a:t>comments</a:t>
            </a:r>
            <a:r>
              <a:rPr lang="mi-NZ" dirty="0">
                <a:ea typeface="+mn-lt"/>
                <a:cs typeface="+mn-lt"/>
              </a:rPr>
              <a:t>:</a:t>
            </a:r>
            <a:endParaRPr lang="mi-NZ">
              <a:cs typeface="Arial"/>
            </a:endParaRPr>
          </a:p>
          <a:p>
            <a:pPr lvl="1">
              <a:buFont typeface="Arial"/>
              <a:buChar char="•"/>
            </a:pPr>
            <a:r>
              <a:rPr lang="mi-NZ" dirty="0">
                <a:ea typeface="+mn-lt"/>
                <a:cs typeface="+mn-lt"/>
              </a:rPr>
              <a:t>76 were </a:t>
            </a:r>
            <a:r>
              <a:rPr lang="mi-NZ" err="1">
                <a:ea typeface="+mn-lt"/>
                <a:cs typeface="+mn-lt"/>
              </a:rPr>
              <a:t>general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err="1">
                <a:ea typeface="+mn-lt"/>
                <a:cs typeface="+mn-lt"/>
              </a:rPr>
              <a:t>praise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err="1">
                <a:ea typeface="+mn-lt"/>
                <a:cs typeface="+mn-lt"/>
              </a:rPr>
              <a:t>of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err="1">
                <a:ea typeface="+mn-lt"/>
                <a:cs typeface="+mn-lt"/>
              </a:rPr>
              <a:t>the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err="1">
                <a:ea typeface="+mn-lt"/>
                <a:cs typeface="+mn-lt"/>
              </a:rPr>
              <a:t>concept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err="1">
                <a:ea typeface="+mn-lt"/>
                <a:cs typeface="+mn-lt"/>
              </a:rPr>
              <a:t>design</a:t>
            </a:r>
            <a:endParaRPr lang="mi-NZ">
              <a:cs typeface="Arial"/>
            </a:endParaRPr>
          </a:p>
          <a:p>
            <a:pPr lvl="1">
              <a:buFont typeface="Arial"/>
              <a:buChar char="•"/>
            </a:pPr>
            <a:r>
              <a:rPr lang="mi-NZ" dirty="0">
                <a:ea typeface="+mn-lt"/>
                <a:cs typeface="+mn-lt"/>
              </a:rPr>
              <a:t>10 </a:t>
            </a:r>
            <a:r>
              <a:rPr lang="mi-NZ" err="1">
                <a:ea typeface="+mn-lt"/>
                <a:cs typeface="+mn-lt"/>
              </a:rPr>
              <a:t>related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err="1">
                <a:ea typeface="+mn-lt"/>
                <a:cs typeface="+mn-lt"/>
              </a:rPr>
              <a:t>to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err="1">
                <a:ea typeface="+mn-lt"/>
                <a:cs typeface="+mn-lt"/>
              </a:rPr>
              <a:t>specific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err="1">
                <a:ea typeface="+mn-lt"/>
                <a:cs typeface="+mn-lt"/>
              </a:rPr>
              <a:t>features</a:t>
            </a:r>
            <a:endParaRPr lang="mi-NZ">
              <a:cs typeface="Arial"/>
            </a:endParaRPr>
          </a:p>
          <a:p>
            <a:pPr lvl="1">
              <a:buFont typeface="Arial"/>
              <a:buChar char="•"/>
            </a:pPr>
            <a:r>
              <a:rPr lang="mi-NZ" dirty="0">
                <a:ea typeface="+mn-lt"/>
                <a:cs typeface="+mn-lt"/>
              </a:rPr>
              <a:t>3 </a:t>
            </a:r>
            <a:r>
              <a:rPr lang="mi-NZ" err="1">
                <a:ea typeface="+mn-lt"/>
                <a:cs typeface="+mn-lt"/>
              </a:rPr>
              <a:t>positive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err="1">
                <a:ea typeface="+mn-lt"/>
                <a:cs typeface="+mn-lt"/>
              </a:rPr>
              <a:t>comments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err="1">
                <a:ea typeface="+mn-lt"/>
                <a:cs typeface="+mn-lt"/>
              </a:rPr>
              <a:t>about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err="1">
                <a:ea typeface="+mn-lt"/>
                <a:cs typeface="+mn-lt"/>
              </a:rPr>
              <a:t>the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err="1">
                <a:ea typeface="+mn-lt"/>
                <a:cs typeface="+mn-lt"/>
              </a:rPr>
              <a:t>engagement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err="1">
                <a:ea typeface="+mn-lt"/>
                <a:cs typeface="+mn-lt"/>
              </a:rPr>
              <a:t>process</a:t>
            </a:r>
            <a:r>
              <a:rPr lang="mi-NZ" dirty="0">
                <a:ea typeface="+mn-lt"/>
                <a:cs typeface="+mn-lt"/>
              </a:rPr>
              <a:t> and 2 </a:t>
            </a:r>
            <a:r>
              <a:rPr lang="mi-NZ" err="1">
                <a:ea typeface="+mn-lt"/>
                <a:cs typeface="+mn-lt"/>
              </a:rPr>
              <a:t>about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err="1">
                <a:ea typeface="+mn-lt"/>
                <a:cs typeface="+mn-lt"/>
              </a:rPr>
              <a:t>the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err="1">
                <a:ea typeface="+mn-lt"/>
                <a:cs typeface="+mn-lt"/>
              </a:rPr>
              <a:t>name</a:t>
            </a:r>
            <a:endParaRPr lang="mi-NZ">
              <a:cs typeface="Arial"/>
            </a:endParaRPr>
          </a:p>
          <a:p>
            <a:pPr lvl="1">
              <a:buFont typeface="Arial"/>
              <a:buChar char="•"/>
            </a:pPr>
            <a:r>
              <a:rPr lang="mi-NZ" dirty="0">
                <a:ea typeface="+mn-lt"/>
                <a:cs typeface="+mn-lt"/>
              </a:rPr>
              <a:t>16 </a:t>
            </a:r>
            <a:r>
              <a:rPr lang="mi-NZ" err="1">
                <a:ea typeface="+mn-lt"/>
                <a:cs typeface="+mn-lt"/>
              </a:rPr>
              <a:t>suggestions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err="1">
                <a:ea typeface="+mn-lt"/>
                <a:cs typeface="+mn-lt"/>
              </a:rPr>
              <a:t>about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err="1">
                <a:ea typeface="+mn-lt"/>
                <a:cs typeface="+mn-lt"/>
              </a:rPr>
              <a:t>the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err="1">
                <a:ea typeface="+mn-lt"/>
                <a:cs typeface="+mn-lt"/>
              </a:rPr>
              <a:t>building</a:t>
            </a:r>
            <a:endParaRPr lang="mi-NZ">
              <a:cs typeface="Arial"/>
            </a:endParaRPr>
          </a:p>
          <a:p>
            <a:pPr lvl="1">
              <a:buFont typeface="Arial"/>
              <a:buChar char="•"/>
            </a:pPr>
            <a:r>
              <a:rPr lang="mi-NZ" dirty="0">
                <a:ea typeface="+mn-lt"/>
                <a:cs typeface="+mn-lt"/>
              </a:rPr>
              <a:t>16 </a:t>
            </a:r>
            <a:r>
              <a:rPr lang="mi-NZ" dirty="0" err="1">
                <a:ea typeface="+mn-lt"/>
                <a:cs typeface="+mn-lt"/>
              </a:rPr>
              <a:t>comments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about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the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library's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operations</a:t>
            </a:r>
            <a:endParaRPr lang="mi-NZ" dirty="0" err="1">
              <a:cs typeface="Arial"/>
            </a:endParaRPr>
          </a:p>
          <a:p>
            <a:pPr lvl="1">
              <a:buFont typeface="Arial"/>
              <a:buChar char="•"/>
            </a:pPr>
            <a:r>
              <a:rPr lang="mi-NZ" dirty="0">
                <a:ea typeface="+mn-lt"/>
                <a:cs typeface="+mn-lt"/>
              </a:rPr>
              <a:t>9 </a:t>
            </a:r>
            <a:r>
              <a:rPr lang="mi-NZ" dirty="0" err="1">
                <a:ea typeface="+mn-lt"/>
                <a:cs typeface="+mn-lt"/>
              </a:rPr>
              <a:t>comments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about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the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specific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needs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of</a:t>
            </a:r>
            <a:r>
              <a:rPr lang="mi-NZ" dirty="0">
                <a:ea typeface="+mn-lt"/>
                <a:cs typeface="+mn-lt"/>
              </a:rPr>
              <a:t> </a:t>
            </a:r>
            <a:r>
              <a:rPr lang="mi-NZ" dirty="0" err="1">
                <a:ea typeface="+mn-lt"/>
                <a:cs typeface="+mn-lt"/>
              </a:rPr>
              <a:t>teenagers</a:t>
            </a:r>
            <a:r>
              <a:rPr lang="mi-NZ" dirty="0">
                <a:ea typeface="+mn-lt"/>
                <a:cs typeface="+mn-lt"/>
              </a:rPr>
              <a:t>.</a:t>
            </a:r>
            <a:endParaRPr lang="mi-NZ" dirty="0">
              <a:cs typeface="Arial"/>
            </a:endParaRPr>
          </a:p>
          <a:p>
            <a:endParaRPr lang="mi-NZ" dirty="0">
              <a:cs typeface="Arial"/>
            </a:endParaRPr>
          </a:p>
          <a:p>
            <a:pPr marL="0" indent="0">
              <a:buNone/>
            </a:pPr>
            <a:endParaRPr lang="mi-N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305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BED4F-600A-F5AB-ECD6-FCEA02ED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/>
              <a:t>Next Steps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A27FB-AC27-AC2D-CB5D-48B194F4D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4" y="1600202"/>
            <a:ext cx="10884816" cy="4532745"/>
          </a:xfrm>
        </p:spPr>
        <p:txBody>
          <a:bodyPr/>
          <a:lstStyle/>
          <a:p>
            <a:r>
              <a:rPr lang="mi-NZ" dirty="0"/>
              <a:t>By the end of 2024 we hope to have lodged the Resource Consent and completed detailed design.</a:t>
            </a:r>
          </a:p>
          <a:p>
            <a:r>
              <a:rPr lang="mi-NZ" dirty="0" err="1"/>
              <a:t>In</a:t>
            </a:r>
            <a:r>
              <a:rPr lang="mi-NZ" dirty="0"/>
              <a:t> </a:t>
            </a:r>
            <a:r>
              <a:rPr lang="mi-NZ" dirty="0" err="1"/>
              <a:t>early</a:t>
            </a:r>
            <a:r>
              <a:rPr lang="mi-NZ" dirty="0"/>
              <a:t> 2025 </a:t>
            </a:r>
            <a:r>
              <a:rPr lang="mi-NZ" dirty="0" err="1"/>
              <a:t>we</a:t>
            </a:r>
            <a:r>
              <a:rPr lang="mi-NZ" dirty="0"/>
              <a:t> </a:t>
            </a:r>
            <a:r>
              <a:rPr lang="mi-NZ" dirty="0" err="1"/>
              <a:t>aim</a:t>
            </a:r>
            <a:r>
              <a:rPr lang="mi-NZ" dirty="0"/>
              <a:t> </a:t>
            </a:r>
            <a:r>
              <a:rPr lang="mi-NZ" dirty="0" err="1"/>
              <a:t>to</a:t>
            </a:r>
            <a:r>
              <a:rPr lang="mi-NZ" dirty="0"/>
              <a:t> </a:t>
            </a:r>
            <a:r>
              <a:rPr lang="mi-NZ" dirty="0" err="1"/>
              <a:t>tender</a:t>
            </a:r>
            <a:r>
              <a:rPr lang="mi-NZ" dirty="0"/>
              <a:t> for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main</a:t>
            </a:r>
            <a:r>
              <a:rPr lang="mi-NZ" dirty="0"/>
              <a:t> </a:t>
            </a:r>
            <a:r>
              <a:rPr lang="mi-NZ" dirty="0" err="1"/>
              <a:t>construction</a:t>
            </a:r>
            <a:r>
              <a:rPr lang="mi-NZ" dirty="0"/>
              <a:t> </a:t>
            </a:r>
            <a:r>
              <a:rPr lang="mi-NZ" dirty="0" err="1"/>
              <a:t>contractor</a:t>
            </a:r>
            <a:r>
              <a:rPr lang="mi-NZ" dirty="0"/>
              <a:t>.</a:t>
            </a:r>
          </a:p>
          <a:p>
            <a:r>
              <a:rPr lang="mi-NZ" dirty="0"/>
              <a:t>Construction is currently anticipated to commence mid-2025 with an estimated construction period of 12-18 months.</a:t>
            </a:r>
          </a:p>
          <a:p>
            <a:r>
              <a:rPr lang="mi-NZ" dirty="0" err="1"/>
              <a:t>If</a:t>
            </a:r>
            <a:r>
              <a:rPr lang="mi-NZ" dirty="0"/>
              <a:t> </a:t>
            </a:r>
            <a:r>
              <a:rPr lang="mi-NZ" dirty="0" err="1"/>
              <a:t>all</a:t>
            </a:r>
            <a:r>
              <a:rPr lang="mi-NZ" dirty="0"/>
              <a:t> </a:t>
            </a:r>
            <a:r>
              <a:rPr lang="mi-NZ" dirty="0" err="1"/>
              <a:t>goes</a:t>
            </a:r>
            <a:r>
              <a:rPr lang="mi-NZ" dirty="0"/>
              <a:t> </a:t>
            </a:r>
            <a:r>
              <a:rPr lang="mi-NZ" dirty="0" err="1"/>
              <a:t>to</a:t>
            </a:r>
            <a:r>
              <a:rPr lang="mi-NZ" dirty="0"/>
              <a:t> </a:t>
            </a:r>
            <a:r>
              <a:rPr lang="mi-NZ" dirty="0" err="1"/>
              <a:t>plan</a:t>
            </a:r>
            <a:r>
              <a:rPr lang="mi-NZ" dirty="0"/>
              <a:t> </a:t>
            </a:r>
            <a:r>
              <a:rPr lang="mi-NZ" dirty="0" err="1"/>
              <a:t>we</a:t>
            </a:r>
            <a:r>
              <a:rPr lang="mi-NZ" dirty="0"/>
              <a:t> </a:t>
            </a:r>
            <a:r>
              <a:rPr lang="mi-NZ" dirty="0" err="1"/>
              <a:t>will</a:t>
            </a:r>
            <a:r>
              <a:rPr lang="mi-NZ" dirty="0"/>
              <a:t> </a:t>
            </a:r>
            <a:r>
              <a:rPr lang="mi-NZ" dirty="0" err="1"/>
              <a:t>open</a:t>
            </a:r>
            <a:r>
              <a:rPr lang="mi-NZ" dirty="0"/>
              <a:t> Te Ara Whetū  </a:t>
            </a:r>
            <a:r>
              <a:rPr lang="mi-NZ" dirty="0" err="1"/>
              <a:t>in</a:t>
            </a:r>
            <a:r>
              <a:rPr lang="mi-NZ" dirty="0"/>
              <a:t> </a:t>
            </a:r>
            <a:r>
              <a:rPr lang="mi-NZ" dirty="0" err="1"/>
              <a:t>late</a:t>
            </a:r>
            <a:r>
              <a:rPr lang="mi-NZ" dirty="0"/>
              <a:t> 2026.</a:t>
            </a:r>
          </a:p>
          <a:p>
            <a:pPr marL="0" indent="0">
              <a:buNone/>
            </a:pPr>
            <a:endParaRPr lang="mi-N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7954780"/>
      </p:ext>
    </p:extLst>
  </p:cSld>
  <p:clrMapOvr>
    <a:masterClrMapping/>
  </p:clrMapOvr>
</p:sld>
</file>

<file path=ppt/theme/theme1.xml><?xml version="1.0" encoding="utf-8"?>
<a:theme xmlns:a="http://schemas.openxmlformats.org/drawingml/2006/main" name="kcdc-#300919-v2-Corpor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uncil Power Point Template 2015" id="{51C0F373-F6FB-446D-8C47-32D584617F38}" vid="{793C1C87-92B6-43B6-A805-CFC1EFAA3C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9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192_Win32_SL_v6" id="{000B72E1-E192-44E9-B8F2-188AF3FE4191}" vid="{1634329A-3C4A-4D49-93C0-D3DA8557E5C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activity xmlns="4f9c820c-e7e2-444d-97ee-45f2b3485c1d">A - Project Controls and Monitoring</Subactivity>
    <BusinessValue xmlns="4f9c820c-e7e2-444d-97ee-45f2b3485c1d" xsi:nil="true"/>
    <PRADateDisposal xmlns="4f9c820c-e7e2-444d-97ee-45f2b3485c1d" xsi:nil="true"/>
    <ApplicationNo xmlns="5bd205ad-2945-4b0f-982a-48f644879018" xsi:nil="true"/>
    <RelatedValuationNumbers xmlns="55bcd593-d4c7-4359-a33f-8fe16413171d" xsi:nil="true"/>
    <KeyWords xmlns="15ffb055-6eb4-45a1-bc20-bf2ac0d420da" xsi:nil="true"/>
    <SecurityClassification xmlns="15ffb055-6eb4-45a1-bc20-bf2ac0d420da" xsi:nil="true"/>
    <RMClassification xmlns="55bcd593-d4c7-4359-a33f-8fe16413171d">Subject File</RMClassification>
    <InternalOnly xmlns="55bcd593-d4c7-4359-a33f-8fe16413171d">false</InternalOnly>
    <PRADate3 xmlns="4f9c820c-e7e2-444d-97ee-45f2b3485c1d" xsi:nil="true"/>
    <PRAText5 xmlns="4f9c820c-e7e2-444d-97ee-45f2b3485c1d" xsi:nil="true"/>
    <Level2 xmlns="c91a514c-9034-4fa3-897a-8352025b26ed">NA</Level2>
    <EDLevel1 xmlns="55bcd593-d4c7-4359-a33f-8fe16413171d">Council</EDLevel1>
    <EDLevel4 xmlns="55bcd593-d4c7-4359-a33f-8fe16413171d">Forms, Masters, Templates, Labels</EDLevel4>
    <Activity xmlns="4f9c820c-e7e2-444d-97ee-45f2b3485c1d">Community Development Projects</Activity>
    <EDDataID xmlns="55bcd593-d4c7-4359-a33f-8fe16413171d">607439</EDDataID>
    <AggregationStatus xmlns="4f9c820c-e7e2-444d-97ee-45f2b3485c1d">Normal</AggregationStatus>
    <CategoryValue xmlns="4f9c820c-e7e2-444d-97ee-45f2b3485c1d">NA</CategoryValue>
    <PRADate2 xmlns="4f9c820c-e7e2-444d-97ee-45f2b3485c1d" xsi:nil="true"/>
    <ValuationNo xmlns="5bd205ad-2945-4b0f-982a-48f644879018" xsi:nil="true"/>
    <Town xmlns="5bd205ad-2945-4b0f-982a-48f644879018" xsi:nil="true"/>
    <Case xmlns="4f9c820c-e7e2-444d-97ee-45f2b3485c1d">NA</Case>
    <PRAText1 xmlns="4f9c820c-e7e2-444d-97ee-45f2b3485c1d" xsi:nil="true"/>
    <PRAText4 xmlns="4f9c820c-e7e2-444d-97ee-45f2b3485c1d" xsi:nil="true"/>
    <Level3 xmlns="c91a514c-9034-4fa3-897a-8352025b26ed" xsi:nil="true"/>
    <EDLevel5 xmlns="55bcd593-d4c7-4359-a33f-8fe16413171d" xsi:nil="true"/>
    <Team xmlns="c91a514c-9034-4fa3-897a-8352025b26ed">Te Ara Whetū</Team>
    <Project xmlns="4f9c820c-e7e2-444d-97ee-45f2b3485c1d">Te Ara Whetū</Project>
    <Address xmlns="5bd205ad-2945-4b0f-982a-48f644879018" xsi:nil="true"/>
    <EDLevel2 xmlns="55bcd593-d4c7-4359-a33f-8fe16413171d">Libraries Arts and Museum</EDLevel2>
    <FunctionGroup xmlns="4f9c820c-e7e2-444d-97ee-45f2b3485c1d">Community Facilities</FunctionGroup>
    <Function xmlns="4f9c820c-e7e2-444d-97ee-45f2b3485c1d">Community Projects</Function>
    <RelatedPeople xmlns="4f9c820c-e7e2-444d-97ee-45f2b3485c1d">
      <UserInfo>
        <DisplayName/>
        <AccountId xsi:nil="true"/>
        <AccountType/>
      </UserInfo>
    </RelatedPeople>
    <AggregationNarrative xmlns="725c79e5-42ce-4aa0-ac78-b6418001f0d2" xsi:nil="true"/>
    <Channel xmlns="c91a514c-9034-4fa3-897a-8352025b26ed">General</Channel>
    <PRAType xmlns="4f9c820c-e7e2-444d-97ee-45f2b3485c1d">Doc</PRAType>
    <PRADate1 xmlns="4f9c820c-e7e2-444d-97ee-45f2b3485c1d" xsi:nil="true"/>
    <DocumentType xmlns="4f9c820c-e7e2-444d-97ee-45f2b3485c1d" xsi:nil="true"/>
    <PRAText3 xmlns="4f9c820c-e7e2-444d-97ee-45f2b3485c1d" xsi:nil="true"/>
    <EDLevel3 xmlns="55bcd593-d4c7-4359-a33f-8fe16413171d">Administration</EDLevel3>
    <Year xmlns="c91a514c-9034-4fa3-897a-8352025b26ed">NA</Year>
    <LegacyMetadata xmlns="55bcd593-d4c7-4359-a33f-8fe16413171d">Created By: sue.perkins@kapiticoast.govt.nz
File: byvk01!.potx
Legacy DM Data-DM Doc Number: 558416
Legacy DM Data-Doc Type: WORKING
Legacy DM Data-File Classification: (R)General
Legacy DM Data-File Number: LA'/'LA/01'/'LA/01/07'/'LA/01/07/01(A)
Legacy DM Data-Original Author: Sue Perkins ( SUEP )
Legacy DM Data-Restricted: 0
RM Essential: NO
RM File Number: 14
RM Record Date: 04/09/2015
RM Status: ACTIVE</LegacyMetadata>
    <Narrative xmlns="4f9c820c-e7e2-444d-97ee-45f2b3485c1d" xsi:nil="true"/>
    <CategoryName xmlns="4f9c820c-e7e2-444d-97ee-45f2b3485c1d">NA</CategoryName>
    <PRADateTrigger xmlns="4f9c820c-e7e2-444d-97ee-45f2b3485c1d" xsi:nil="true"/>
    <PRAText2 xmlns="4f9c820c-e7e2-444d-97ee-45f2b3485c1d" xsi:nil="true"/>
    <Comments xmlns="d74e8046-c8c0-4410-85f8-f76bca89ab76" xsi:nil="true"/>
    <TaxCatchAll xmlns="5258400d-cf50-449a-91a4-a8b3359bbd55" xsi:nil="true"/>
    <lcf76f155ced4ddcb4097134ff3c332f xmlns="8ea69f48-51ca-4216-8bbd-bde313a3ca38">
      <Terms xmlns="http://schemas.microsoft.com/office/infopath/2007/PartnerControls"/>
    </lcf76f155ced4ddcb4097134ff3c332f>
    <SharedWithUsers xmlns="5258400d-cf50-449a-91a4-a8b3359bbd55">
      <UserInfo>
        <DisplayName>Andrea Healy</DisplayName>
        <AccountId>399</AccountId>
        <AccountType/>
      </UserInfo>
    </SharedWithUsers>
    <_dlc_DocId xmlns="5258400d-cf50-449a-91a4-a8b3359bbd55">U5RCTUST6MMN-1157463057-3660</_dlc_DocId>
    <_dlc_DocIdUrl xmlns="5258400d-cf50-449a-91a4-a8b3359bbd55">
      <Url>https://kcdcnz.sharepoint.com/sites/WaikLibProject/_layouts/15/DocIdRedir.aspx?ID=U5RCTUST6MMN-1157463057-3660</Url>
      <Description>U5RCTUST6MMN-1157463057-3660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568E76B02C21094CBF8A0A51220E5A8A" ma:contentTypeVersion="113" ma:contentTypeDescription="Create a new document." ma:contentTypeScope="" ma:versionID="5a6fc32517a4ea0210b78c62984a29ad">
  <xsd:schema xmlns:xsd="http://www.w3.org/2001/XMLSchema" xmlns:xs="http://www.w3.org/2001/XMLSchema" xmlns:p="http://schemas.microsoft.com/office/2006/metadata/properties" xmlns:ns2="5258400d-cf50-449a-91a4-a8b3359bbd55" xmlns:ns3="15ffb055-6eb4-45a1-bc20-bf2ac0d420da" xmlns:ns4="d74e8046-c8c0-4410-85f8-f76bca89ab76" xmlns:ns5="4f9c820c-e7e2-444d-97ee-45f2b3485c1d" xmlns:ns6="725c79e5-42ce-4aa0-ac78-b6418001f0d2" xmlns:ns7="c91a514c-9034-4fa3-897a-8352025b26ed" xmlns:ns8="5bd205ad-2945-4b0f-982a-48f644879018" xmlns:ns9="55bcd593-d4c7-4359-a33f-8fe16413171d" xmlns:ns10="8ea69f48-51ca-4216-8bbd-bde313a3ca38" targetNamespace="http://schemas.microsoft.com/office/2006/metadata/properties" ma:root="true" ma:fieldsID="d53d58179ecaf14c1648dc235ddfdabc" ns2:_="" ns3:_="" ns4:_="" ns5:_="" ns6:_="" ns7:_="" ns8:_="" ns9:_="" ns10:_="">
    <xsd:import namespace="5258400d-cf50-449a-91a4-a8b3359bbd55"/>
    <xsd:import namespace="15ffb055-6eb4-45a1-bc20-bf2ac0d420da"/>
    <xsd:import namespace="d74e8046-c8c0-4410-85f8-f76bca89ab76"/>
    <xsd:import namespace="4f9c820c-e7e2-444d-97ee-45f2b3485c1d"/>
    <xsd:import namespace="725c79e5-42ce-4aa0-ac78-b6418001f0d2"/>
    <xsd:import namespace="c91a514c-9034-4fa3-897a-8352025b26ed"/>
    <xsd:import namespace="5bd205ad-2945-4b0f-982a-48f644879018"/>
    <xsd:import namespace="55bcd593-d4c7-4359-a33f-8fe16413171d"/>
    <xsd:import namespace="8ea69f48-51ca-4216-8bbd-bde313a3ca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KeyWords" minOccurs="0"/>
                <xsd:element ref="ns4:Comments" minOccurs="0"/>
                <xsd:element ref="ns5:DocumentType" minOccurs="0"/>
                <xsd:element ref="ns5:Narrative" minOccurs="0"/>
                <xsd:element ref="ns3:SecurityClassification" minOccurs="0"/>
                <xsd:element ref="ns5:Subactivity" minOccurs="0"/>
                <xsd:element ref="ns5:Case" minOccurs="0"/>
                <xsd:element ref="ns5:RelatedPeople" minOccurs="0"/>
                <xsd:element ref="ns5:CategoryName" minOccurs="0"/>
                <xsd:element ref="ns5:CategoryValue" minOccurs="0"/>
                <xsd:element ref="ns5:BusinessValue" minOccurs="0"/>
                <xsd:element ref="ns5:FunctionGroup" minOccurs="0"/>
                <xsd:element ref="ns5:Function" minOccurs="0"/>
                <xsd:element ref="ns5:PRAType" minOccurs="0"/>
                <xsd:element ref="ns5:PRADate1" minOccurs="0"/>
                <xsd:element ref="ns5:PRADate2" minOccurs="0"/>
                <xsd:element ref="ns5:PRADate3" minOccurs="0"/>
                <xsd:element ref="ns5:PRADateDisposal" minOccurs="0"/>
                <xsd:element ref="ns5:PRADateTrigger" minOccurs="0"/>
                <xsd:element ref="ns5:PRAText1" minOccurs="0"/>
                <xsd:element ref="ns5:PRAText2" minOccurs="0"/>
                <xsd:element ref="ns5:PRAText3" minOccurs="0"/>
                <xsd:element ref="ns5:PRAText4" minOccurs="0"/>
                <xsd:element ref="ns5:PRAText5" minOccurs="0"/>
                <xsd:element ref="ns5:AggregationStatus" minOccurs="0"/>
                <xsd:element ref="ns5:Project" minOccurs="0"/>
                <xsd:element ref="ns5:Activity" minOccurs="0"/>
                <xsd:element ref="ns6:AggregationNarrative" minOccurs="0"/>
                <xsd:element ref="ns7:Channel" minOccurs="0"/>
                <xsd:element ref="ns7:Team" minOccurs="0"/>
                <xsd:element ref="ns7:Level2" minOccurs="0"/>
                <xsd:element ref="ns7:Level3" minOccurs="0"/>
                <xsd:element ref="ns7:Year" minOccurs="0"/>
                <xsd:element ref="ns8:Address" minOccurs="0"/>
                <xsd:element ref="ns8:ApplicationNo" minOccurs="0"/>
                <xsd:element ref="ns9:EDDataID" minOccurs="0"/>
                <xsd:element ref="ns9:EDLevel1" minOccurs="0"/>
                <xsd:element ref="ns9:EDLevel2" minOccurs="0"/>
                <xsd:element ref="ns9:EDLevel3" minOccurs="0"/>
                <xsd:element ref="ns9:EDLevel4" minOccurs="0"/>
                <xsd:element ref="ns9:EDLevel5" minOccurs="0"/>
                <xsd:element ref="ns9:LegacyMetadata" minOccurs="0"/>
                <xsd:element ref="ns8:ValuationNo" minOccurs="0"/>
                <xsd:element ref="ns8:Town" minOccurs="0"/>
                <xsd:element ref="ns9:RMClassification" minOccurs="0"/>
                <xsd:element ref="ns9:InternalOnly" minOccurs="0"/>
                <xsd:element ref="ns10:MediaServiceMetadata" minOccurs="0"/>
                <xsd:element ref="ns10:MediaServiceFastMetadata" minOccurs="0"/>
                <xsd:element ref="ns10:MediaServiceAutoKeyPoints" minOccurs="0"/>
                <xsd:element ref="ns10:MediaServiceKeyPoints" minOccurs="0"/>
                <xsd:element ref="ns9:RelatedValuationNumbers" minOccurs="0"/>
                <xsd:element ref="ns10:MediaServiceAutoTags" minOccurs="0"/>
                <xsd:element ref="ns10:MediaServiceGenerationTime" minOccurs="0"/>
                <xsd:element ref="ns10:MediaServiceEventHashCode" minOccurs="0"/>
                <xsd:element ref="ns10:MediaServiceDateTaken" minOccurs="0"/>
                <xsd:element ref="ns10:MediaServiceOCR" minOccurs="0"/>
                <xsd:element ref="ns2:SharedWithUsers" minOccurs="0"/>
                <xsd:element ref="ns2:SharedWithDetails" minOccurs="0"/>
                <xsd:element ref="ns10:lcf76f155ced4ddcb4097134ff3c332f" minOccurs="0"/>
                <xsd:element ref="ns2:TaxCatchAll" minOccurs="0"/>
                <xsd:element ref="ns10:MediaServiceLocation" minOccurs="0"/>
                <xsd:element ref="ns10:MediaServiceObjectDetectorVersions" minOccurs="0"/>
                <xsd:element ref="ns10:MediaLengthInSeconds" minOccurs="0"/>
                <xsd:element ref="ns10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8400d-cf50-449a-91a4-a8b3359bbd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6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71" nillable="true" ma:displayName="Taxonomy Catch All Column" ma:hidden="true" ma:list="{47ba7114-c592-4997-baf9-12f30edf89de}" ma:internalName="TaxCatchAll" ma:showField="CatchAllData" ma:web="5258400d-cf50-449a-91a4-a8b3359bbd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b055-6eb4-45a1-bc20-bf2ac0d420da" elementFormDefault="qualified">
    <xsd:import namespace="http://schemas.microsoft.com/office/2006/documentManagement/types"/>
    <xsd:import namespace="http://schemas.microsoft.com/office/infopath/2007/PartnerControls"/>
    <xsd:element name="KeyWords" ma:index="11" nillable="true" ma:displayName="Key Words" ma:internalName="KeyWords" ma:readOnly="false">
      <xsd:simpleType>
        <xsd:restriction base="dms:Note">
          <xsd:maxLength value="255"/>
        </xsd:restriction>
      </xsd:simpleType>
    </xsd:element>
    <xsd:element name="SecurityClassification" ma:index="15" nillable="true" ma:displayName="Security Classification" ma:format="Dropdown" ma:hidden="true" ma:internalName="SecurityClassification" ma:readOnly="false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e8046-c8c0-4410-85f8-f76bca89ab76" elementFormDefault="qualified">
    <xsd:import namespace="http://schemas.microsoft.com/office/2006/documentManagement/types"/>
    <xsd:import namespace="http://schemas.microsoft.com/office/infopath/2007/PartnerControls"/>
    <xsd:element name="Comments" ma:index="12" nillable="true" ma:displayName="Comments" ma:internalName="Comme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820c-e7e2-444d-97ee-45f2b3485c1d" elementFormDefault="qualified">
    <xsd:import namespace="http://schemas.microsoft.com/office/2006/documentManagement/types"/>
    <xsd:import namespace="http://schemas.microsoft.com/office/infopath/2007/PartnerControls"/>
    <xsd:element name="DocumentType" ma:index="13" nillable="true" ma:displayName="Document Type" ma:format="Dropdown" ma:hidden="true" ma:internalName="DocumentType" ma:readOnly="false">
      <xsd:simpleType>
        <xsd:restriction base="dms:Choice">
          <xsd:enumeration value="APPLICATION, certificate, consent related"/>
          <xsd:enumeration value="CONTRACT, Variation, Agreement"/>
          <xsd:enumeration value="CORRESPONDENCE"/>
          <xsd:enumeration value="DRAWING, Plan, Map"/>
          <xsd:enumeration value="EMPLOYMENT related"/>
          <xsd:enumeration value="FINANCIAL related"/>
          <xsd:enumeration value="KNOWLEDGE article"/>
          <xsd:enumeration value="MEETING related"/>
          <xsd:enumeration value="MEMO, Filenote, Email"/>
          <xsd:enumeration value="MODEL, Calculation, Working"/>
          <xsd:enumeration value="PHOTO, Image or Multi-media"/>
          <xsd:enumeration value="PRESENTATION"/>
          <xsd:enumeration value="PUBLICATION material"/>
          <xsd:enumeration value="PURCHASING related"/>
          <xsd:enumeration value="REPORT, or planning related"/>
          <xsd:enumeration value="RULES, Policy, Bylaw, procedure"/>
          <xsd:enumeration value="SERVICE REQUEST related"/>
          <xsd:enumeration value="SPECIFICATION or standard"/>
          <xsd:enumeration value="SUPPLIER PRODUCT Info"/>
          <xsd:enumeration value="TEMPLATE, Checklist or Form"/>
        </xsd:restriction>
      </xsd:simpleType>
    </xsd:element>
    <xsd:element name="Narrative" ma:index="14" nillable="true" ma:displayName="Narrative" ma:hidden="true" ma:internalName="Narrative" ma:readOnly="false">
      <xsd:simpleType>
        <xsd:restriction base="dms:Note"/>
      </xsd:simpleType>
    </xsd:element>
    <xsd:element name="Subactivity" ma:index="16" nillable="true" ma:displayName="Subactivity" ma:default="NA" ma:hidden="true" ma:internalName="Subactivity" ma:readOnly="false">
      <xsd:simpleType>
        <xsd:restriction base="dms:Text">
          <xsd:maxLength value="255"/>
        </xsd:restriction>
      </xsd:simpleType>
    </xsd:element>
    <xsd:element name="Case" ma:index="17" nillable="true" ma:displayName="Case" ma:default="NA" ma:hidden="true" ma:internalName="Case" ma:readOnly="false">
      <xsd:simpleType>
        <xsd:restriction base="dms:Text">
          <xsd:maxLength value="255"/>
        </xsd:restriction>
      </xsd:simpleType>
    </xsd:element>
    <xsd:element name="RelatedPeople" ma:index="18" nillable="true" ma:displayName="Related People" ma:hidden="true" ma:list="UserInfo" ma:SharePointGroup="0" ma:internalName="RelatedPeop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egoryName" ma:index="19" nillable="true" ma:displayName="Category 1" ma:default="NA" ma:hidden="true" ma:internalName="CategoryName" ma:readOnly="false">
      <xsd:simpleType>
        <xsd:restriction base="dms:Text">
          <xsd:maxLength value="255"/>
        </xsd:restriction>
      </xsd:simpleType>
    </xsd:element>
    <xsd:element name="CategoryValue" ma:index="20" nillable="true" ma:displayName="Category 2" ma:default="NA" ma:hidden="true" ma:internalName="CategoryValue" ma:readOnly="false">
      <xsd:simpleType>
        <xsd:restriction base="dms:Text">
          <xsd:maxLength value="255"/>
        </xsd:restriction>
      </xsd:simpleType>
    </xsd:element>
    <xsd:element name="BusinessValue" ma:index="21" nillable="true" ma:displayName="Business Value" ma:hidden="true" ma:internalName="BusinessValue" ma:readOnly="false">
      <xsd:simpleType>
        <xsd:restriction base="dms:Text">
          <xsd:maxLength value="255"/>
        </xsd:restriction>
      </xsd:simpleType>
    </xsd:element>
    <xsd:element name="FunctionGroup" ma:index="22" nillable="true" ma:displayName="Function Group" ma:default="Community Facilities" ma:hidden="true" ma:internalName="FunctionGroup" ma:readOnly="false">
      <xsd:simpleType>
        <xsd:restriction base="dms:Text">
          <xsd:maxLength value="255"/>
        </xsd:restriction>
      </xsd:simpleType>
    </xsd:element>
    <xsd:element name="Function" ma:index="23" nillable="true" ma:displayName="Function" ma:default="Community Projects" ma:hidden="true" ma:internalName="Function" ma:readOnly="false">
      <xsd:simpleType>
        <xsd:restriction base="dms:Text">
          <xsd:maxLength value="255"/>
        </xsd:restriction>
      </xsd:simpleType>
    </xsd:element>
    <xsd:element name="PRAType" ma:index="24" nillable="true" ma:displayName="PRA Type" ma:default="Doc" ma:hidden="true" ma:indexed="true" ma:internalName="PRAType">
      <xsd:simpleType>
        <xsd:restriction base="dms:Text">
          <xsd:maxLength value="255"/>
        </xsd:restriction>
      </xsd:simpleType>
    </xsd:element>
    <xsd:element name="PRADate1" ma:index="25" nillable="true" ma:displayName="PRA Date 1" ma:format="DateOnly" ma:hidden="true" ma:internalName="PRADate1" ma:readOnly="false">
      <xsd:simpleType>
        <xsd:restriction base="dms:DateTime"/>
      </xsd:simpleType>
    </xsd:element>
    <xsd:element name="PRADate2" ma:index="26" nillable="true" ma:displayName="PRA Date 2" ma:format="DateOnly" ma:hidden="true" ma:internalName="PRADate2" ma:readOnly="false">
      <xsd:simpleType>
        <xsd:restriction base="dms:DateTime"/>
      </xsd:simpleType>
    </xsd:element>
    <xsd:element name="PRADate3" ma:index="27" nillable="true" ma:displayName="PRA Date 3" ma:format="DateOnly" ma:hidden="true" ma:internalName="PRADate3" ma:readOnly="false">
      <xsd:simpleType>
        <xsd:restriction base="dms:DateTime"/>
      </xsd:simpleType>
    </xsd:element>
    <xsd:element name="PRADateDisposal" ma:index="28" nillable="true" ma:displayName="PRA Date Disposal" ma:format="DateOnly" ma:hidden="true" ma:internalName="PRADateDisposal" ma:readOnly="false">
      <xsd:simpleType>
        <xsd:restriction base="dms:DateTime"/>
      </xsd:simpleType>
    </xsd:element>
    <xsd:element name="PRADateTrigger" ma:index="29" nillable="true" ma:displayName="PRA Date Trigger" ma:format="DateOnly" ma:hidden="true" ma:internalName="PRADateTrigger" ma:readOnly="false">
      <xsd:simpleType>
        <xsd:restriction base="dms:DateTime"/>
      </xsd:simpleType>
    </xsd:element>
    <xsd:element name="PRAText1" ma:index="30" nillable="true" ma:displayName="PRA Text 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31" nillable="true" ma:displayName="PRA Text 2" ma:hidden="true" ma:internalName="PRAText2" ma:readOnly="false">
      <xsd:simpleType>
        <xsd:restriction base="dms:Text">
          <xsd:maxLength value="255"/>
        </xsd:restriction>
      </xsd:simpleType>
    </xsd:element>
    <xsd:element name="PRAText3" ma:index="32" nillable="true" ma:displayName="PRA Text 3" ma:hidden="true" ma:internalName="PRAText3" ma:readOnly="false">
      <xsd:simpleType>
        <xsd:restriction base="dms:Text">
          <xsd:maxLength value="255"/>
        </xsd:restriction>
      </xsd:simpleType>
    </xsd:element>
    <xsd:element name="PRAText4" ma:index="33" nillable="true" ma:displayName="PRA Text 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34" nillable="true" ma:displayName="PRA Text 5" ma:hidden="true" ma:internalName="PRAText5" ma:readOnly="false">
      <xsd:simpleType>
        <xsd:restriction base="dms:Text">
          <xsd:maxLength value="255"/>
        </xsd:restriction>
      </xsd:simpleType>
    </xsd:element>
    <xsd:element name="AggregationStatus" ma:index="35" nillable="true" ma:displayName="Aggregation Status" ma:default="Normal" ma:format="Dropdown" ma:hidden="true" ma:internalName="AggregationStatus" ma:readOnly="false">
      <xsd:simpleType>
        <xsd:union memberTypes="dms:Text">
          <xsd:simpleType>
            <xsd:restriction base="dms:Choice">
              <xsd:enumeration value="Delete Soon"/>
              <xsd:enumeration value="Transfer Soon"/>
              <xsd:enumeration value="Appraise Soon"/>
              <xsd:enumeration value="Delete"/>
              <xsd:enumeration value="Transfer"/>
              <xsd:enumeration value="Appraise"/>
              <xsd:enumeration value="Hold"/>
              <xsd:enumeration value="Normal"/>
              <xsd:enumeration value="Archive"/>
            </xsd:restriction>
          </xsd:simpleType>
        </xsd:union>
      </xsd:simpleType>
    </xsd:element>
    <xsd:element name="Project" ma:index="36" nillable="true" ma:displayName="Project" ma:default="Te Ara Whetū" ma:hidden="true" ma:internalName="Project" ma:readOnly="false">
      <xsd:simpleType>
        <xsd:restriction base="dms:Text">
          <xsd:maxLength value="255"/>
        </xsd:restriction>
      </xsd:simpleType>
    </xsd:element>
    <xsd:element name="Activity" ma:index="37" nillable="true" ma:displayName="Activity" ma:default="Community Development Projects" ma:hidden="true" ma:internalName="Activit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c79e5-42ce-4aa0-ac78-b6418001f0d2" elementFormDefault="qualified">
    <xsd:import namespace="http://schemas.microsoft.com/office/2006/documentManagement/types"/>
    <xsd:import namespace="http://schemas.microsoft.com/office/infopath/2007/PartnerControls"/>
    <xsd:element name="AggregationNarrative" ma:index="38" nillable="true" ma:displayName="Aggregation Narrative" ma:hidden="true" ma:internalName="AggregationNarrativ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514c-9034-4fa3-897a-8352025b26ed" elementFormDefault="qualified">
    <xsd:import namespace="http://schemas.microsoft.com/office/2006/documentManagement/types"/>
    <xsd:import namespace="http://schemas.microsoft.com/office/infopath/2007/PartnerControls"/>
    <xsd:element name="Channel" ma:index="39" nillable="true" ma:displayName="Channel" ma:default="NA" ma:hidden="true" ma:internalName="Channel" ma:readOnly="false">
      <xsd:simpleType>
        <xsd:restriction base="dms:Text">
          <xsd:maxLength value="255"/>
        </xsd:restriction>
      </xsd:simpleType>
    </xsd:element>
    <xsd:element name="Team" ma:index="40" nillable="true" ma:displayName="Team" ma:default="Te Ara Whetū" ma:hidden="true" ma:internalName="Team" ma:readOnly="false">
      <xsd:simpleType>
        <xsd:restriction base="dms:Text">
          <xsd:maxLength value="255"/>
        </xsd:restriction>
      </xsd:simpleType>
    </xsd:element>
    <xsd:element name="Level2" ma:index="41" nillable="true" ma:displayName="Level2" ma:default="NA" ma:hidden="true" ma:internalName="Level2" ma:readOnly="false">
      <xsd:simpleType>
        <xsd:restriction base="dms:Text">
          <xsd:maxLength value="255"/>
        </xsd:restriction>
      </xsd:simpleType>
    </xsd:element>
    <xsd:element name="Level3" ma:index="42" nillable="true" ma:displayName="Level3" ma:hidden="true" ma:internalName="Level3" ma:readOnly="false">
      <xsd:simpleType>
        <xsd:restriction base="dms:Text">
          <xsd:maxLength value="255"/>
        </xsd:restriction>
      </xsd:simpleType>
    </xsd:element>
    <xsd:element name="Year" ma:index="43" nillable="true" ma:displayName="Year" ma:default="NA" ma:hidden="true" ma:internalName="Yea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205ad-2945-4b0f-982a-48f644879018" elementFormDefault="qualified">
    <xsd:import namespace="http://schemas.microsoft.com/office/2006/documentManagement/types"/>
    <xsd:import namespace="http://schemas.microsoft.com/office/infopath/2007/PartnerControls"/>
    <xsd:element name="Address" ma:index="44" nillable="true" ma:displayName="Address" ma:hidden="true" ma:internalName="Address" ma:readOnly="false">
      <xsd:simpleType>
        <xsd:restriction base="dms:Text">
          <xsd:maxLength value="255"/>
        </xsd:restriction>
      </xsd:simpleType>
    </xsd:element>
    <xsd:element name="ApplicationNo" ma:index="45" nillable="true" ma:displayName="Application Number" ma:hidden="true" ma:internalName="ApplicationNo" ma:readOnly="false">
      <xsd:simpleType>
        <xsd:restriction base="dms:Text">
          <xsd:maxLength value="255"/>
        </xsd:restriction>
      </xsd:simpleType>
    </xsd:element>
    <xsd:element name="ValuationNo" ma:index="53" nillable="true" ma:displayName="Valuation Number" ma:hidden="true" ma:internalName="ValuationNo" ma:readOnly="false">
      <xsd:simpleType>
        <xsd:restriction base="dms:Text">
          <xsd:maxLength value="255"/>
        </xsd:restriction>
      </xsd:simpleType>
    </xsd:element>
    <xsd:element name="Town" ma:index="54" nillable="true" ma:displayName="Town" ma:hidden="true" ma:internalName="Tow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cd593-d4c7-4359-a33f-8fe16413171d" elementFormDefault="qualified">
    <xsd:import namespace="http://schemas.microsoft.com/office/2006/documentManagement/types"/>
    <xsd:import namespace="http://schemas.microsoft.com/office/infopath/2007/PartnerControls"/>
    <xsd:element name="EDDataID" ma:index="46" nillable="true" ma:displayName="EDDataID" ma:hidden="true" ma:indexed="true" ma:internalName="EDDataID" ma:readOnly="false">
      <xsd:simpleType>
        <xsd:restriction base="dms:Text">
          <xsd:maxLength value="255"/>
        </xsd:restriction>
      </xsd:simpleType>
    </xsd:element>
    <xsd:element name="EDLevel1" ma:index="47" nillable="true" ma:displayName="EDLevel1" ma:hidden="true" ma:internalName="EDLevel1" ma:readOnly="false">
      <xsd:simpleType>
        <xsd:restriction base="dms:Text">
          <xsd:maxLength value="255"/>
        </xsd:restriction>
      </xsd:simpleType>
    </xsd:element>
    <xsd:element name="EDLevel2" ma:index="48" nillable="true" ma:displayName="EDLevel2" ma:hidden="true" ma:internalName="EDLevel2" ma:readOnly="false">
      <xsd:simpleType>
        <xsd:restriction base="dms:Text">
          <xsd:maxLength value="255"/>
        </xsd:restriction>
      </xsd:simpleType>
    </xsd:element>
    <xsd:element name="EDLevel3" ma:index="49" nillable="true" ma:displayName="EDLevel3" ma:hidden="true" ma:internalName="EDLevel3" ma:readOnly="false">
      <xsd:simpleType>
        <xsd:restriction base="dms:Text">
          <xsd:maxLength value="255"/>
        </xsd:restriction>
      </xsd:simpleType>
    </xsd:element>
    <xsd:element name="EDLevel4" ma:index="50" nillable="true" ma:displayName="EDLevel4" ma:hidden="true" ma:internalName="EDLevel4" ma:readOnly="false">
      <xsd:simpleType>
        <xsd:restriction base="dms:Text">
          <xsd:maxLength value="255"/>
        </xsd:restriction>
      </xsd:simpleType>
    </xsd:element>
    <xsd:element name="EDLevel5" ma:index="51" nillable="true" ma:displayName="EDLevel5" ma:hidden="true" ma:internalName="EDLevel5" ma:readOnly="false">
      <xsd:simpleType>
        <xsd:restriction base="dms:Text">
          <xsd:maxLength value="255"/>
        </xsd:restriction>
      </xsd:simpleType>
    </xsd:element>
    <xsd:element name="LegacyMetadata" ma:index="52" nillable="true" ma:displayName="Legacy Metadata" ma:hidden="true" ma:internalName="LegacyMetadata" ma:readOnly="false">
      <xsd:simpleType>
        <xsd:restriction base="dms:Note"/>
      </xsd:simpleType>
    </xsd:element>
    <xsd:element name="RMClassification" ma:index="55" nillable="true" ma:displayName="RM Classification" ma:hidden="true" ma:internalName="RMClassification" ma:readOnly="false">
      <xsd:simpleType>
        <xsd:restriction base="dms:Text">
          <xsd:maxLength value="255"/>
        </xsd:restriction>
      </xsd:simpleType>
    </xsd:element>
    <xsd:element name="InternalOnly" ma:index="56" nillable="true" ma:displayName="Internal Only" ma:default="0" ma:hidden="true" ma:internalName="InternalOnly" ma:readOnly="false">
      <xsd:simpleType>
        <xsd:restriction base="dms:Boolean"/>
      </xsd:simpleType>
    </xsd:element>
    <xsd:element name="RelatedValuationNumbers" ma:index="61" nillable="true" ma:displayName="Related Valuation Numbers" ma:hidden="true" ma:internalName="RelatedValuationNumbers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69f48-51ca-4216-8bbd-bde313a3c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5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6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62" nillable="true" ma:displayName="Tags" ma:internalName="MediaServiceAutoTags" ma:readOnly="true">
      <xsd:simpleType>
        <xsd:restriction base="dms:Text"/>
      </xsd:simpleType>
    </xsd:element>
    <xsd:element name="MediaServiceGenerationTime" ma:index="6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6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6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6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70" nillable="true" ma:taxonomy="true" ma:internalName="lcf76f155ced4ddcb4097134ff3c332f" ma:taxonomyFieldName="MediaServiceImageTags" ma:displayName="Image Tags" ma:readOnly="false" ma:fieldId="{5cf76f15-5ced-4ddc-b409-7134ff3c332f}" ma:taxonomyMulti="true" ma:sspId="c1a1cba4-1f74-403f-95b2-fb9a3922ae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7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7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7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7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82AEA8-20DD-4D70-91A1-ED14DF3A301F}">
  <ds:schemaRefs>
    <ds:schemaRef ds:uri="4f9c820c-e7e2-444d-97ee-45f2b3485c1d"/>
    <ds:schemaRef ds:uri="8ea69f48-51ca-4216-8bbd-bde313a3ca38"/>
    <ds:schemaRef ds:uri="15ffb055-6eb4-45a1-bc20-bf2ac0d420da"/>
    <ds:schemaRef ds:uri="http://www.w3.org/XML/1998/namespace"/>
    <ds:schemaRef ds:uri="http://purl.org/dc/terms/"/>
    <ds:schemaRef ds:uri="5258400d-cf50-449a-91a4-a8b3359bbd55"/>
    <ds:schemaRef ds:uri="http://purl.org/dc/dcmitype/"/>
    <ds:schemaRef ds:uri="http://purl.org/dc/elements/1.1/"/>
    <ds:schemaRef ds:uri="http://schemas.microsoft.com/office/infopath/2007/PartnerControls"/>
    <ds:schemaRef ds:uri="c91a514c-9034-4fa3-897a-8352025b26ed"/>
    <ds:schemaRef ds:uri="http://schemas.microsoft.com/office/2006/metadata/properties"/>
    <ds:schemaRef ds:uri="725c79e5-42ce-4aa0-ac78-b6418001f0d2"/>
    <ds:schemaRef ds:uri="http://schemas.microsoft.com/office/2006/documentManagement/types"/>
    <ds:schemaRef ds:uri="55bcd593-d4c7-4359-a33f-8fe16413171d"/>
    <ds:schemaRef ds:uri="5bd205ad-2945-4b0f-982a-48f644879018"/>
    <ds:schemaRef ds:uri="http://schemas.openxmlformats.org/package/2006/metadata/core-properties"/>
    <ds:schemaRef ds:uri="d74e8046-c8c0-4410-85f8-f76bca89ab76"/>
  </ds:schemaRefs>
</ds:datastoreItem>
</file>

<file path=customXml/itemProps2.xml><?xml version="1.0" encoding="utf-8"?>
<ds:datastoreItem xmlns:ds="http://schemas.openxmlformats.org/officeDocument/2006/customXml" ds:itemID="{38FE7F73-F36D-4030-A7B8-905D9A6ABA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724314-A3BE-42CC-8C84-F6E1F406C67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613E99E-64BE-4DEE-9840-77973F083D90}">
  <ds:schemaRefs>
    <ds:schemaRef ds:uri="15ffb055-6eb4-45a1-bc20-bf2ac0d420da"/>
    <ds:schemaRef ds:uri="4f9c820c-e7e2-444d-97ee-45f2b3485c1d"/>
    <ds:schemaRef ds:uri="5258400d-cf50-449a-91a4-a8b3359bbd55"/>
    <ds:schemaRef ds:uri="55bcd593-d4c7-4359-a33f-8fe16413171d"/>
    <ds:schemaRef ds:uri="5bd205ad-2945-4b0f-982a-48f644879018"/>
    <ds:schemaRef ds:uri="725c79e5-42ce-4aa0-ac78-b6418001f0d2"/>
    <ds:schemaRef ds:uri="8ea69f48-51ca-4216-8bbd-bde313a3ca38"/>
    <ds:schemaRef ds:uri="c91a514c-9034-4fa3-897a-8352025b26ed"/>
    <ds:schemaRef ds:uri="d74e8046-c8c0-4410-85f8-f76bca89ab7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24-06-11 WCB - PRESENTATION - 11 Jun 2024</Template>
  <TotalTime>20</TotalTime>
  <Words>353</Words>
  <Application>Microsoft Office PowerPoint</Application>
  <PresentationFormat>Widescreen</PresentationFormat>
  <Paragraphs>114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Arial</vt:lpstr>
      <vt:lpstr>Calibri</vt:lpstr>
      <vt:lpstr>Courier New</vt:lpstr>
      <vt:lpstr>Times New Roman</vt:lpstr>
      <vt:lpstr>Tw Cen MT</vt:lpstr>
      <vt:lpstr>Tw Cen MT Condensed</vt:lpstr>
      <vt:lpstr>kcdc-#300919-v2-Corporate</vt:lpstr>
      <vt:lpstr>Office Theme</vt:lpstr>
      <vt:lpstr>Te Ara Whetū Update</vt:lpstr>
      <vt:lpstr>programme</vt:lpstr>
      <vt:lpstr>Latest Plans - Ground Floor</vt:lpstr>
      <vt:lpstr>Latest Plans – Level 1</vt:lpstr>
      <vt:lpstr>Latest Plans – Level 2</vt:lpstr>
      <vt:lpstr>Community engagement</vt:lpstr>
      <vt:lpstr>PowerPoint Presentation</vt:lpstr>
      <vt:lpstr>Community Engagement</vt:lpstr>
      <vt:lpstr>Next Steps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Ara Whetū Design</dc:title>
  <dc:creator>Mike Richardson</dc:creator>
  <cp:lastModifiedBy>Kate Coutts</cp:lastModifiedBy>
  <cp:revision>51</cp:revision>
  <cp:lastPrinted>2024-06-07T03:19:13Z</cp:lastPrinted>
  <dcterms:created xsi:type="dcterms:W3CDTF">2024-06-06T04:53:03Z</dcterms:created>
  <dcterms:modified xsi:type="dcterms:W3CDTF">2024-11-14T08:05:17Z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0x010100568E76B02C21094CBF8A0A51220E5A8A</vt:lpwstr>
  </property>
  <property fmtid="{D5CDD505-2E9C-101B-9397-08002B2CF9AE}" pid="3" name="MediaServiceImageTags">
    <vt:lpwstr/>
  </property>
  <property fmtid="{D5CDD505-2E9C-101B-9397-08002B2CF9AE}" pid="4" name="_dlc_DocIdItemGuid">
    <vt:lpwstr>dd921a67-4df3-4baf-befc-bd6cf2f180aa</vt:lpwstr>
  </property>
</Properties>
</file>