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58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131CF2-905E-4C67-809A-12D6764A91DA}" v="1" dt="2024-11-03T20:09:32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4032" y="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Doherty" userId="971ebeaa-d627-4278-a179-9de8e572c7ed" providerId="ADAL" clId="{9C131CF2-905E-4C67-809A-12D6764A91DA}"/>
    <pc:docChg chg="modSld modNotesMaster">
      <pc:chgData name="Sarah Doherty" userId="971ebeaa-d627-4278-a179-9de8e572c7ed" providerId="ADAL" clId="{9C131CF2-905E-4C67-809A-12D6764A91DA}" dt="2024-11-03T20:09:32.623" v="9"/>
      <pc:docMkLst>
        <pc:docMk/>
      </pc:docMkLst>
      <pc:sldChg chg="modNotes">
        <pc:chgData name="Sarah Doherty" userId="971ebeaa-d627-4278-a179-9de8e572c7ed" providerId="ADAL" clId="{9C131CF2-905E-4C67-809A-12D6764A91DA}" dt="2024-11-03T20:08:00.565" v="0" actId="20577"/>
        <pc:sldMkLst>
          <pc:docMk/>
          <pc:sldMk cId="955405997" sldId="257"/>
        </pc:sldMkLst>
      </pc:sldChg>
      <pc:sldChg chg="modNotes">
        <pc:chgData name="Sarah Doherty" userId="971ebeaa-d627-4278-a179-9de8e572c7ed" providerId="ADAL" clId="{9C131CF2-905E-4C67-809A-12D6764A91DA}" dt="2024-11-03T20:08:09.693" v="1" actId="20577"/>
        <pc:sldMkLst>
          <pc:docMk/>
          <pc:sldMk cId="1767598130" sldId="260"/>
        </pc:sldMkLst>
      </pc:sldChg>
      <pc:sldChg chg="modNotes">
        <pc:chgData name="Sarah Doherty" userId="971ebeaa-d627-4278-a179-9de8e572c7ed" providerId="ADAL" clId="{9C131CF2-905E-4C67-809A-12D6764A91DA}" dt="2024-11-03T20:08:14.490" v="2" actId="20577"/>
        <pc:sldMkLst>
          <pc:docMk/>
          <pc:sldMk cId="2583368209" sldId="261"/>
        </pc:sldMkLst>
      </pc:sldChg>
      <pc:sldChg chg="modNotes">
        <pc:chgData name="Sarah Doherty" userId="971ebeaa-d627-4278-a179-9de8e572c7ed" providerId="ADAL" clId="{9C131CF2-905E-4C67-809A-12D6764A91DA}" dt="2024-11-03T20:08:26.665" v="4" actId="20577"/>
        <pc:sldMkLst>
          <pc:docMk/>
          <pc:sldMk cId="541563523" sldId="263"/>
        </pc:sldMkLst>
      </pc:sldChg>
      <pc:sldChg chg="modNotes">
        <pc:chgData name="Sarah Doherty" userId="971ebeaa-d627-4278-a179-9de8e572c7ed" providerId="ADAL" clId="{9C131CF2-905E-4C67-809A-12D6764A91DA}" dt="2024-11-03T20:08:33.928" v="5" actId="20577"/>
        <pc:sldMkLst>
          <pc:docMk/>
          <pc:sldMk cId="1252908622" sldId="266"/>
        </pc:sldMkLst>
      </pc:sldChg>
      <pc:sldChg chg="modNotes">
        <pc:chgData name="Sarah Doherty" userId="971ebeaa-d627-4278-a179-9de8e572c7ed" providerId="ADAL" clId="{9C131CF2-905E-4C67-809A-12D6764A91DA}" dt="2024-11-03T20:09:32.623" v="9"/>
        <pc:sldMkLst>
          <pc:docMk/>
          <pc:sldMk cId="3598910163" sldId="267"/>
        </pc:sldMkLst>
      </pc:sldChg>
      <pc:sldChg chg="modNotes">
        <pc:chgData name="Sarah Doherty" userId="971ebeaa-d627-4278-a179-9de8e572c7ed" providerId="ADAL" clId="{9C131CF2-905E-4C67-809A-12D6764A91DA}" dt="2024-11-03T20:08:44.904" v="7" actId="20577"/>
        <pc:sldMkLst>
          <pc:docMk/>
          <pc:sldMk cId="3236630163" sldId="269"/>
        </pc:sldMkLst>
      </pc:sldChg>
      <pc:sldChg chg="modNotes">
        <pc:chgData name="Sarah Doherty" userId="971ebeaa-d627-4278-a179-9de8e572c7ed" providerId="ADAL" clId="{9C131CF2-905E-4C67-809A-12D6764A91DA}" dt="2024-11-03T20:08:49.320" v="8" actId="20577"/>
        <pc:sldMkLst>
          <pc:docMk/>
          <pc:sldMk cId="3431316157" sldId="270"/>
        </pc:sldMkLst>
      </pc:sldChg>
      <pc:sldChg chg="modNotes">
        <pc:chgData name="Sarah Doherty" userId="971ebeaa-d627-4278-a179-9de8e572c7ed" providerId="ADAL" clId="{9C131CF2-905E-4C67-809A-12D6764A91DA}" dt="2024-11-03T20:08:19.965" v="3" actId="20577"/>
        <pc:sldMkLst>
          <pc:docMk/>
          <pc:sldMk cId="309636577" sldId="27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1CEC9-4234-4FD7-A793-F7AEB22066B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0C7A7F8-BAA6-419D-880E-76999508432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NZ" b="0" i="0" cap="none" dirty="0"/>
            <a:t>In 2018 KCDC began social investment to strengthen the community and social sector</a:t>
          </a:r>
          <a:endParaRPr lang="en-US" cap="none" dirty="0"/>
        </a:p>
      </dgm:t>
    </dgm:pt>
    <dgm:pt modelId="{6C270819-E0C6-4248-A70D-77BB936C5ABC}" type="parTrans" cxnId="{848578DC-6DF1-499C-A13F-AB3061FB85D9}">
      <dgm:prSet/>
      <dgm:spPr/>
      <dgm:t>
        <a:bodyPr/>
        <a:lstStyle/>
        <a:p>
          <a:endParaRPr lang="en-US" dirty="0"/>
        </a:p>
      </dgm:t>
    </dgm:pt>
    <dgm:pt modelId="{49C4CCD8-5D22-4ECC-AE45-7D9C76C3AE2E}" type="sibTrans" cxnId="{848578DC-6DF1-499C-A13F-AB3061FB85D9}">
      <dgm:prSet/>
      <dgm:spPr/>
      <dgm:t>
        <a:bodyPr/>
        <a:lstStyle/>
        <a:p>
          <a:endParaRPr lang="en-US" dirty="0"/>
        </a:p>
      </dgm:t>
    </dgm:pt>
    <dgm:pt modelId="{C368E407-394B-4C53-A42C-5BB199E003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NZ" b="0" i="0" cap="none" dirty="0"/>
            <a:t>Together, </a:t>
          </a:r>
          <a:r>
            <a:rPr lang="en-NZ" b="0" i="0" cap="none" dirty="0" err="1"/>
            <a:t>Kāpiti</a:t>
          </a:r>
          <a:r>
            <a:rPr lang="en-NZ" b="0" i="0" cap="none" dirty="0"/>
            <a:t> Impact Trust and Volunteer </a:t>
          </a:r>
          <a:r>
            <a:rPr lang="en-NZ" b="0" i="0" cap="none" dirty="0" err="1"/>
            <a:t>Kāpiti</a:t>
          </a:r>
          <a:r>
            <a:rPr lang="en-NZ" b="0" i="0" cap="none" dirty="0"/>
            <a:t> do the mahi on the ground </a:t>
          </a:r>
          <a:endParaRPr lang="en-US" cap="none" dirty="0"/>
        </a:p>
      </dgm:t>
    </dgm:pt>
    <dgm:pt modelId="{1EB52AF0-03EB-4DF6-8634-D4F9772E14B0}" type="parTrans" cxnId="{23385180-5848-4086-A41A-25828D825D57}">
      <dgm:prSet/>
      <dgm:spPr/>
      <dgm:t>
        <a:bodyPr/>
        <a:lstStyle/>
        <a:p>
          <a:endParaRPr lang="en-US" dirty="0"/>
        </a:p>
      </dgm:t>
    </dgm:pt>
    <dgm:pt modelId="{82FCA36A-6D73-4391-A1AB-030D96DB3876}" type="sibTrans" cxnId="{23385180-5848-4086-A41A-25828D825D57}">
      <dgm:prSet/>
      <dgm:spPr/>
      <dgm:t>
        <a:bodyPr/>
        <a:lstStyle/>
        <a:p>
          <a:endParaRPr lang="en-US" dirty="0"/>
        </a:p>
      </dgm:t>
    </dgm:pt>
    <dgm:pt modelId="{19C89D2E-7E47-477E-BF3C-D7D4803A24B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NZ" b="0" i="0" cap="none" dirty="0"/>
            <a:t>Working to upskill, connect &amp; champion organisations &amp; their leaders</a:t>
          </a:r>
          <a:endParaRPr lang="en-US" cap="none" dirty="0"/>
        </a:p>
      </dgm:t>
    </dgm:pt>
    <dgm:pt modelId="{1E114D70-D8AF-442F-9F8B-9A7497071621}" type="parTrans" cxnId="{CDCE3C3E-95F4-4A4D-AE67-498048FAC63A}">
      <dgm:prSet/>
      <dgm:spPr/>
      <dgm:t>
        <a:bodyPr/>
        <a:lstStyle/>
        <a:p>
          <a:endParaRPr lang="en-US" dirty="0"/>
        </a:p>
      </dgm:t>
    </dgm:pt>
    <dgm:pt modelId="{70F3AFD9-ADBF-4403-ACC3-0D2BB426F643}" type="sibTrans" cxnId="{CDCE3C3E-95F4-4A4D-AE67-498048FAC63A}">
      <dgm:prSet/>
      <dgm:spPr/>
      <dgm:t>
        <a:bodyPr/>
        <a:lstStyle/>
        <a:p>
          <a:endParaRPr lang="en-US" dirty="0"/>
        </a:p>
      </dgm:t>
    </dgm:pt>
    <dgm:pt modelId="{B5FF2FAF-D7B2-4823-B40A-91566B4B9B1A}" type="pres">
      <dgm:prSet presAssocID="{51E1CEC9-4234-4FD7-A793-F7AEB22066B2}" presName="root" presStyleCnt="0">
        <dgm:presLayoutVars>
          <dgm:dir/>
          <dgm:resizeHandles val="exact"/>
        </dgm:presLayoutVars>
      </dgm:prSet>
      <dgm:spPr/>
    </dgm:pt>
    <dgm:pt modelId="{AFCCF97B-500F-4321-8A24-82CFA1B87B9B}" type="pres">
      <dgm:prSet presAssocID="{60C7A7F8-BAA6-419D-880E-76999508432C}" presName="compNode" presStyleCnt="0"/>
      <dgm:spPr/>
    </dgm:pt>
    <dgm:pt modelId="{BF2C4406-82DD-434D-9063-74766CD03B54}" type="pres">
      <dgm:prSet presAssocID="{60C7A7F8-BAA6-419D-880E-76999508432C}" presName="iconBgRect" presStyleLbl="bgShp" presStyleIdx="0" presStyleCnt="3"/>
      <dgm:spPr/>
    </dgm:pt>
    <dgm:pt modelId="{5830FF95-1162-480D-B9E8-B57AC09C4155}" type="pres">
      <dgm:prSet presAssocID="{60C7A7F8-BAA6-419D-880E-7699950843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6D9A9F3-1FAC-4399-9882-CF25D8ED6525}" type="pres">
      <dgm:prSet presAssocID="{60C7A7F8-BAA6-419D-880E-76999508432C}" presName="spaceRect" presStyleCnt="0"/>
      <dgm:spPr/>
    </dgm:pt>
    <dgm:pt modelId="{CFA8CD6A-245C-4EDC-9687-A2355334D4FF}" type="pres">
      <dgm:prSet presAssocID="{60C7A7F8-BAA6-419D-880E-76999508432C}" presName="textRect" presStyleLbl="revTx" presStyleIdx="0" presStyleCnt="3">
        <dgm:presLayoutVars>
          <dgm:chMax val="1"/>
          <dgm:chPref val="1"/>
        </dgm:presLayoutVars>
      </dgm:prSet>
      <dgm:spPr/>
    </dgm:pt>
    <dgm:pt modelId="{2878E9FE-EA05-4461-A019-E0EBF6AD5693}" type="pres">
      <dgm:prSet presAssocID="{49C4CCD8-5D22-4ECC-AE45-7D9C76C3AE2E}" presName="sibTrans" presStyleCnt="0"/>
      <dgm:spPr/>
    </dgm:pt>
    <dgm:pt modelId="{119DFDA3-5AC5-4F23-A224-525E59024596}" type="pres">
      <dgm:prSet presAssocID="{C368E407-394B-4C53-A42C-5BB199E00327}" presName="compNode" presStyleCnt="0"/>
      <dgm:spPr/>
    </dgm:pt>
    <dgm:pt modelId="{1A1E5FAE-BC34-4C59-BF01-C1E3C8DDF010}" type="pres">
      <dgm:prSet presAssocID="{C368E407-394B-4C53-A42C-5BB199E00327}" presName="iconBgRect" presStyleLbl="bgShp" presStyleIdx="1" presStyleCnt="3"/>
      <dgm:spPr/>
    </dgm:pt>
    <dgm:pt modelId="{14B3755E-9231-4853-9928-1DC8C892096A}" type="pres">
      <dgm:prSet presAssocID="{C368E407-394B-4C53-A42C-5BB199E003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D079AE0F-B176-41A5-B3A4-EA3DCC0B5DB7}" type="pres">
      <dgm:prSet presAssocID="{C368E407-394B-4C53-A42C-5BB199E00327}" presName="spaceRect" presStyleCnt="0"/>
      <dgm:spPr/>
    </dgm:pt>
    <dgm:pt modelId="{5B20EE0F-DF0C-493A-A1DA-6CB7305E53CA}" type="pres">
      <dgm:prSet presAssocID="{C368E407-394B-4C53-A42C-5BB199E00327}" presName="textRect" presStyleLbl="revTx" presStyleIdx="1" presStyleCnt="3">
        <dgm:presLayoutVars>
          <dgm:chMax val="1"/>
          <dgm:chPref val="1"/>
        </dgm:presLayoutVars>
      </dgm:prSet>
      <dgm:spPr/>
    </dgm:pt>
    <dgm:pt modelId="{D6B48E70-EFF9-42FC-96E1-D0ED8D3177FE}" type="pres">
      <dgm:prSet presAssocID="{82FCA36A-6D73-4391-A1AB-030D96DB3876}" presName="sibTrans" presStyleCnt="0"/>
      <dgm:spPr/>
    </dgm:pt>
    <dgm:pt modelId="{4F6F2A9E-523D-422E-A2C8-B0F78FB33CEB}" type="pres">
      <dgm:prSet presAssocID="{19C89D2E-7E47-477E-BF3C-D7D4803A24B0}" presName="compNode" presStyleCnt="0"/>
      <dgm:spPr/>
    </dgm:pt>
    <dgm:pt modelId="{AF956DFE-D107-4E15-8DD5-3EEFE3CAEC72}" type="pres">
      <dgm:prSet presAssocID="{19C89D2E-7E47-477E-BF3C-D7D4803A24B0}" presName="iconBgRect" presStyleLbl="bgShp" presStyleIdx="2" presStyleCnt="3"/>
      <dgm:spPr/>
    </dgm:pt>
    <dgm:pt modelId="{533268EB-30D8-473A-A4D0-49E768F6A08D}" type="pres">
      <dgm:prSet presAssocID="{19C89D2E-7E47-477E-BF3C-D7D4803A24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F3A4C6B8-6D2F-4C05-BFC0-A90BAB04302F}" type="pres">
      <dgm:prSet presAssocID="{19C89D2E-7E47-477E-BF3C-D7D4803A24B0}" presName="spaceRect" presStyleCnt="0"/>
      <dgm:spPr/>
    </dgm:pt>
    <dgm:pt modelId="{6CA401C2-5E46-455C-BF2A-FDBAB3DB9665}" type="pres">
      <dgm:prSet presAssocID="{19C89D2E-7E47-477E-BF3C-D7D4803A24B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B39630-337D-49C5-96FE-B34542F685B5}" type="presOf" srcId="{51E1CEC9-4234-4FD7-A793-F7AEB22066B2}" destId="{B5FF2FAF-D7B2-4823-B40A-91566B4B9B1A}" srcOrd="0" destOrd="0" presId="urn:microsoft.com/office/officeart/2018/5/layout/IconCircleLabelList"/>
    <dgm:cxn modelId="{CDCE3C3E-95F4-4A4D-AE67-498048FAC63A}" srcId="{51E1CEC9-4234-4FD7-A793-F7AEB22066B2}" destId="{19C89D2E-7E47-477E-BF3C-D7D4803A24B0}" srcOrd="2" destOrd="0" parTransId="{1E114D70-D8AF-442F-9F8B-9A7497071621}" sibTransId="{70F3AFD9-ADBF-4403-ACC3-0D2BB426F643}"/>
    <dgm:cxn modelId="{DE6A665A-6F7C-44EF-B3E0-EE9CE9E8EC85}" type="presOf" srcId="{19C89D2E-7E47-477E-BF3C-D7D4803A24B0}" destId="{6CA401C2-5E46-455C-BF2A-FDBAB3DB9665}" srcOrd="0" destOrd="0" presId="urn:microsoft.com/office/officeart/2018/5/layout/IconCircleLabelList"/>
    <dgm:cxn modelId="{BD46F37A-7110-4FA0-B176-A10F8D669A54}" type="presOf" srcId="{60C7A7F8-BAA6-419D-880E-76999508432C}" destId="{CFA8CD6A-245C-4EDC-9687-A2355334D4FF}" srcOrd="0" destOrd="0" presId="urn:microsoft.com/office/officeart/2018/5/layout/IconCircleLabelList"/>
    <dgm:cxn modelId="{23385180-5848-4086-A41A-25828D825D57}" srcId="{51E1CEC9-4234-4FD7-A793-F7AEB22066B2}" destId="{C368E407-394B-4C53-A42C-5BB199E00327}" srcOrd="1" destOrd="0" parTransId="{1EB52AF0-03EB-4DF6-8634-D4F9772E14B0}" sibTransId="{82FCA36A-6D73-4391-A1AB-030D96DB3876}"/>
    <dgm:cxn modelId="{3D40E3DA-98DF-42F7-B8AF-0C2DD62FA078}" type="presOf" srcId="{C368E407-394B-4C53-A42C-5BB199E00327}" destId="{5B20EE0F-DF0C-493A-A1DA-6CB7305E53CA}" srcOrd="0" destOrd="0" presId="urn:microsoft.com/office/officeart/2018/5/layout/IconCircleLabelList"/>
    <dgm:cxn modelId="{848578DC-6DF1-499C-A13F-AB3061FB85D9}" srcId="{51E1CEC9-4234-4FD7-A793-F7AEB22066B2}" destId="{60C7A7F8-BAA6-419D-880E-76999508432C}" srcOrd="0" destOrd="0" parTransId="{6C270819-E0C6-4248-A70D-77BB936C5ABC}" sibTransId="{49C4CCD8-5D22-4ECC-AE45-7D9C76C3AE2E}"/>
    <dgm:cxn modelId="{882185CB-C97B-4D5B-B192-8E06A5D34F12}" type="presParOf" srcId="{B5FF2FAF-D7B2-4823-B40A-91566B4B9B1A}" destId="{AFCCF97B-500F-4321-8A24-82CFA1B87B9B}" srcOrd="0" destOrd="0" presId="urn:microsoft.com/office/officeart/2018/5/layout/IconCircleLabelList"/>
    <dgm:cxn modelId="{8905A32B-90A3-4FED-A29C-845AD0F2B42A}" type="presParOf" srcId="{AFCCF97B-500F-4321-8A24-82CFA1B87B9B}" destId="{BF2C4406-82DD-434D-9063-74766CD03B54}" srcOrd="0" destOrd="0" presId="urn:microsoft.com/office/officeart/2018/5/layout/IconCircleLabelList"/>
    <dgm:cxn modelId="{C6BA8BE7-B796-4FD9-9E4D-247331CDD5EB}" type="presParOf" srcId="{AFCCF97B-500F-4321-8A24-82CFA1B87B9B}" destId="{5830FF95-1162-480D-B9E8-B57AC09C4155}" srcOrd="1" destOrd="0" presId="urn:microsoft.com/office/officeart/2018/5/layout/IconCircleLabelList"/>
    <dgm:cxn modelId="{4477E422-B5C7-4D66-83EE-85FEA6D0DE3B}" type="presParOf" srcId="{AFCCF97B-500F-4321-8A24-82CFA1B87B9B}" destId="{A6D9A9F3-1FAC-4399-9882-CF25D8ED6525}" srcOrd="2" destOrd="0" presId="urn:microsoft.com/office/officeart/2018/5/layout/IconCircleLabelList"/>
    <dgm:cxn modelId="{5BCE151E-D702-4FA9-81B5-D5C84B59E85C}" type="presParOf" srcId="{AFCCF97B-500F-4321-8A24-82CFA1B87B9B}" destId="{CFA8CD6A-245C-4EDC-9687-A2355334D4FF}" srcOrd="3" destOrd="0" presId="urn:microsoft.com/office/officeart/2018/5/layout/IconCircleLabelList"/>
    <dgm:cxn modelId="{8A439B5D-7639-4287-8952-290E0AD6FDCE}" type="presParOf" srcId="{B5FF2FAF-D7B2-4823-B40A-91566B4B9B1A}" destId="{2878E9FE-EA05-4461-A019-E0EBF6AD5693}" srcOrd="1" destOrd="0" presId="urn:microsoft.com/office/officeart/2018/5/layout/IconCircleLabelList"/>
    <dgm:cxn modelId="{9433EF3F-D839-4A4E-9849-2608B557EA06}" type="presParOf" srcId="{B5FF2FAF-D7B2-4823-B40A-91566B4B9B1A}" destId="{119DFDA3-5AC5-4F23-A224-525E59024596}" srcOrd="2" destOrd="0" presId="urn:microsoft.com/office/officeart/2018/5/layout/IconCircleLabelList"/>
    <dgm:cxn modelId="{EFB1F2B0-B654-43E9-8141-F5E0C4B37EC1}" type="presParOf" srcId="{119DFDA3-5AC5-4F23-A224-525E59024596}" destId="{1A1E5FAE-BC34-4C59-BF01-C1E3C8DDF010}" srcOrd="0" destOrd="0" presId="urn:microsoft.com/office/officeart/2018/5/layout/IconCircleLabelList"/>
    <dgm:cxn modelId="{A34D8320-466D-468B-9E99-012F02D152E4}" type="presParOf" srcId="{119DFDA3-5AC5-4F23-A224-525E59024596}" destId="{14B3755E-9231-4853-9928-1DC8C892096A}" srcOrd="1" destOrd="0" presId="urn:microsoft.com/office/officeart/2018/5/layout/IconCircleLabelList"/>
    <dgm:cxn modelId="{4811FD10-C1BA-426B-BC11-A6EA0812E260}" type="presParOf" srcId="{119DFDA3-5AC5-4F23-A224-525E59024596}" destId="{D079AE0F-B176-41A5-B3A4-EA3DCC0B5DB7}" srcOrd="2" destOrd="0" presId="urn:microsoft.com/office/officeart/2018/5/layout/IconCircleLabelList"/>
    <dgm:cxn modelId="{65C419DC-2FC5-4BC9-9B1A-7968A0269901}" type="presParOf" srcId="{119DFDA3-5AC5-4F23-A224-525E59024596}" destId="{5B20EE0F-DF0C-493A-A1DA-6CB7305E53CA}" srcOrd="3" destOrd="0" presId="urn:microsoft.com/office/officeart/2018/5/layout/IconCircleLabelList"/>
    <dgm:cxn modelId="{B4229608-0D43-4DFD-9399-44D79F38A4EB}" type="presParOf" srcId="{B5FF2FAF-D7B2-4823-B40A-91566B4B9B1A}" destId="{D6B48E70-EFF9-42FC-96E1-D0ED8D3177FE}" srcOrd="3" destOrd="0" presId="urn:microsoft.com/office/officeart/2018/5/layout/IconCircleLabelList"/>
    <dgm:cxn modelId="{B4066F81-3503-46B4-A7B9-042E0BDC4CCE}" type="presParOf" srcId="{B5FF2FAF-D7B2-4823-B40A-91566B4B9B1A}" destId="{4F6F2A9E-523D-422E-A2C8-B0F78FB33CEB}" srcOrd="4" destOrd="0" presId="urn:microsoft.com/office/officeart/2018/5/layout/IconCircleLabelList"/>
    <dgm:cxn modelId="{52E380D6-E3F7-4460-AB08-C5524EB58EEE}" type="presParOf" srcId="{4F6F2A9E-523D-422E-A2C8-B0F78FB33CEB}" destId="{AF956DFE-D107-4E15-8DD5-3EEFE3CAEC72}" srcOrd="0" destOrd="0" presId="urn:microsoft.com/office/officeart/2018/5/layout/IconCircleLabelList"/>
    <dgm:cxn modelId="{CDB1761A-D153-4596-AAF7-CC7EA035AB9D}" type="presParOf" srcId="{4F6F2A9E-523D-422E-A2C8-B0F78FB33CEB}" destId="{533268EB-30D8-473A-A4D0-49E768F6A08D}" srcOrd="1" destOrd="0" presId="urn:microsoft.com/office/officeart/2018/5/layout/IconCircleLabelList"/>
    <dgm:cxn modelId="{2918D898-B6F0-45C3-867A-020A1A94A6FC}" type="presParOf" srcId="{4F6F2A9E-523D-422E-A2C8-B0F78FB33CEB}" destId="{F3A4C6B8-6D2F-4C05-BFC0-A90BAB04302F}" srcOrd="2" destOrd="0" presId="urn:microsoft.com/office/officeart/2018/5/layout/IconCircleLabelList"/>
    <dgm:cxn modelId="{4D61569A-1141-4073-8824-8DADEF05DECB}" type="presParOf" srcId="{4F6F2A9E-523D-422E-A2C8-B0F78FB33CEB}" destId="{6CA401C2-5E46-455C-BF2A-FDBAB3DB966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FEC203-2D30-48D9-9EBC-0D95E65E31D2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35BD05-5E04-49B3-8029-C34EB052B282}">
      <dgm:prSet/>
      <dgm:spPr/>
      <dgm:t>
        <a:bodyPr/>
        <a:lstStyle/>
        <a:p>
          <a:r>
            <a:rPr lang="en-NZ" b="0" i="0"/>
            <a:t>Values-driven to achieve social goals</a:t>
          </a:r>
          <a:endParaRPr lang="en-US"/>
        </a:p>
      </dgm:t>
    </dgm:pt>
    <dgm:pt modelId="{903FA22C-2510-41AE-91F4-52639826857E}" type="parTrans" cxnId="{DA615F73-0EE5-402C-BFD2-1F7606F307C6}">
      <dgm:prSet/>
      <dgm:spPr/>
      <dgm:t>
        <a:bodyPr/>
        <a:lstStyle/>
        <a:p>
          <a:endParaRPr lang="en-US"/>
        </a:p>
      </dgm:t>
    </dgm:pt>
    <dgm:pt modelId="{4D98B5B1-6264-4AFA-AD0C-7898261CE697}" type="sibTrans" cxnId="{DA615F73-0EE5-402C-BFD2-1F7606F307C6}">
      <dgm:prSet/>
      <dgm:spPr/>
      <dgm:t>
        <a:bodyPr/>
        <a:lstStyle/>
        <a:p>
          <a:endParaRPr lang="en-US"/>
        </a:p>
      </dgm:t>
    </dgm:pt>
    <dgm:pt modelId="{42B7DF87-2A99-4EA4-8630-B36BF359E9DB}">
      <dgm:prSet/>
      <dgm:spPr/>
      <dgm:t>
        <a:bodyPr/>
        <a:lstStyle/>
        <a:p>
          <a:r>
            <a:rPr lang="en-NZ" b="0" i="0"/>
            <a:t>Not-for-profit</a:t>
          </a:r>
          <a:endParaRPr lang="en-US"/>
        </a:p>
      </dgm:t>
    </dgm:pt>
    <dgm:pt modelId="{567B6975-6F7E-490E-A22B-8AA5DDAAA81B}" type="parTrans" cxnId="{1FD657EA-EA08-4C76-BB22-9B02639311D7}">
      <dgm:prSet/>
      <dgm:spPr/>
      <dgm:t>
        <a:bodyPr/>
        <a:lstStyle/>
        <a:p>
          <a:endParaRPr lang="en-US"/>
        </a:p>
      </dgm:t>
    </dgm:pt>
    <dgm:pt modelId="{B17CC7A8-FB1D-42DF-9958-9C5687AAD725}" type="sibTrans" cxnId="{1FD657EA-EA08-4C76-BB22-9B02639311D7}">
      <dgm:prSet/>
      <dgm:spPr/>
      <dgm:t>
        <a:bodyPr/>
        <a:lstStyle/>
        <a:p>
          <a:endParaRPr lang="en-US"/>
        </a:p>
      </dgm:t>
    </dgm:pt>
    <dgm:pt modelId="{04529A20-0DEC-41F2-AD0A-9EA83CF00671}">
      <dgm:prSet/>
      <dgm:spPr/>
      <dgm:t>
        <a:bodyPr/>
        <a:lstStyle/>
        <a:p>
          <a:r>
            <a:rPr lang="en-NZ" b="0" i="0"/>
            <a:t>Located between Paekākāriki and Ōtaki</a:t>
          </a:r>
          <a:endParaRPr lang="en-US"/>
        </a:p>
      </dgm:t>
    </dgm:pt>
    <dgm:pt modelId="{A1747E03-9804-4C49-AEEB-EE1E4F1E2761}" type="parTrans" cxnId="{9724176D-6B3A-4AEC-A9CA-F6DBB0FA5085}">
      <dgm:prSet/>
      <dgm:spPr/>
      <dgm:t>
        <a:bodyPr/>
        <a:lstStyle/>
        <a:p>
          <a:endParaRPr lang="en-US"/>
        </a:p>
      </dgm:t>
    </dgm:pt>
    <dgm:pt modelId="{5C97F88A-0B61-40B9-99F6-C031B3444046}" type="sibTrans" cxnId="{9724176D-6B3A-4AEC-A9CA-F6DBB0FA5085}">
      <dgm:prSet/>
      <dgm:spPr/>
      <dgm:t>
        <a:bodyPr/>
        <a:lstStyle/>
        <a:p>
          <a:endParaRPr lang="en-US"/>
        </a:p>
      </dgm:t>
    </dgm:pt>
    <dgm:pt modelId="{F7F34BDA-C6B4-4D2D-A145-CEE3BD124D4A}">
      <dgm:prSet/>
      <dgm:spPr/>
      <dgm:t>
        <a:bodyPr/>
        <a:lstStyle/>
        <a:p>
          <a:r>
            <a:rPr lang="en-NZ" b="0" i="0"/>
            <a:t>Independent of local and central government</a:t>
          </a:r>
          <a:endParaRPr lang="en-US"/>
        </a:p>
      </dgm:t>
    </dgm:pt>
    <dgm:pt modelId="{49CC5A6C-FB23-4399-B128-093206102F72}" type="parTrans" cxnId="{26849EC7-7A6F-46F9-9E8E-729BCF88AF4E}">
      <dgm:prSet/>
      <dgm:spPr/>
      <dgm:t>
        <a:bodyPr/>
        <a:lstStyle/>
        <a:p>
          <a:endParaRPr lang="en-US"/>
        </a:p>
      </dgm:t>
    </dgm:pt>
    <dgm:pt modelId="{3F24F443-61F1-4ADC-9C0D-C09DF440B329}" type="sibTrans" cxnId="{26849EC7-7A6F-46F9-9E8E-729BCF88AF4E}">
      <dgm:prSet/>
      <dgm:spPr/>
      <dgm:t>
        <a:bodyPr/>
        <a:lstStyle/>
        <a:p>
          <a:endParaRPr lang="en-US"/>
        </a:p>
      </dgm:t>
    </dgm:pt>
    <dgm:pt modelId="{6B35E940-C6CA-4BF4-AF4F-8BCE1E241D47}" type="pres">
      <dgm:prSet presAssocID="{14FEC203-2D30-48D9-9EBC-0D95E65E31D2}" presName="outerComposite" presStyleCnt="0">
        <dgm:presLayoutVars>
          <dgm:chMax val="5"/>
          <dgm:dir/>
          <dgm:resizeHandles val="exact"/>
        </dgm:presLayoutVars>
      </dgm:prSet>
      <dgm:spPr/>
    </dgm:pt>
    <dgm:pt modelId="{FC04B821-B431-4FF9-837B-505BCCBD814F}" type="pres">
      <dgm:prSet presAssocID="{14FEC203-2D30-48D9-9EBC-0D95E65E31D2}" presName="dummyMaxCanvas" presStyleCnt="0">
        <dgm:presLayoutVars/>
      </dgm:prSet>
      <dgm:spPr/>
    </dgm:pt>
    <dgm:pt modelId="{391CEDF6-9EAC-4588-941A-E44F9644E7C7}" type="pres">
      <dgm:prSet presAssocID="{14FEC203-2D30-48D9-9EBC-0D95E65E31D2}" presName="FourNodes_1" presStyleLbl="node1" presStyleIdx="0" presStyleCnt="4">
        <dgm:presLayoutVars>
          <dgm:bulletEnabled val="1"/>
        </dgm:presLayoutVars>
      </dgm:prSet>
      <dgm:spPr/>
    </dgm:pt>
    <dgm:pt modelId="{7B066C9A-AE73-4DF0-8D4E-1F9E7758865A}" type="pres">
      <dgm:prSet presAssocID="{14FEC203-2D30-48D9-9EBC-0D95E65E31D2}" presName="FourNodes_2" presStyleLbl="node1" presStyleIdx="1" presStyleCnt="4">
        <dgm:presLayoutVars>
          <dgm:bulletEnabled val="1"/>
        </dgm:presLayoutVars>
      </dgm:prSet>
      <dgm:spPr/>
    </dgm:pt>
    <dgm:pt modelId="{1ABE133C-40AF-470A-ADA7-ADA6B7215CFB}" type="pres">
      <dgm:prSet presAssocID="{14FEC203-2D30-48D9-9EBC-0D95E65E31D2}" presName="FourNodes_3" presStyleLbl="node1" presStyleIdx="2" presStyleCnt="4">
        <dgm:presLayoutVars>
          <dgm:bulletEnabled val="1"/>
        </dgm:presLayoutVars>
      </dgm:prSet>
      <dgm:spPr/>
    </dgm:pt>
    <dgm:pt modelId="{C5A9911E-4D76-40ED-A971-38FB1065C3EE}" type="pres">
      <dgm:prSet presAssocID="{14FEC203-2D30-48D9-9EBC-0D95E65E31D2}" presName="FourNodes_4" presStyleLbl="node1" presStyleIdx="3" presStyleCnt="4">
        <dgm:presLayoutVars>
          <dgm:bulletEnabled val="1"/>
        </dgm:presLayoutVars>
      </dgm:prSet>
      <dgm:spPr/>
    </dgm:pt>
    <dgm:pt modelId="{1E7BB7A8-26AF-447D-8FC9-5178A7EC5701}" type="pres">
      <dgm:prSet presAssocID="{14FEC203-2D30-48D9-9EBC-0D95E65E31D2}" presName="FourConn_1-2" presStyleLbl="fgAccFollowNode1" presStyleIdx="0" presStyleCnt="3">
        <dgm:presLayoutVars>
          <dgm:bulletEnabled val="1"/>
        </dgm:presLayoutVars>
      </dgm:prSet>
      <dgm:spPr/>
    </dgm:pt>
    <dgm:pt modelId="{58D929D3-3B49-4C69-902E-8D25C2537C78}" type="pres">
      <dgm:prSet presAssocID="{14FEC203-2D30-48D9-9EBC-0D95E65E31D2}" presName="FourConn_2-3" presStyleLbl="fgAccFollowNode1" presStyleIdx="1" presStyleCnt="3">
        <dgm:presLayoutVars>
          <dgm:bulletEnabled val="1"/>
        </dgm:presLayoutVars>
      </dgm:prSet>
      <dgm:spPr/>
    </dgm:pt>
    <dgm:pt modelId="{F897FC0F-042B-46E3-87D1-528E212A0AF2}" type="pres">
      <dgm:prSet presAssocID="{14FEC203-2D30-48D9-9EBC-0D95E65E31D2}" presName="FourConn_3-4" presStyleLbl="fgAccFollowNode1" presStyleIdx="2" presStyleCnt="3">
        <dgm:presLayoutVars>
          <dgm:bulletEnabled val="1"/>
        </dgm:presLayoutVars>
      </dgm:prSet>
      <dgm:spPr/>
    </dgm:pt>
    <dgm:pt modelId="{ACD043AB-8C55-412C-AF16-9442AFA891F5}" type="pres">
      <dgm:prSet presAssocID="{14FEC203-2D30-48D9-9EBC-0D95E65E31D2}" presName="FourNodes_1_text" presStyleLbl="node1" presStyleIdx="3" presStyleCnt="4">
        <dgm:presLayoutVars>
          <dgm:bulletEnabled val="1"/>
        </dgm:presLayoutVars>
      </dgm:prSet>
      <dgm:spPr/>
    </dgm:pt>
    <dgm:pt modelId="{9DCF6C19-8F1C-4D04-AD17-29C41B947B03}" type="pres">
      <dgm:prSet presAssocID="{14FEC203-2D30-48D9-9EBC-0D95E65E31D2}" presName="FourNodes_2_text" presStyleLbl="node1" presStyleIdx="3" presStyleCnt="4">
        <dgm:presLayoutVars>
          <dgm:bulletEnabled val="1"/>
        </dgm:presLayoutVars>
      </dgm:prSet>
      <dgm:spPr/>
    </dgm:pt>
    <dgm:pt modelId="{2F521F98-0604-4764-9CFC-F40B4EFAD636}" type="pres">
      <dgm:prSet presAssocID="{14FEC203-2D30-48D9-9EBC-0D95E65E31D2}" presName="FourNodes_3_text" presStyleLbl="node1" presStyleIdx="3" presStyleCnt="4">
        <dgm:presLayoutVars>
          <dgm:bulletEnabled val="1"/>
        </dgm:presLayoutVars>
      </dgm:prSet>
      <dgm:spPr/>
    </dgm:pt>
    <dgm:pt modelId="{EFA916C1-9D7E-4A12-A9FE-8EC33C3D0C10}" type="pres">
      <dgm:prSet presAssocID="{14FEC203-2D30-48D9-9EBC-0D95E65E31D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5AB4200-C557-49F3-BC30-0C8FD8AA6788}" type="presOf" srcId="{F7F34BDA-C6B4-4D2D-A145-CEE3BD124D4A}" destId="{EFA916C1-9D7E-4A12-A9FE-8EC33C3D0C10}" srcOrd="1" destOrd="0" presId="urn:microsoft.com/office/officeart/2005/8/layout/vProcess5"/>
    <dgm:cxn modelId="{C159A403-2ED0-45D5-BC25-0734093E5EEE}" type="presOf" srcId="{F7F34BDA-C6B4-4D2D-A145-CEE3BD124D4A}" destId="{C5A9911E-4D76-40ED-A971-38FB1065C3EE}" srcOrd="0" destOrd="0" presId="urn:microsoft.com/office/officeart/2005/8/layout/vProcess5"/>
    <dgm:cxn modelId="{A2B3EB0F-5667-4A7C-BE92-20CBD1655B9D}" type="presOf" srcId="{04529A20-0DEC-41F2-AD0A-9EA83CF00671}" destId="{1ABE133C-40AF-470A-ADA7-ADA6B7215CFB}" srcOrd="0" destOrd="0" presId="urn:microsoft.com/office/officeart/2005/8/layout/vProcess5"/>
    <dgm:cxn modelId="{37B0A510-F8FC-48E5-9A06-5103A6C15CE1}" type="presOf" srcId="{42B7DF87-2A99-4EA4-8630-B36BF359E9DB}" destId="{9DCF6C19-8F1C-4D04-AD17-29C41B947B03}" srcOrd="1" destOrd="0" presId="urn:microsoft.com/office/officeart/2005/8/layout/vProcess5"/>
    <dgm:cxn modelId="{52A7A614-D359-4CB0-A13C-B3443D088566}" type="presOf" srcId="{B17CC7A8-FB1D-42DF-9958-9C5687AAD725}" destId="{58D929D3-3B49-4C69-902E-8D25C2537C78}" srcOrd="0" destOrd="0" presId="urn:microsoft.com/office/officeart/2005/8/layout/vProcess5"/>
    <dgm:cxn modelId="{3F5EB62C-FBF6-4B65-8E0D-D507CFFA6EA4}" type="presOf" srcId="{0E35BD05-5E04-49B3-8029-C34EB052B282}" destId="{ACD043AB-8C55-412C-AF16-9442AFA891F5}" srcOrd="1" destOrd="0" presId="urn:microsoft.com/office/officeart/2005/8/layout/vProcess5"/>
    <dgm:cxn modelId="{2618F43C-24F8-4049-AB1A-AC6AC39895E8}" type="presOf" srcId="{42B7DF87-2A99-4EA4-8630-B36BF359E9DB}" destId="{7B066C9A-AE73-4DF0-8D4E-1F9E7758865A}" srcOrd="0" destOrd="0" presId="urn:microsoft.com/office/officeart/2005/8/layout/vProcess5"/>
    <dgm:cxn modelId="{1CB70140-6D09-42A8-89D0-129B3B550997}" type="presOf" srcId="{4D98B5B1-6264-4AFA-AD0C-7898261CE697}" destId="{1E7BB7A8-26AF-447D-8FC9-5178A7EC5701}" srcOrd="0" destOrd="0" presId="urn:microsoft.com/office/officeart/2005/8/layout/vProcess5"/>
    <dgm:cxn modelId="{9724176D-6B3A-4AEC-A9CA-F6DBB0FA5085}" srcId="{14FEC203-2D30-48D9-9EBC-0D95E65E31D2}" destId="{04529A20-0DEC-41F2-AD0A-9EA83CF00671}" srcOrd="2" destOrd="0" parTransId="{A1747E03-9804-4C49-AEEB-EE1E4F1E2761}" sibTransId="{5C97F88A-0B61-40B9-99F6-C031B3444046}"/>
    <dgm:cxn modelId="{DA615F73-0EE5-402C-BFD2-1F7606F307C6}" srcId="{14FEC203-2D30-48D9-9EBC-0D95E65E31D2}" destId="{0E35BD05-5E04-49B3-8029-C34EB052B282}" srcOrd="0" destOrd="0" parTransId="{903FA22C-2510-41AE-91F4-52639826857E}" sibTransId="{4D98B5B1-6264-4AFA-AD0C-7898261CE697}"/>
    <dgm:cxn modelId="{275F98C7-CCB9-4704-B5A6-0068F9FD025F}" type="presOf" srcId="{04529A20-0DEC-41F2-AD0A-9EA83CF00671}" destId="{2F521F98-0604-4764-9CFC-F40B4EFAD636}" srcOrd="1" destOrd="0" presId="urn:microsoft.com/office/officeart/2005/8/layout/vProcess5"/>
    <dgm:cxn modelId="{26849EC7-7A6F-46F9-9E8E-729BCF88AF4E}" srcId="{14FEC203-2D30-48D9-9EBC-0D95E65E31D2}" destId="{F7F34BDA-C6B4-4D2D-A145-CEE3BD124D4A}" srcOrd="3" destOrd="0" parTransId="{49CC5A6C-FB23-4399-B128-093206102F72}" sibTransId="{3F24F443-61F1-4ADC-9C0D-C09DF440B329}"/>
    <dgm:cxn modelId="{B62600DE-0E18-4710-872C-27F09C773A45}" type="presOf" srcId="{0E35BD05-5E04-49B3-8029-C34EB052B282}" destId="{391CEDF6-9EAC-4588-941A-E44F9644E7C7}" srcOrd="0" destOrd="0" presId="urn:microsoft.com/office/officeart/2005/8/layout/vProcess5"/>
    <dgm:cxn modelId="{1FD657EA-EA08-4C76-BB22-9B02639311D7}" srcId="{14FEC203-2D30-48D9-9EBC-0D95E65E31D2}" destId="{42B7DF87-2A99-4EA4-8630-B36BF359E9DB}" srcOrd="1" destOrd="0" parTransId="{567B6975-6F7E-490E-A22B-8AA5DDAAA81B}" sibTransId="{B17CC7A8-FB1D-42DF-9958-9C5687AAD725}"/>
    <dgm:cxn modelId="{2EFAE1F8-5EE0-4ECB-9AA0-20959691FC31}" type="presOf" srcId="{5C97F88A-0B61-40B9-99F6-C031B3444046}" destId="{F897FC0F-042B-46E3-87D1-528E212A0AF2}" srcOrd="0" destOrd="0" presId="urn:microsoft.com/office/officeart/2005/8/layout/vProcess5"/>
    <dgm:cxn modelId="{2A95A9FE-3FCD-494A-81DD-C6E4677490FF}" type="presOf" srcId="{14FEC203-2D30-48D9-9EBC-0D95E65E31D2}" destId="{6B35E940-C6CA-4BF4-AF4F-8BCE1E241D47}" srcOrd="0" destOrd="0" presId="urn:microsoft.com/office/officeart/2005/8/layout/vProcess5"/>
    <dgm:cxn modelId="{873EABB4-4476-4496-83AA-6F6FFE6F9F72}" type="presParOf" srcId="{6B35E940-C6CA-4BF4-AF4F-8BCE1E241D47}" destId="{FC04B821-B431-4FF9-837B-505BCCBD814F}" srcOrd="0" destOrd="0" presId="urn:microsoft.com/office/officeart/2005/8/layout/vProcess5"/>
    <dgm:cxn modelId="{F688FB83-DCD7-4366-8DD0-1B7601DAB2DD}" type="presParOf" srcId="{6B35E940-C6CA-4BF4-AF4F-8BCE1E241D47}" destId="{391CEDF6-9EAC-4588-941A-E44F9644E7C7}" srcOrd="1" destOrd="0" presId="urn:microsoft.com/office/officeart/2005/8/layout/vProcess5"/>
    <dgm:cxn modelId="{87EAA938-01EE-4D3C-8E0C-68B646C50323}" type="presParOf" srcId="{6B35E940-C6CA-4BF4-AF4F-8BCE1E241D47}" destId="{7B066C9A-AE73-4DF0-8D4E-1F9E7758865A}" srcOrd="2" destOrd="0" presId="urn:microsoft.com/office/officeart/2005/8/layout/vProcess5"/>
    <dgm:cxn modelId="{76EB292A-3617-4957-A266-2BDAB490E2F7}" type="presParOf" srcId="{6B35E940-C6CA-4BF4-AF4F-8BCE1E241D47}" destId="{1ABE133C-40AF-470A-ADA7-ADA6B7215CFB}" srcOrd="3" destOrd="0" presId="urn:microsoft.com/office/officeart/2005/8/layout/vProcess5"/>
    <dgm:cxn modelId="{6D2D74A2-526A-4BEB-9AF8-F28535EF7B19}" type="presParOf" srcId="{6B35E940-C6CA-4BF4-AF4F-8BCE1E241D47}" destId="{C5A9911E-4D76-40ED-A971-38FB1065C3EE}" srcOrd="4" destOrd="0" presId="urn:microsoft.com/office/officeart/2005/8/layout/vProcess5"/>
    <dgm:cxn modelId="{63F8CBE0-3AC7-4508-829A-04A3FFC35AF4}" type="presParOf" srcId="{6B35E940-C6CA-4BF4-AF4F-8BCE1E241D47}" destId="{1E7BB7A8-26AF-447D-8FC9-5178A7EC5701}" srcOrd="5" destOrd="0" presId="urn:microsoft.com/office/officeart/2005/8/layout/vProcess5"/>
    <dgm:cxn modelId="{9F25B939-0CA8-4B0C-8A7C-EBB6AE40421C}" type="presParOf" srcId="{6B35E940-C6CA-4BF4-AF4F-8BCE1E241D47}" destId="{58D929D3-3B49-4C69-902E-8D25C2537C78}" srcOrd="6" destOrd="0" presId="urn:microsoft.com/office/officeart/2005/8/layout/vProcess5"/>
    <dgm:cxn modelId="{14C7772E-4461-4258-A3FE-B66155414C30}" type="presParOf" srcId="{6B35E940-C6CA-4BF4-AF4F-8BCE1E241D47}" destId="{F897FC0F-042B-46E3-87D1-528E212A0AF2}" srcOrd="7" destOrd="0" presId="urn:microsoft.com/office/officeart/2005/8/layout/vProcess5"/>
    <dgm:cxn modelId="{808E9045-7D79-4187-A567-79FF24E2F630}" type="presParOf" srcId="{6B35E940-C6CA-4BF4-AF4F-8BCE1E241D47}" destId="{ACD043AB-8C55-412C-AF16-9442AFA891F5}" srcOrd="8" destOrd="0" presId="urn:microsoft.com/office/officeart/2005/8/layout/vProcess5"/>
    <dgm:cxn modelId="{5ED24E88-417D-4C0F-B884-3801789E2A6E}" type="presParOf" srcId="{6B35E940-C6CA-4BF4-AF4F-8BCE1E241D47}" destId="{9DCF6C19-8F1C-4D04-AD17-29C41B947B03}" srcOrd="9" destOrd="0" presId="urn:microsoft.com/office/officeart/2005/8/layout/vProcess5"/>
    <dgm:cxn modelId="{C9D16DFC-B322-40A9-AA76-5AA5289BE2C8}" type="presParOf" srcId="{6B35E940-C6CA-4BF4-AF4F-8BCE1E241D47}" destId="{2F521F98-0604-4764-9CFC-F40B4EFAD636}" srcOrd="10" destOrd="0" presId="urn:microsoft.com/office/officeart/2005/8/layout/vProcess5"/>
    <dgm:cxn modelId="{E2F91F36-D853-4525-A1D4-2D24A68FE452}" type="presParOf" srcId="{6B35E940-C6CA-4BF4-AF4F-8BCE1E241D47}" destId="{EFA916C1-9D7E-4A12-A9FE-8EC33C3D0C1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8AE0E2-574D-4874-8391-D3D2C5DB07D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26358D-1C20-4EF4-B523-87C333285DA6}">
      <dgm:prSet/>
      <dgm:spPr/>
      <dgm:t>
        <a:bodyPr/>
        <a:lstStyle/>
        <a:p>
          <a:r>
            <a:rPr lang="en-NZ" b="0" i="0"/>
            <a:t>Mature, specialist organisations</a:t>
          </a:r>
          <a:endParaRPr lang="en-US"/>
        </a:p>
      </dgm:t>
    </dgm:pt>
    <dgm:pt modelId="{37DF487F-3D74-4D1C-94B9-34660A19000B}" type="parTrans" cxnId="{204A0314-2711-4E8C-A156-95DE9B9129EF}">
      <dgm:prSet/>
      <dgm:spPr/>
      <dgm:t>
        <a:bodyPr/>
        <a:lstStyle/>
        <a:p>
          <a:endParaRPr lang="en-US"/>
        </a:p>
      </dgm:t>
    </dgm:pt>
    <dgm:pt modelId="{796F57FD-F998-4F69-B458-E175E49702E5}" type="sibTrans" cxnId="{204A0314-2711-4E8C-A156-95DE9B9129EF}">
      <dgm:prSet/>
      <dgm:spPr/>
      <dgm:t>
        <a:bodyPr/>
        <a:lstStyle/>
        <a:p>
          <a:endParaRPr lang="en-US"/>
        </a:p>
      </dgm:t>
    </dgm:pt>
    <dgm:pt modelId="{EF23B1DB-506B-41B6-B0FA-B56E4331093B}">
      <dgm:prSet/>
      <dgm:spPr/>
      <dgm:t>
        <a:bodyPr/>
        <a:lstStyle/>
        <a:p>
          <a:r>
            <a:rPr lang="en-NZ" b="0" i="0"/>
            <a:t>Core mahi focuses on serving other organisations</a:t>
          </a:r>
          <a:endParaRPr lang="en-US"/>
        </a:p>
      </dgm:t>
    </dgm:pt>
    <dgm:pt modelId="{6266016C-2BED-4061-83B4-5311533305FC}" type="parTrans" cxnId="{B64394AE-1797-44F5-B9D6-F86FF2C946CA}">
      <dgm:prSet/>
      <dgm:spPr/>
      <dgm:t>
        <a:bodyPr/>
        <a:lstStyle/>
        <a:p>
          <a:endParaRPr lang="en-US"/>
        </a:p>
      </dgm:t>
    </dgm:pt>
    <dgm:pt modelId="{ECE0E8FC-5BAA-48CA-85DC-0FE390E9AFB5}" type="sibTrans" cxnId="{B64394AE-1797-44F5-B9D6-F86FF2C946CA}">
      <dgm:prSet/>
      <dgm:spPr/>
      <dgm:t>
        <a:bodyPr/>
        <a:lstStyle/>
        <a:p>
          <a:endParaRPr lang="en-US"/>
        </a:p>
      </dgm:t>
    </dgm:pt>
    <dgm:pt modelId="{1F4E7A43-873F-4C26-910E-853E367FD9C9}">
      <dgm:prSet/>
      <dgm:spPr/>
      <dgm:t>
        <a:bodyPr/>
        <a:lstStyle/>
        <a:p>
          <a:r>
            <a:rPr lang="en-NZ" b="0" i="0" dirty="0"/>
            <a:t>Synergy – the sum is greater than the parts</a:t>
          </a:r>
        </a:p>
      </dgm:t>
    </dgm:pt>
    <dgm:pt modelId="{5B678BA0-A010-4ED9-9C30-9F18898E5DB4}" type="parTrans" cxnId="{16C45A19-B461-40D7-8B03-79C8651808D8}">
      <dgm:prSet/>
      <dgm:spPr/>
      <dgm:t>
        <a:bodyPr/>
        <a:lstStyle/>
        <a:p>
          <a:endParaRPr lang="en-US"/>
        </a:p>
      </dgm:t>
    </dgm:pt>
    <dgm:pt modelId="{031ABB85-9D72-4B66-B649-825E573E260D}" type="sibTrans" cxnId="{16C45A19-B461-40D7-8B03-79C8651808D8}">
      <dgm:prSet/>
      <dgm:spPr/>
      <dgm:t>
        <a:bodyPr/>
        <a:lstStyle/>
        <a:p>
          <a:endParaRPr lang="en-US"/>
        </a:p>
      </dgm:t>
    </dgm:pt>
    <dgm:pt modelId="{F6C80E74-A7F1-49A6-9481-3D32ADCF9530}">
      <dgm:prSet/>
      <dgm:spPr/>
      <dgm:t>
        <a:bodyPr/>
        <a:lstStyle/>
        <a:p>
          <a:r>
            <a:rPr lang="en-NZ" b="0" i="0" dirty="0"/>
            <a:t>By the sector, for the sector</a:t>
          </a:r>
          <a:endParaRPr lang="en-US" dirty="0"/>
        </a:p>
      </dgm:t>
    </dgm:pt>
    <dgm:pt modelId="{02D13738-69A7-4B09-9C78-B00523F926FD}" type="parTrans" cxnId="{139CF3F9-DFD8-47CD-893A-7FF8E5170084}">
      <dgm:prSet/>
      <dgm:spPr/>
      <dgm:t>
        <a:bodyPr/>
        <a:lstStyle/>
        <a:p>
          <a:endParaRPr lang="en-US"/>
        </a:p>
      </dgm:t>
    </dgm:pt>
    <dgm:pt modelId="{14C6AA00-7FFC-4C2C-B8D8-B349B828B4F7}" type="sibTrans" cxnId="{139CF3F9-DFD8-47CD-893A-7FF8E5170084}">
      <dgm:prSet/>
      <dgm:spPr/>
      <dgm:t>
        <a:bodyPr/>
        <a:lstStyle/>
        <a:p>
          <a:endParaRPr lang="en-US"/>
        </a:p>
      </dgm:t>
    </dgm:pt>
    <dgm:pt modelId="{834327BE-E011-45C9-85DE-134DB2F152C3}">
      <dgm:prSet/>
      <dgm:spPr/>
      <dgm:t>
        <a:bodyPr/>
        <a:lstStyle/>
        <a:p>
          <a:r>
            <a:rPr lang="en-NZ" b="0" i="0"/>
            <a:t>KIT: convene, catalyse, amplify</a:t>
          </a:r>
          <a:endParaRPr lang="en-US" dirty="0"/>
        </a:p>
      </dgm:t>
    </dgm:pt>
    <dgm:pt modelId="{C78B9A3B-DFB9-43ED-8A95-A6987BBBE97E}" type="parTrans" cxnId="{762BCDE0-C701-48C8-AEBF-C453084BCD93}">
      <dgm:prSet/>
      <dgm:spPr/>
      <dgm:t>
        <a:bodyPr/>
        <a:lstStyle/>
        <a:p>
          <a:endParaRPr lang="en-NZ"/>
        </a:p>
      </dgm:t>
    </dgm:pt>
    <dgm:pt modelId="{EF355510-E6D7-4CF2-AC29-7BB517C3C80E}" type="sibTrans" cxnId="{762BCDE0-C701-48C8-AEBF-C453084BCD93}">
      <dgm:prSet/>
      <dgm:spPr/>
      <dgm:t>
        <a:bodyPr/>
        <a:lstStyle/>
        <a:p>
          <a:endParaRPr lang="en-NZ"/>
        </a:p>
      </dgm:t>
    </dgm:pt>
    <dgm:pt modelId="{7FB805EC-EDE5-4EF0-9486-4C873161E762}">
      <dgm:prSet/>
      <dgm:spPr/>
      <dgm:t>
        <a:bodyPr/>
        <a:lstStyle/>
        <a:p>
          <a:r>
            <a:rPr lang="en-NZ" b="0" i="0" dirty="0"/>
            <a:t>VK: mentor, train, network</a:t>
          </a:r>
          <a:endParaRPr lang="en-US" dirty="0"/>
        </a:p>
      </dgm:t>
    </dgm:pt>
    <dgm:pt modelId="{BB80721A-B442-46B2-8A08-3756B7530369}" type="parTrans" cxnId="{811C44A9-6EB4-425A-A5CC-64CB73B8D290}">
      <dgm:prSet/>
      <dgm:spPr/>
    </dgm:pt>
    <dgm:pt modelId="{C4886E31-D51F-4A1A-8E98-D198329F8E7C}" type="sibTrans" cxnId="{811C44A9-6EB4-425A-A5CC-64CB73B8D290}">
      <dgm:prSet/>
      <dgm:spPr/>
    </dgm:pt>
    <dgm:pt modelId="{D9A2DE7C-170A-493F-ACAE-F0823E45824E}" type="pres">
      <dgm:prSet presAssocID="{398AE0E2-574D-4874-8391-D3D2C5DB07D0}" presName="vert0" presStyleCnt="0">
        <dgm:presLayoutVars>
          <dgm:dir/>
          <dgm:animOne val="branch"/>
          <dgm:animLvl val="lvl"/>
        </dgm:presLayoutVars>
      </dgm:prSet>
      <dgm:spPr/>
    </dgm:pt>
    <dgm:pt modelId="{060042A1-8C93-4D7E-8513-D490EBB2F74A}" type="pres">
      <dgm:prSet presAssocID="{2126358D-1C20-4EF4-B523-87C333285DA6}" presName="thickLine" presStyleLbl="alignNode1" presStyleIdx="0" presStyleCnt="6"/>
      <dgm:spPr/>
    </dgm:pt>
    <dgm:pt modelId="{F1CD8AC6-5EF7-4FFF-AD5E-31FD9BE362B0}" type="pres">
      <dgm:prSet presAssocID="{2126358D-1C20-4EF4-B523-87C333285DA6}" presName="horz1" presStyleCnt="0"/>
      <dgm:spPr/>
    </dgm:pt>
    <dgm:pt modelId="{A1073222-8B0D-4BE0-8D90-8407EA4D2DD2}" type="pres">
      <dgm:prSet presAssocID="{2126358D-1C20-4EF4-B523-87C333285DA6}" presName="tx1" presStyleLbl="revTx" presStyleIdx="0" presStyleCnt="6"/>
      <dgm:spPr/>
    </dgm:pt>
    <dgm:pt modelId="{0280A358-9F10-4923-AF5B-FCADD1633DE7}" type="pres">
      <dgm:prSet presAssocID="{2126358D-1C20-4EF4-B523-87C333285DA6}" presName="vert1" presStyleCnt="0"/>
      <dgm:spPr/>
    </dgm:pt>
    <dgm:pt modelId="{B34F48C6-BFC9-42EB-AECC-C011775411F5}" type="pres">
      <dgm:prSet presAssocID="{EF23B1DB-506B-41B6-B0FA-B56E4331093B}" presName="thickLine" presStyleLbl="alignNode1" presStyleIdx="1" presStyleCnt="6"/>
      <dgm:spPr/>
    </dgm:pt>
    <dgm:pt modelId="{B565FEAB-EEEA-4C5B-A420-51A34D4655AF}" type="pres">
      <dgm:prSet presAssocID="{EF23B1DB-506B-41B6-B0FA-B56E4331093B}" presName="horz1" presStyleCnt="0"/>
      <dgm:spPr/>
    </dgm:pt>
    <dgm:pt modelId="{C830E36A-C45D-492F-9BD6-F17C2941B05F}" type="pres">
      <dgm:prSet presAssocID="{EF23B1DB-506B-41B6-B0FA-B56E4331093B}" presName="tx1" presStyleLbl="revTx" presStyleIdx="1" presStyleCnt="6"/>
      <dgm:spPr/>
    </dgm:pt>
    <dgm:pt modelId="{32D5ED04-EC68-40AB-BF39-6C035D4E647B}" type="pres">
      <dgm:prSet presAssocID="{EF23B1DB-506B-41B6-B0FA-B56E4331093B}" presName="vert1" presStyleCnt="0"/>
      <dgm:spPr/>
    </dgm:pt>
    <dgm:pt modelId="{B4AFB153-8850-4838-B0B3-013BC466A277}" type="pres">
      <dgm:prSet presAssocID="{1F4E7A43-873F-4C26-910E-853E367FD9C9}" presName="thickLine" presStyleLbl="alignNode1" presStyleIdx="2" presStyleCnt="6"/>
      <dgm:spPr/>
    </dgm:pt>
    <dgm:pt modelId="{6B4DA5B7-3B91-4659-AEDF-DDE827C25E50}" type="pres">
      <dgm:prSet presAssocID="{1F4E7A43-873F-4C26-910E-853E367FD9C9}" presName="horz1" presStyleCnt="0"/>
      <dgm:spPr/>
    </dgm:pt>
    <dgm:pt modelId="{E0255C54-D35B-4D89-AA40-9258E00ACF31}" type="pres">
      <dgm:prSet presAssocID="{1F4E7A43-873F-4C26-910E-853E367FD9C9}" presName="tx1" presStyleLbl="revTx" presStyleIdx="2" presStyleCnt="6"/>
      <dgm:spPr/>
    </dgm:pt>
    <dgm:pt modelId="{6260EBEC-0D23-4A3C-B246-C813C8F58237}" type="pres">
      <dgm:prSet presAssocID="{1F4E7A43-873F-4C26-910E-853E367FD9C9}" presName="vert1" presStyleCnt="0"/>
      <dgm:spPr/>
    </dgm:pt>
    <dgm:pt modelId="{D305914E-9D54-4445-9AE2-BEE711D0B7AF}" type="pres">
      <dgm:prSet presAssocID="{F6C80E74-A7F1-49A6-9481-3D32ADCF9530}" presName="thickLine" presStyleLbl="alignNode1" presStyleIdx="3" presStyleCnt="6"/>
      <dgm:spPr/>
    </dgm:pt>
    <dgm:pt modelId="{5D91D6DC-61B1-49A1-AFDC-F0034BFF8A11}" type="pres">
      <dgm:prSet presAssocID="{F6C80E74-A7F1-49A6-9481-3D32ADCF9530}" presName="horz1" presStyleCnt="0"/>
      <dgm:spPr/>
    </dgm:pt>
    <dgm:pt modelId="{1C9F5DCB-49D2-48BB-A870-1C48ECA5283B}" type="pres">
      <dgm:prSet presAssocID="{F6C80E74-A7F1-49A6-9481-3D32ADCF9530}" presName="tx1" presStyleLbl="revTx" presStyleIdx="3" presStyleCnt="6"/>
      <dgm:spPr/>
    </dgm:pt>
    <dgm:pt modelId="{7485DA89-90B3-42A4-8E00-26746A9B0DDF}" type="pres">
      <dgm:prSet presAssocID="{F6C80E74-A7F1-49A6-9481-3D32ADCF9530}" presName="vert1" presStyleCnt="0"/>
      <dgm:spPr/>
    </dgm:pt>
    <dgm:pt modelId="{A7A342A9-9B28-4AD9-8393-1C7A86E005C4}" type="pres">
      <dgm:prSet presAssocID="{7FB805EC-EDE5-4EF0-9486-4C873161E762}" presName="thickLine" presStyleLbl="alignNode1" presStyleIdx="4" presStyleCnt="6"/>
      <dgm:spPr/>
    </dgm:pt>
    <dgm:pt modelId="{C6DFFB8E-384B-4751-BA35-572FA64DD26D}" type="pres">
      <dgm:prSet presAssocID="{7FB805EC-EDE5-4EF0-9486-4C873161E762}" presName="horz1" presStyleCnt="0"/>
      <dgm:spPr/>
    </dgm:pt>
    <dgm:pt modelId="{CE012970-94BA-46FA-862A-49A74095315A}" type="pres">
      <dgm:prSet presAssocID="{7FB805EC-EDE5-4EF0-9486-4C873161E762}" presName="tx1" presStyleLbl="revTx" presStyleIdx="4" presStyleCnt="6"/>
      <dgm:spPr/>
    </dgm:pt>
    <dgm:pt modelId="{07F04FE3-87B6-497F-B2FF-C4FACB158378}" type="pres">
      <dgm:prSet presAssocID="{7FB805EC-EDE5-4EF0-9486-4C873161E762}" presName="vert1" presStyleCnt="0"/>
      <dgm:spPr/>
    </dgm:pt>
    <dgm:pt modelId="{115850D9-7BA0-462F-AB84-9AB711A2A1C8}" type="pres">
      <dgm:prSet presAssocID="{834327BE-E011-45C9-85DE-134DB2F152C3}" presName="thickLine" presStyleLbl="alignNode1" presStyleIdx="5" presStyleCnt="6"/>
      <dgm:spPr/>
    </dgm:pt>
    <dgm:pt modelId="{34800DED-9D63-4596-8356-85316D43B971}" type="pres">
      <dgm:prSet presAssocID="{834327BE-E011-45C9-85DE-134DB2F152C3}" presName="horz1" presStyleCnt="0"/>
      <dgm:spPr/>
    </dgm:pt>
    <dgm:pt modelId="{EEED7745-F2A9-4BA0-BA94-E0F4BDE2983B}" type="pres">
      <dgm:prSet presAssocID="{834327BE-E011-45C9-85DE-134DB2F152C3}" presName="tx1" presStyleLbl="revTx" presStyleIdx="5" presStyleCnt="6"/>
      <dgm:spPr/>
    </dgm:pt>
    <dgm:pt modelId="{6F38C689-A2F0-4563-9D89-3FACAB9595F4}" type="pres">
      <dgm:prSet presAssocID="{834327BE-E011-45C9-85DE-134DB2F152C3}" presName="vert1" presStyleCnt="0"/>
      <dgm:spPr/>
    </dgm:pt>
  </dgm:ptLst>
  <dgm:cxnLst>
    <dgm:cxn modelId="{204A0314-2711-4E8C-A156-95DE9B9129EF}" srcId="{398AE0E2-574D-4874-8391-D3D2C5DB07D0}" destId="{2126358D-1C20-4EF4-B523-87C333285DA6}" srcOrd="0" destOrd="0" parTransId="{37DF487F-3D74-4D1C-94B9-34660A19000B}" sibTransId="{796F57FD-F998-4F69-B458-E175E49702E5}"/>
    <dgm:cxn modelId="{16C45A19-B461-40D7-8B03-79C8651808D8}" srcId="{398AE0E2-574D-4874-8391-D3D2C5DB07D0}" destId="{1F4E7A43-873F-4C26-910E-853E367FD9C9}" srcOrd="2" destOrd="0" parTransId="{5B678BA0-A010-4ED9-9C30-9F18898E5DB4}" sibTransId="{031ABB85-9D72-4B66-B649-825E573E260D}"/>
    <dgm:cxn modelId="{3F6CD319-A011-4DA1-AD30-D08F08ABD646}" type="presOf" srcId="{834327BE-E011-45C9-85DE-134DB2F152C3}" destId="{EEED7745-F2A9-4BA0-BA94-E0F4BDE2983B}" srcOrd="0" destOrd="0" presId="urn:microsoft.com/office/officeart/2008/layout/LinedList"/>
    <dgm:cxn modelId="{2F22A864-4D46-42EC-AE08-5A9A50F19B40}" type="presOf" srcId="{2126358D-1C20-4EF4-B523-87C333285DA6}" destId="{A1073222-8B0D-4BE0-8D90-8407EA4D2DD2}" srcOrd="0" destOrd="0" presId="urn:microsoft.com/office/officeart/2008/layout/LinedList"/>
    <dgm:cxn modelId="{5693FD6A-BB38-4078-9498-FAD938019FEE}" type="presOf" srcId="{7FB805EC-EDE5-4EF0-9486-4C873161E762}" destId="{CE012970-94BA-46FA-862A-49A74095315A}" srcOrd="0" destOrd="0" presId="urn:microsoft.com/office/officeart/2008/layout/LinedList"/>
    <dgm:cxn modelId="{A681CA91-B862-4A24-BB09-B3802E71734B}" type="presOf" srcId="{1F4E7A43-873F-4C26-910E-853E367FD9C9}" destId="{E0255C54-D35B-4D89-AA40-9258E00ACF31}" srcOrd="0" destOrd="0" presId="urn:microsoft.com/office/officeart/2008/layout/LinedList"/>
    <dgm:cxn modelId="{6464CAA5-CC04-47AD-9230-C058F4C5E924}" type="presOf" srcId="{398AE0E2-574D-4874-8391-D3D2C5DB07D0}" destId="{D9A2DE7C-170A-493F-ACAE-F0823E45824E}" srcOrd="0" destOrd="0" presId="urn:microsoft.com/office/officeart/2008/layout/LinedList"/>
    <dgm:cxn modelId="{811C44A9-6EB4-425A-A5CC-64CB73B8D290}" srcId="{398AE0E2-574D-4874-8391-D3D2C5DB07D0}" destId="{7FB805EC-EDE5-4EF0-9486-4C873161E762}" srcOrd="4" destOrd="0" parTransId="{BB80721A-B442-46B2-8A08-3756B7530369}" sibTransId="{C4886E31-D51F-4A1A-8E98-D198329F8E7C}"/>
    <dgm:cxn modelId="{B64394AE-1797-44F5-B9D6-F86FF2C946CA}" srcId="{398AE0E2-574D-4874-8391-D3D2C5DB07D0}" destId="{EF23B1DB-506B-41B6-B0FA-B56E4331093B}" srcOrd="1" destOrd="0" parTransId="{6266016C-2BED-4061-83B4-5311533305FC}" sibTransId="{ECE0E8FC-5BAA-48CA-85DC-0FE390E9AFB5}"/>
    <dgm:cxn modelId="{AA9017BB-BAA7-40DE-8EEE-D044F2227766}" type="presOf" srcId="{EF23B1DB-506B-41B6-B0FA-B56E4331093B}" destId="{C830E36A-C45D-492F-9BD6-F17C2941B05F}" srcOrd="0" destOrd="0" presId="urn:microsoft.com/office/officeart/2008/layout/LinedList"/>
    <dgm:cxn modelId="{FB7671CB-6AD3-4482-862B-F21B7453841D}" type="presOf" srcId="{F6C80E74-A7F1-49A6-9481-3D32ADCF9530}" destId="{1C9F5DCB-49D2-48BB-A870-1C48ECA5283B}" srcOrd="0" destOrd="0" presId="urn:microsoft.com/office/officeart/2008/layout/LinedList"/>
    <dgm:cxn modelId="{762BCDE0-C701-48C8-AEBF-C453084BCD93}" srcId="{398AE0E2-574D-4874-8391-D3D2C5DB07D0}" destId="{834327BE-E011-45C9-85DE-134DB2F152C3}" srcOrd="5" destOrd="0" parTransId="{C78B9A3B-DFB9-43ED-8A95-A6987BBBE97E}" sibTransId="{EF355510-E6D7-4CF2-AC29-7BB517C3C80E}"/>
    <dgm:cxn modelId="{139CF3F9-DFD8-47CD-893A-7FF8E5170084}" srcId="{398AE0E2-574D-4874-8391-D3D2C5DB07D0}" destId="{F6C80E74-A7F1-49A6-9481-3D32ADCF9530}" srcOrd="3" destOrd="0" parTransId="{02D13738-69A7-4B09-9C78-B00523F926FD}" sibTransId="{14C6AA00-7FFC-4C2C-B8D8-B349B828B4F7}"/>
    <dgm:cxn modelId="{0631CE57-A616-4B09-8D35-E8101B70AF67}" type="presParOf" srcId="{D9A2DE7C-170A-493F-ACAE-F0823E45824E}" destId="{060042A1-8C93-4D7E-8513-D490EBB2F74A}" srcOrd="0" destOrd="0" presId="urn:microsoft.com/office/officeart/2008/layout/LinedList"/>
    <dgm:cxn modelId="{09491033-B3A8-4CE1-9326-3730EF1198C6}" type="presParOf" srcId="{D9A2DE7C-170A-493F-ACAE-F0823E45824E}" destId="{F1CD8AC6-5EF7-4FFF-AD5E-31FD9BE362B0}" srcOrd="1" destOrd="0" presId="urn:microsoft.com/office/officeart/2008/layout/LinedList"/>
    <dgm:cxn modelId="{F5F9E10F-EE52-4756-91B3-BC9F13D8A50D}" type="presParOf" srcId="{F1CD8AC6-5EF7-4FFF-AD5E-31FD9BE362B0}" destId="{A1073222-8B0D-4BE0-8D90-8407EA4D2DD2}" srcOrd="0" destOrd="0" presId="urn:microsoft.com/office/officeart/2008/layout/LinedList"/>
    <dgm:cxn modelId="{E93AA87C-6712-4358-86CC-EE1EF7AF004E}" type="presParOf" srcId="{F1CD8AC6-5EF7-4FFF-AD5E-31FD9BE362B0}" destId="{0280A358-9F10-4923-AF5B-FCADD1633DE7}" srcOrd="1" destOrd="0" presId="urn:microsoft.com/office/officeart/2008/layout/LinedList"/>
    <dgm:cxn modelId="{85757846-9F42-4EAF-B7AF-954E6C8E9ACD}" type="presParOf" srcId="{D9A2DE7C-170A-493F-ACAE-F0823E45824E}" destId="{B34F48C6-BFC9-42EB-AECC-C011775411F5}" srcOrd="2" destOrd="0" presId="urn:microsoft.com/office/officeart/2008/layout/LinedList"/>
    <dgm:cxn modelId="{3608DF81-69C8-4CD4-8FAA-E81FB6545F4D}" type="presParOf" srcId="{D9A2DE7C-170A-493F-ACAE-F0823E45824E}" destId="{B565FEAB-EEEA-4C5B-A420-51A34D4655AF}" srcOrd="3" destOrd="0" presId="urn:microsoft.com/office/officeart/2008/layout/LinedList"/>
    <dgm:cxn modelId="{DCE5F297-EB2E-43F5-88E8-9A63B0F4B760}" type="presParOf" srcId="{B565FEAB-EEEA-4C5B-A420-51A34D4655AF}" destId="{C830E36A-C45D-492F-9BD6-F17C2941B05F}" srcOrd="0" destOrd="0" presId="urn:microsoft.com/office/officeart/2008/layout/LinedList"/>
    <dgm:cxn modelId="{A755D76C-3F10-4B36-87DF-BFF875C68928}" type="presParOf" srcId="{B565FEAB-EEEA-4C5B-A420-51A34D4655AF}" destId="{32D5ED04-EC68-40AB-BF39-6C035D4E647B}" srcOrd="1" destOrd="0" presId="urn:microsoft.com/office/officeart/2008/layout/LinedList"/>
    <dgm:cxn modelId="{E8648A72-D114-4C63-A048-D2FE13BDAEDE}" type="presParOf" srcId="{D9A2DE7C-170A-493F-ACAE-F0823E45824E}" destId="{B4AFB153-8850-4838-B0B3-013BC466A277}" srcOrd="4" destOrd="0" presId="urn:microsoft.com/office/officeart/2008/layout/LinedList"/>
    <dgm:cxn modelId="{1563C53B-07D6-4B77-9793-83EBBA09A220}" type="presParOf" srcId="{D9A2DE7C-170A-493F-ACAE-F0823E45824E}" destId="{6B4DA5B7-3B91-4659-AEDF-DDE827C25E50}" srcOrd="5" destOrd="0" presId="urn:microsoft.com/office/officeart/2008/layout/LinedList"/>
    <dgm:cxn modelId="{672114BE-7D30-45B0-9334-815FB72642DD}" type="presParOf" srcId="{6B4DA5B7-3B91-4659-AEDF-DDE827C25E50}" destId="{E0255C54-D35B-4D89-AA40-9258E00ACF31}" srcOrd="0" destOrd="0" presId="urn:microsoft.com/office/officeart/2008/layout/LinedList"/>
    <dgm:cxn modelId="{7196B901-EC9F-4A48-B247-93E4853AEE3D}" type="presParOf" srcId="{6B4DA5B7-3B91-4659-AEDF-DDE827C25E50}" destId="{6260EBEC-0D23-4A3C-B246-C813C8F58237}" srcOrd="1" destOrd="0" presId="urn:microsoft.com/office/officeart/2008/layout/LinedList"/>
    <dgm:cxn modelId="{58D91D32-9690-466A-92AE-234344AC1BFA}" type="presParOf" srcId="{D9A2DE7C-170A-493F-ACAE-F0823E45824E}" destId="{D305914E-9D54-4445-9AE2-BEE711D0B7AF}" srcOrd="6" destOrd="0" presId="urn:microsoft.com/office/officeart/2008/layout/LinedList"/>
    <dgm:cxn modelId="{0D4062D6-7402-4946-983C-15EB73038788}" type="presParOf" srcId="{D9A2DE7C-170A-493F-ACAE-F0823E45824E}" destId="{5D91D6DC-61B1-49A1-AFDC-F0034BFF8A11}" srcOrd="7" destOrd="0" presId="urn:microsoft.com/office/officeart/2008/layout/LinedList"/>
    <dgm:cxn modelId="{72460756-AF15-428E-B5F5-B6038428369C}" type="presParOf" srcId="{5D91D6DC-61B1-49A1-AFDC-F0034BFF8A11}" destId="{1C9F5DCB-49D2-48BB-A870-1C48ECA5283B}" srcOrd="0" destOrd="0" presId="urn:microsoft.com/office/officeart/2008/layout/LinedList"/>
    <dgm:cxn modelId="{0F53003B-53F5-493A-A613-2AEE7E229B8D}" type="presParOf" srcId="{5D91D6DC-61B1-49A1-AFDC-F0034BFF8A11}" destId="{7485DA89-90B3-42A4-8E00-26746A9B0DDF}" srcOrd="1" destOrd="0" presId="urn:microsoft.com/office/officeart/2008/layout/LinedList"/>
    <dgm:cxn modelId="{D8E3105F-48F1-4873-80BE-2D1916F71E57}" type="presParOf" srcId="{D9A2DE7C-170A-493F-ACAE-F0823E45824E}" destId="{A7A342A9-9B28-4AD9-8393-1C7A86E005C4}" srcOrd="8" destOrd="0" presId="urn:microsoft.com/office/officeart/2008/layout/LinedList"/>
    <dgm:cxn modelId="{406AC6DF-7077-4499-979A-9F89ACA2462E}" type="presParOf" srcId="{D9A2DE7C-170A-493F-ACAE-F0823E45824E}" destId="{C6DFFB8E-384B-4751-BA35-572FA64DD26D}" srcOrd="9" destOrd="0" presId="urn:microsoft.com/office/officeart/2008/layout/LinedList"/>
    <dgm:cxn modelId="{724B94EA-BAAF-4B47-880B-A5ABD6C25133}" type="presParOf" srcId="{C6DFFB8E-384B-4751-BA35-572FA64DD26D}" destId="{CE012970-94BA-46FA-862A-49A74095315A}" srcOrd="0" destOrd="0" presId="urn:microsoft.com/office/officeart/2008/layout/LinedList"/>
    <dgm:cxn modelId="{2D44A2FF-C3F2-4686-AC74-8DC600959CD7}" type="presParOf" srcId="{C6DFFB8E-384B-4751-BA35-572FA64DD26D}" destId="{07F04FE3-87B6-497F-B2FF-C4FACB158378}" srcOrd="1" destOrd="0" presId="urn:microsoft.com/office/officeart/2008/layout/LinedList"/>
    <dgm:cxn modelId="{DB5A8F8C-3C0F-4905-AE17-A8E265FDC2A3}" type="presParOf" srcId="{D9A2DE7C-170A-493F-ACAE-F0823E45824E}" destId="{115850D9-7BA0-462F-AB84-9AB711A2A1C8}" srcOrd="10" destOrd="0" presId="urn:microsoft.com/office/officeart/2008/layout/LinedList"/>
    <dgm:cxn modelId="{E4C73D2A-9E2E-4E26-A989-F8CB619463D8}" type="presParOf" srcId="{D9A2DE7C-170A-493F-ACAE-F0823E45824E}" destId="{34800DED-9D63-4596-8356-85316D43B971}" srcOrd="11" destOrd="0" presId="urn:microsoft.com/office/officeart/2008/layout/LinedList"/>
    <dgm:cxn modelId="{1CF19467-37DF-479C-B277-711E58A997E2}" type="presParOf" srcId="{34800DED-9D63-4596-8356-85316D43B971}" destId="{EEED7745-F2A9-4BA0-BA94-E0F4BDE2983B}" srcOrd="0" destOrd="0" presId="urn:microsoft.com/office/officeart/2008/layout/LinedList"/>
    <dgm:cxn modelId="{2125231D-A048-451B-AB79-47195C8B471F}" type="presParOf" srcId="{34800DED-9D63-4596-8356-85316D43B971}" destId="{6F38C689-A2F0-4563-9D89-3FACAB9595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A218CC-5F1B-4423-8523-DF759CED80CE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6E6A11-8FF8-4119-AE6B-9D401CE3CAD9}">
      <dgm:prSet/>
      <dgm:spPr/>
      <dgm:t>
        <a:bodyPr/>
        <a:lstStyle/>
        <a:p>
          <a:r>
            <a:rPr lang="en-NZ"/>
            <a:t>Maturity of the Sector</a:t>
          </a:r>
          <a:endParaRPr lang="en-US"/>
        </a:p>
      </dgm:t>
    </dgm:pt>
    <dgm:pt modelId="{1B6CF331-57DD-44D2-B04D-52DD763D2384}" type="parTrans" cxnId="{C217B005-6D49-4168-AD02-CCB5AF0A5E4F}">
      <dgm:prSet/>
      <dgm:spPr/>
      <dgm:t>
        <a:bodyPr/>
        <a:lstStyle/>
        <a:p>
          <a:endParaRPr lang="en-US"/>
        </a:p>
      </dgm:t>
    </dgm:pt>
    <dgm:pt modelId="{EF1F3930-B30F-4CA0-B621-E7AB1F532F9B}" type="sibTrans" cxnId="{C217B005-6D49-4168-AD02-CCB5AF0A5E4F}">
      <dgm:prSet/>
      <dgm:spPr/>
      <dgm:t>
        <a:bodyPr/>
        <a:lstStyle/>
        <a:p>
          <a:endParaRPr lang="en-US"/>
        </a:p>
      </dgm:t>
    </dgm:pt>
    <dgm:pt modelId="{50E9DD13-141E-436E-98D3-3F37D9266743}">
      <dgm:prSet/>
      <dgm:spPr/>
      <dgm:t>
        <a:bodyPr/>
        <a:lstStyle/>
        <a:p>
          <a:r>
            <a:rPr lang="en-NZ"/>
            <a:t>Communities of Practice</a:t>
          </a:r>
          <a:endParaRPr lang="en-US"/>
        </a:p>
      </dgm:t>
    </dgm:pt>
    <dgm:pt modelId="{90905ABF-CC44-4A9C-8EA5-B6A5D6E26A3B}" type="parTrans" cxnId="{881118F9-AEDC-4DF4-AB01-7A4E1CD81500}">
      <dgm:prSet/>
      <dgm:spPr/>
      <dgm:t>
        <a:bodyPr/>
        <a:lstStyle/>
        <a:p>
          <a:endParaRPr lang="en-US"/>
        </a:p>
      </dgm:t>
    </dgm:pt>
    <dgm:pt modelId="{120FEC7F-0BBD-4717-A33B-0F3F69D784F3}" type="sibTrans" cxnId="{881118F9-AEDC-4DF4-AB01-7A4E1CD81500}">
      <dgm:prSet/>
      <dgm:spPr/>
      <dgm:t>
        <a:bodyPr/>
        <a:lstStyle/>
        <a:p>
          <a:endParaRPr lang="en-US"/>
        </a:p>
      </dgm:t>
    </dgm:pt>
    <dgm:pt modelId="{9DDA56C9-0986-4A99-B8EA-C641BAABD512}">
      <dgm:prSet/>
      <dgm:spPr/>
      <dgm:t>
        <a:bodyPr/>
        <a:lstStyle/>
        <a:p>
          <a:r>
            <a:rPr lang="en-NZ"/>
            <a:t>Sector Cohesion and Voice</a:t>
          </a:r>
          <a:endParaRPr lang="en-US"/>
        </a:p>
      </dgm:t>
    </dgm:pt>
    <dgm:pt modelId="{0338CD28-F3A4-470A-A414-42701E362F46}" type="parTrans" cxnId="{00091D3B-4D2C-452F-9487-F3FBFA850094}">
      <dgm:prSet/>
      <dgm:spPr/>
      <dgm:t>
        <a:bodyPr/>
        <a:lstStyle/>
        <a:p>
          <a:endParaRPr lang="en-US"/>
        </a:p>
      </dgm:t>
    </dgm:pt>
    <dgm:pt modelId="{C85FBDAC-A599-42AC-9017-E5B805E37815}" type="sibTrans" cxnId="{00091D3B-4D2C-452F-9487-F3FBFA850094}">
      <dgm:prSet/>
      <dgm:spPr/>
      <dgm:t>
        <a:bodyPr/>
        <a:lstStyle/>
        <a:p>
          <a:endParaRPr lang="en-US"/>
        </a:p>
      </dgm:t>
    </dgm:pt>
    <dgm:pt modelId="{092EB8AA-8806-4E7A-91A7-7FB97E487DEE}" type="pres">
      <dgm:prSet presAssocID="{42A218CC-5F1B-4423-8523-DF759CED80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F3286D-B2F5-4630-8E7F-B8926C7857C5}" type="pres">
      <dgm:prSet presAssocID="{306E6A11-8FF8-4119-AE6B-9D401CE3CAD9}" presName="hierRoot1" presStyleCnt="0"/>
      <dgm:spPr/>
    </dgm:pt>
    <dgm:pt modelId="{A1569934-7D88-4C05-931A-6D2B349356E2}" type="pres">
      <dgm:prSet presAssocID="{306E6A11-8FF8-4119-AE6B-9D401CE3CAD9}" presName="composite" presStyleCnt="0"/>
      <dgm:spPr/>
    </dgm:pt>
    <dgm:pt modelId="{B7C148A9-0620-48EC-B8B3-3C0568A07266}" type="pres">
      <dgm:prSet presAssocID="{306E6A11-8FF8-4119-AE6B-9D401CE3CAD9}" presName="background" presStyleLbl="node0" presStyleIdx="0" presStyleCnt="3"/>
      <dgm:spPr/>
    </dgm:pt>
    <dgm:pt modelId="{2F978109-1F6D-4BBE-84B3-77B525DFFA65}" type="pres">
      <dgm:prSet presAssocID="{306E6A11-8FF8-4119-AE6B-9D401CE3CAD9}" presName="text" presStyleLbl="fgAcc0" presStyleIdx="0" presStyleCnt="3">
        <dgm:presLayoutVars>
          <dgm:chPref val="3"/>
        </dgm:presLayoutVars>
      </dgm:prSet>
      <dgm:spPr/>
    </dgm:pt>
    <dgm:pt modelId="{6A7455F3-7D94-47C0-93EF-1C48159530BE}" type="pres">
      <dgm:prSet presAssocID="{306E6A11-8FF8-4119-AE6B-9D401CE3CAD9}" presName="hierChild2" presStyleCnt="0"/>
      <dgm:spPr/>
    </dgm:pt>
    <dgm:pt modelId="{9BF3E873-89B7-44E2-A38C-4F01D6A1530A}" type="pres">
      <dgm:prSet presAssocID="{50E9DD13-141E-436E-98D3-3F37D9266743}" presName="hierRoot1" presStyleCnt="0"/>
      <dgm:spPr/>
    </dgm:pt>
    <dgm:pt modelId="{E36F74D3-56C5-4BA6-A3B6-11ABE4C22C70}" type="pres">
      <dgm:prSet presAssocID="{50E9DD13-141E-436E-98D3-3F37D9266743}" presName="composite" presStyleCnt="0"/>
      <dgm:spPr/>
    </dgm:pt>
    <dgm:pt modelId="{6A6AC409-3A5B-41E6-A085-C9FC457A8600}" type="pres">
      <dgm:prSet presAssocID="{50E9DD13-141E-436E-98D3-3F37D9266743}" presName="background" presStyleLbl="node0" presStyleIdx="1" presStyleCnt="3"/>
      <dgm:spPr/>
    </dgm:pt>
    <dgm:pt modelId="{DB873D35-F3DD-4F60-9FBD-8BB7FDB84153}" type="pres">
      <dgm:prSet presAssocID="{50E9DD13-141E-436E-98D3-3F37D9266743}" presName="text" presStyleLbl="fgAcc0" presStyleIdx="1" presStyleCnt="3">
        <dgm:presLayoutVars>
          <dgm:chPref val="3"/>
        </dgm:presLayoutVars>
      </dgm:prSet>
      <dgm:spPr/>
    </dgm:pt>
    <dgm:pt modelId="{C7D21117-C3E9-4047-A73D-9E2CE959E16F}" type="pres">
      <dgm:prSet presAssocID="{50E9DD13-141E-436E-98D3-3F37D9266743}" presName="hierChild2" presStyleCnt="0"/>
      <dgm:spPr/>
    </dgm:pt>
    <dgm:pt modelId="{04DF68B5-9C97-4304-9F01-AA33CD88498A}" type="pres">
      <dgm:prSet presAssocID="{9DDA56C9-0986-4A99-B8EA-C641BAABD512}" presName="hierRoot1" presStyleCnt="0"/>
      <dgm:spPr/>
    </dgm:pt>
    <dgm:pt modelId="{CB406FEC-C73C-4675-978E-424539969F60}" type="pres">
      <dgm:prSet presAssocID="{9DDA56C9-0986-4A99-B8EA-C641BAABD512}" presName="composite" presStyleCnt="0"/>
      <dgm:spPr/>
    </dgm:pt>
    <dgm:pt modelId="{5C012933-67B0-42D9-87BE-5D87F14ABAB6}" type="pres">
      <dgm:prSet presAssocID="{9DDA56C9-0986-4A99-B8EA-C641BAABD512}" presName="background" presStyleLbl="node0" presStyleIdx="2" presStyleCnt="3"/>
      <dgm:spPr/>
    </dgm:pt>
    <dgm:pt modelId="{3603E09C-994D-46E7-90B2-D6AA14F2B04C}" type="pres">
      <dgm:prSet presAssocID="{9DDA56C9-0986-4A99-B8EA-C641BAABD512}" presName="text" presStyleLbl="fgAcc0" presStyleIdx="2" presStyleCnt="3">
        <dgm:presLayoutVars>
          <dgm:chPref val="3"/>
        </dgm:presLayoutVars>
      </dgm:prSet>
      <dgm:spPr/>
    </dgm:pt>
    <dgm:pt modelId="{3C895486-747F-48FD-84B1-FF9EA14A6758}" type="pres">
      <dgm:prSet presAssocID="{9DDA56C9-0986-4A99-B8EA-C641BAABD512}" presName="hierChild2" presStyleCnt="0"/>
      <dgm:spPr/>
    </dgm:pt>
  </dgm:ptLst>
  <dgm:cxnLst>
    <dgm:cxn modelId="{C217B005-6D49-4168-AD02-CCB5AF0A5E4F}" srcId="{42A218CC-5F1B-4423-8523-DF759CED80CE}" destId="{306E6A11-8FF8-4119-AE6B-9D401CE3CAD9}" srcOrd="0" destOrd="0" parTransId="{1B6CF331-57DD-44D2-B04D-52DD763D2384}" sibTransId="{EF1F3930-B30F-4CA0-B621-E7AB1F532F9B}"/>
    <dgm:cxn modelId="{39AFC118-A3D7-4628-826B-D1862647B3EF}" type="presOf" srcId="{9DDA56C9-0986-4A99-B8EA-C641BAABD512}" destId="{3603E09C-994D-46E7-90B2-D6AA14F2B04C}" srcOrd="0" destOrd="0" presId="urn:microsoft.com/office/officeart/2005/8/layout/hierarchy1"/>
    <dgm:cxn modelId="{49555E25-F478-4C45-BC7A-EAF16134A7F7}" type="presOf" srcId="{306E6A11-8FF8-4119-AE6B-9D401CE3CAD9}" destId="{2F978109-1F6D-4BBE-84B3-77B525DFFA65}" srcOrd="0" destOrd="0" presId="urn:microsoft.com/office/officeart/2005/8/layout/hierarchy1"/>
    <dgm:cxn modelId="{00091D3B-4D2C-452F-9487-F3FBFA850094}" srcId="{42A218CC-5F1B-4423-8523-DF759CED80CE}" destId="{9DDA56C9-0986-4A99-B8EA-C641BAABD512}" srcOrd="2" destOrd="0" parTransId="{0338CD28-F3A4-470A-A414-42701E362F46}" sibTransId="{C85FBDAC-A599-42AC-9017-E5B805E37815}"/>
    <dgm:cxn modelId="{7401C868-D404-4CE2-8E09-F76B13247DD0}" type="presOf" srcId="{42A218CC-5F1B-4423-8523-DF759CED80CE}" destId="{092EB8AA-8806-4E7A-91A7-7FB97E487DEE}" srcOrd="0" destOrd="0" presId="urn:microsoft.com/office/officeart/2005/8/layout/hierarchy1"/>
    <dgm:cxn modelId="{5DE67E8B-DA9E-4CB1-B01B-5D6A1747FC16}" type="presOf" srcId="{50E9DD13-141E-436E-98D3-3F37D9266743}" destId="{DB873D35-F3DD-4F60-9FBD-8BB7FDB84153}" srcOrd="0" destOrd="0" presId="urn:microsoft.com/office/officeart/2005/8/layout/hierarchy1"/>
    <dgm:cxn modelId="{881118F9-AEDC-4DF4-AB01-7A4E1CD81500}" srcId="{42A218CC-5F1B-4423-8523-DF759CED80CE}" destId="{50E9DD13-141E-436E-98D3-3F37D9266743}" srcOrd="1" destOrd="0" parTransId="{90905ABF-CC44-4A9C-8EA5-B6A5D6E26A3B}" sibTransId="{120FEC7F-0BBD-4717-A33B-0F3F69D784F3}"/>
    <dgm:cxn modelId="{03F28E7F-0A9D-43DB-9098-7EFB6BA139D0}" type="presParOf" srcId="{092EB8AA-8806-4E7A-91A7-7FB97E487DEE}" destId="{CCF3286D-B2F5-4630-8E7F-B8926C7857C5}" srcOrd="0" destOrd="0" presId="urn:microsoft.com/office/officeart/2005/8/layout/hierarchy1"/>
    <dgm:cxn modelId="{8E7569E0-C158-472C-9040-C77F1747913F}" type="presParOf" srcId="{CCF3286D-B2F5-4630-8E7F-B8926C7857C5}" destId="{A1569934-7D88-4C05-931A-6D2B349356E2}" srcOrd="0" destOrd="0" presId="urn:microsoft.com/office/officeart/2005/8/layout/hierarchy1"/>
    <dgm:cxn modelId="{B23DAC62-682F-467F-8AFB-D5B1D2E7D9A7}" type="presParOf" srcId="{A1569934-7D88-4C05-931A-6D2B349356E2}" destId="{B7C148A9-0620-48EC-B8B3-3C0568A07266}" srcOrd="0" destOrd="0" presId="urn:microsoft.com/office/officeart/2005/8/layout/hierarchy1"/>
    <dgm:cxn modelId="{E7124D4E-00CD-4EF3-A5B1-983FE0A3FAD7}" type="presParOf" srcId="{A1569934-7D88-4C05-931A-6D2B349356E2}" destId="{2F978109-1F6D-4BBE-84B3-77B525DFFA65}" srcOrd="1" destOrd="0" presId="urn:microsoft.com/office/officeart/2005/8/layout/hierarchy1"/>
    <dgm:cxn modelId="{A4295C66-F9D3-46A1-98A0-84CDFECB1682}" type="presParOf" srcId="{CCF3286D-B2F5-4630-8E7F-B8926C7857C5}" destId="{6A7455F3-7D94-47C0-93EF-1C48159530BE}" srcOrd="1" destOrd="0" presId="urn:microsoft.com/office/officeart/2005/8/layout/hierarchy1"/>
    <dgm:cxn modelId="{8DC61DE8-837F-4D58-A3DB-990B8A965129}" type="presParOf" srcId="{092EB8AA-8806-4E7A-91A7-7FB97E487DEE}" destId="{9BF3E873-89B7-44E2-A38C-4F01D6A1530A}" srcOrd="1" destOrd="0" presId="urn:microsoft.com/office/officeart/2005/8/layout/hierarchy1"/>
    <dgm:cxn modelId="{AD59E60D-D038-4523-A906-8C54CE42DEF7}" type="presParOf" srcId="{9BF3E873-89B7-44E2-A38C-4F01D6A1530A}" destId="{E36F74D3-56C5-4BA6-A3B6-11ABE4C22C70}" srcOrd="0" destOrd="0" presId="urn:microsoft.com/office/officeart/2005/8/layout/hierarchy1"/>
    <dgm:cxn modelId="{F41DA9E1-1DD8-471B-9385-350FAA9AAC60}" type="presParOf" srcId="{E36F74D3-56C5-4BA6-A3B6-11ABE4C22C70}" destId="{6A6AC409-3A5B-41E6-A085-C9FC457A8600}" srcOrd="0" destOrd="0" presId="urn:microsoft.com/office/officeart/2005/8/layout/hierarchy1"/>
    <dgm:cxn modelId="{F001AD47-9FF9-484A-95E7-BF12070E8B3A}" type="presParOf" srcId="{E36F74D3-56C5-4BA6-A3B6-11ABE4C22C70}" destId="{DB873D35-F3DD-4F60-9FBD-8BB7FDB84153}" srcOrd="1" destOrd="0" presId="urn:microsoft.com/office/officeart/2005/8/layout/hierarchy1"/>
    <dgm:cxn modelId="{84AFC5A7-79FE-40FD-874A-C6576B8D80D0}" type="presParOf" srcId="{9BF3E873-89B7-44E2-A38C-4F01D6A1530A}" destId="{C7D21117-C3E9-4047-A73D-9E2CE959E16F}" srcOrd="1" destOrd="0" presId="urn:microsoft.com/office/officeart/2005/8/layout/hierarchy1"/>
    <dgm:cxn modelId="{6EC74810-179D-4E01-A71E-E5B2C1AF8BC8}" type="presParOf" srcId="{092EB8AA-8806-4E7A-91A7-7FB97E487DEE}" destId="{04DF68B5-9C97-4304-9F01-AA33CD88498A}" srcOrd="2" destOrd="0" presId="urn:microsoft.com/office/officeart/2005/8/layout/hierarchy1"/>
    <dgm:cxn modelId="{D795DDC1-DAC4-4971-B4C6-4AE84A4B0D5D}" type="presParOf" srcId="{04DF68B5-9C97-4304-9F01-AA33CD88498A}" destId="{CB406FEC-C73C-4675-978E-424539969F60}" srcOrd="0" destOrd="0" presId="urn:microsoft.com/office/officeart/2005/8/layout/hierarchy1"/>
    <dgm:cxn modelId="{544CA73A-C4DA-4F56-8249-56F24515F41E}" type="presParOf" srcId="{CB406FEC-C73C-4675-978E-424539969F60}" destId="{5C012933-67B0-42D9-87BE-5D87F14ABAB6}" srcOrd="0" destOrd="0" presId="urn:microsoft.com/office/officeart/2005/8/layout/hierarchy1"/>
    <dgm:cxn modelId="{D715392E-BC77-4F06-99EE-997C2AB93716}" type="presParOf" srcId="{CB406FEC-C73C-4675-978E-424539969F60}" destId="{3603E09C-994D-46E7-90B2-D6AA14F2B04C}" srcOrd="1" destOrd="0" presId="urn:microsoft.com/office/officeart/2005/8/layout/hierarchy1"/>
    <dgm:cxn modelId="{CF378F9C-39D5-44D8-B262-B6AAE0C1C4A5}" type="presParOf" srcId="{04DF68B5-9C97-4304-9F01-AA33CD88498A}" destId="{3C895486-747F-48FD-84B1-FF9EA14A67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C4406-82DD-434D-9063-74766CD03B54}">
      <dsp:nvSpPr>
        <dsp:cNvPr id="0" name=""/>
        <dsp:cNvSpPr/>
      </dsp:nvSpPr>
      <dsp:spPr>
        <a:xfrm>
          <a:off x="566941" y="35730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0FF95-1162-480D-B9E8-B57AC09C4155}">
      <dsp:nvSpPr>
        <dsp:cNvPr id="0" name=""/>
        <dsp:cNvSpPr/>
      </dsp:nvSpPr>
      <dsp:spPr>
        <a:xfrm>
          <a:off x="939879" y="40866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8CD6A-245C-4EDC-9687-A2355334D4FF}">
      <dsp:nvSpPr>
        <dsp:cNvPr id="0" name=""/>
        <dsp:cNvSpPr/>
      </dsp:nvSpPr>
      <dsp:spPr>
        <a:xfrm>
          <a:off x="7535" y="2330730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1500" b="0" i="0" kern="1200" cap="none" dirty="0"/>
            <a:t>In 2018 KCDC began social investment to strengthen the community and social sector</a:t>
          </a:r>
          <a:endParaRPr lang="en-US" sz="1500" kern="1200" cap="none" dirty="0"/>
        </a:p>
      </dsp:txBody>
      <dsp:txXfrm>
        <a:off x="7535" y="2330730"/>
        <a:ext cx="2868750" cy="720000"/>
      </dsp:txXfrm>
    </dsp:sp>
    <dsp:sp modelId="{1A1E5FAE-BC34-4C59-BF01-C1E3C8DDF010}">
      <dsp:nvSpPr>
        <dsp:cNvPr id="0" name=""/>
        <dsp:cNvSpPr/>
      </dsp:nvSpPr>
      <dsp:spPr>
        <a:xfrm>
          <a:off x="3937722" y="35730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3755E-9231-4853-9928-1DC8C892096A}">
      <dsp:nvSpPr>
        <dsp:cNvPr id="0" name=""/>
        <dsp:cNvSpPr/>
      </dsp:nvSpPr>
      <dsp:spPr>
        <a:xfrm>
          <a:off x="4310660" y="40866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0EE0F-DF0C-493A-A1DA-6CB7305E53CA}">
      <dsp:nvSpPr>
        <dsp:cNvPr id="0" name=""/>
        <dsp:cNvSpPr/>
      </dsp:nvSpPr>
      <dsp:spPr>
        <a:xfrm>
          <a:off x="3378316" y="2330730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1500" b="0" i="0" kern="1200" cap="none" dirty="0"/>
            <a:t>Together, </a:t>
          </a:r>
          <a:r>
            <a:rPr lang="en-NZ" sz="1500" b="0" i="0" kern="1200" cap="none" dirty="0" err="1"/>
            <a:t>Kāpiti</a:t>
          </a:r>
          <a:r>
            <a:rPr lang="en-NZ" sz="1500" b="0" i="0" kern="1200" cap="none" dirty="0"/>
            <a:t> Impact Trust and Volunteer </a:t>
          </a:r>
          <a:r>
            <a:rPr lang="en-NZ" sz="1500" b="0" i="0" kern="1200" cap="none" dirty="0" err="1"/>
            <a:t>Kāpiti</a:t>
          </a:r>
          <a:r>
            <a:rPr lang="en-NZ" sz="1500" b="0" i="0" kern="1200" cap="none" dirty="0"/>
            <a:t> do the mahi on the ground </a:t>
          </a:r>
          <a:endParaRPr lang="en-US" sz="1500" kern="1200" cap="none" dirty="0"/>
        </a:p>
      </dsp:txBody>
      <dsp:txXfrm>
        <a:off x="3378316" y="2330730"/>
        <a:ext cx="2868750" cy="720000"/>
      </dsp:txXfrm>
    </dsp:sp>
    <dsp:sp modelId="{AF956DFE-D107-4E15-8DD5-3EEFE3CAEC72}">
      <dsp:nvSpPr>
        <dsp:cNvPr id="0" name=""/>
        <dsp:cNvSpPr/>
      </dsp:nvSpPr>
      <dsp:spPr>
        <a:xfrm>
          <a:off x="7308504" y="35730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268EB-30D8-473A-A4D0-49E768F6A08D}">
      <dsp:nvSpPr>
        <dsp:cNvPr id="0" name=""/>
        <dsp:cNvSpPr/>
      </dsp:nvSpPr>
      <dsp:spPr>
        <a:xfrm>
          <a:off x="7681441" y="40866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401C2-5E46-455C-BF2A-FDBAB3DB9665}">
      <dsp:nvSpPr>
        <dsp:cNvPr id="0" name=""/>
        <dsp:cNvSpPr/>
      </dsp:nvSpPr>
      <dsp:spPr>
        <a:xfrm>
          <a:off x="6749097" y="2330730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1500" b="0" i="0" kern="1200" cap="none" dirty="0"/>
            <a:t>Working to upskill, connect &amp; champion organisations &amp; their leaders</a:t>
          </a:r>
          <a:endParaRPr lang="en-US" sz="1500" kern="1200" cap="none" dirty="0"/>
        </a:p>
      </dsp:txBody>
      <dsp:txXfrm>
        <a:off x="6749097" y="2330730"/>
        <a:ext cx="28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CEDF6-9EAC-4588-941A-E44F9644E7C7}">
      <dsp:nvSpPr>
        <dsp:cNvPr id="0" name=""/>
        <dsp:cNvSpPr/>
      </dsp:nvSpPr>
      <dsp:spPr>
        <a:xfrm>
          <a:off x="0" y="0"/>
          <a:ext cx="7700306" cy="679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0" i="0" kern="1200"/>
            <a:t>Values-driven to achieve social goals</a:t>
          </a:r>
          <a:endParaRPr lang="en-US" sz="2200" kern="1200"/>
        </a:p>
      </dsp:txBody>
      <dsp:txXfrm>
        <a:off x="19888" y="19888"/>
        <a:ext cx="6910211" cy="639245"/>
      </dsp:txXfrm>
    </dsp:sp>
    <dsp:sp modelId="{7B066C9A-AE73-4DF0-8D4E-1F9E7758865A}">
      <dsp:nvSpPr>
        <dsp:cNvPr id="0" name=""/>
        <dsp:cNvSpPr/>
      </dsp:nvSpPr>
      <dsp:spPr>
        <a:xfrm>
          <a:off x="644900" y="802479"/>
          <a:ext cx="7700306" cy="679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51605"/>
                <a:satOff val="-2211"/>
                <a:lumOff val="1242"/>
                <a:alphaOff val="0"/>
                <a:tint val="98000"/>
                <a:lumMod val="114000"/>
              </a:schemeClr>
            </a:gs>
            <a:gs pos="100000">
              <a:schemeClr val="accent2">
                <a:hueOff val="451605"/>
                <a:satOff val="-2211"/>
                <a:lumOff val="124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0" i="0" kern="1200"/>
            <a:t>Not-for-profit</a:t>
          </a:r>
          <a:endParaRPr lang="en-US" sz="2200" kern="1200"/>
        </a:p>
      </dsp:txBody>
      <dsp:txXfrm>
        <a:off x="664788" y="822367"/>
        <a:ext cx="6574265" cy="639245"/>
      </dsp:txXfrm>
    </dsp:sp>
    <dsp:sp modelId="{1ABE133C-40AF-470A-ADA7-ADA6B7215CFB}">
      <dsp:nvSpPr>
        <dsp:cNvPr id="0" name=""/>
        <dsp:cNvSpPr/>
      </dsp:nvSpPr>
      <dsp:spPr>
        <a:xfrm>
          <a:off x="1280175" y="1604959"/>
          <a:ext cx="7700306" cy="679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03209"/>
                <a:satOff val="-4421"/>
                <a:lumOff val="2483"/>
                <a:alphaOff val="0"/>
                <a:tint val="98000"/>
                <a:lumMod val="114000"/>
              </a:schemeClr>
            </a:gs>
            <a:gs pos="100000">
              <a:schemeClr val="accent2">
                <a:hueOff val="903209"/>
                <a:satOff val="-4421"/>
                <a:lumOff val="248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0" i="0" kern="1200"/>
            <a:t>Located between Paekākāriki and Ōtaki</a:t>
          </a:r>
          <a:endParaRPr lang="en-US" sz="2200" kern="1200"/>
        </a:p>
      </dsp:txBody>
      <dsp:txXfrm>
        <a:off x="1300063" y="1624847"/>
        <a:ext cx="6583891" cy="639245"/>
      </dsp:txXfrm>
    </dsp:sp>
    <dsp:sp modelId="{C5A9911E-4D76-40ED-A971-38FB1065C3EE}">
      <dsp:nvSpPr>
        <dsp:cNvPr id="0" name=""/>
        <dsp:cNvSpPr/>
      </dsp:nvSpPr>
      <dsp:spPr>
        <a:xfrm>
          <a:off x="1925076" y="2407439"/>
          <a:ext cx="7700306" cy="679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0" i="0" kern="1200"/>
            <a:t>Independent of local and central government</a:t>
          </a:r>
          <a:endParaRPr lang="en-US" sz="2200" kern="1200"/>
        </a:p>
      </dsp:txBody>
      <dsp:txXfrm>
        <a:off x="1944964" y="2427327"/>
        <a:ext cx="6574265" cy="639245"/>
      </dsp:txXfrm>
    </dsp:sp>
    <dsp:sp modelId="{1E7BB7A8-26AF-447D-8FC9-5178A7EC5701}">
      <dsp:nvSpPr>
        <dsp:cNvPr id="0" name=""/>
        <dsp:cNvSpPr/>
      </dsp:nvSpPr>
      <dsp:spPr>
        <a:xfrm>
          <a:off x="7258942" y="520068"/>
          <a:ext cx="441363" cy="441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358249" y="520068"/>
        <a:ext cx="242749" cy="332126"/>
      </dsp:txXfrm>
    </dsp:sp>
    <dsp:sp modelId="{58D929D3-3B49-4C69-902E-8D25C2537C78}">
      <dsp:nvSpPr>
        <dsp:cNvPr id="0" name=""/>
        <dsp:cNvSpPr/>
      </dsp:nvSpPr>
      <dsp:spPr>
        <a:xfrm>
          <a:off x="7903843" y="1322548"/>
          <a:ext cx="441363" cy="441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814885"/>
            <a:satOff val="-2356"/>
            <a:lumOff val="-5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003150" y="1322548"/>
        <a:ext cx="242749" cy="332126"/>
      </dsp:txXfrm>
    </dsp:sp>
    <dsp:sp modelId="{F897FC0F-042B-46E3-87D1-528E212A0AF2}">
      <dsp:nvSpPr>
        <dsp:cNvPr id="0" name=""/>
        <dsp:cNvSpPr/>
      </dsp:nvSpPr>
      <dsp:spPr>
        <a:xfrm>
          <a:off x="8539118" y="2125028"/>
          <a:ext cx="441363" cy="441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638425" y="2125028"/>
        <a:ext cx="242749" cy="332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042A1-8C93-4D7E-8513-D490EBB2F74A}">
      <dsp:nvSpPr>
        <dsp:cNvPr id="0" name=""/>
        <dsp:cNvSpPr/>
      </dsp:nvSpPr>
      <dsp:spPr>
        <a:xfrm>
          <a:off x="0" y="1668"/>
          <a:ext cx="88256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73222-8B0D-4BE0-8D90-8407EA4D2DD2}">
      <dsp:nvSpPr>
        <dsp:cNvPr id="0" name=""/>
        <dsp:cNvSpPr/>
      </dsp:nvSpPr>
      <dsp:spPr>
        <a:xfrm>
          <a:off x="0" y="1668"/>
          <a:ext cx="8825659" cy="56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b="0" i="0" kern="1200"/>
            <a:t>Mature, specialist organisations</a:t>
          </a:r>
          <a:endParaRPr lang="en-US" sz="2600" kern="1200"/>
        </a:p>
      </dsp:txBody>
      <dsp:txXfrm>
        <a:off x="0" y="1668"/>
        <a:ext cx="8825659" cy="568827"/>
      </dsp:txXfrm>
    </dsp:sp>
    <dsp:sp modelId="{B34F48C6-BFC9-42EB-AECC-C011775411F5}">
      <dsp:nvSpPr>
        <dsp:cNvPr id="0" name=""/>
        <dsp:cNvSpPr/>
      </dsp:nvSpPr>
      <dsp:spPr>
        <a:xfrm>
          <a:off x="0" y="570495"/>
          <a:ext cx="88256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0E36A-C45D-492F-9BD6-F17C2941B05F}">
      <dsp:nvSpPr>
        <dsp:cNvPr id="0" name=""/>
        <dsp:cNvSpPr/>
      </dsp:nvSpPr>
      <dsp:spPr>
        <a:xfrm>
          <a:off x="0" y="570495"/>
          <a:ext cx="8825659" cy="56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b="0" i="0" kern="1200"/>
            <a:t>Core mahi focuses on serving other organisations</a:t>
          </a:r>
          <a:endParaRPr lang="en-US" sz="2600" kern="1200"/>
        </a:p>
      </dsp:txBody>
      <dsp:txXfrm>
        <a:off x="0" y="570495"/>
        <a:ext cx="8825659" cy="568827"/>
      </dsp:txXfrm>
    </dsp:sp>
    <dsp:sp modelId="{B4AFB153-8850-4838-B0B3-013BC466A277}">
      <dsp:nvSpPr>
        <dsp:cNvPr id="0" name=""/>
        <dsp:cNvSpPr/>
      </dsp:nvSpPr>
      <dsp:spPr>
        <a:xfrm>
          <a:off x="0" y="1139322"/>
          <a:ext cx="88256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55C54-D35B-4D89-AA40-9258E00ACF31}">
      <dsp:nvSpPr>
        <dsp:cNvPr id="0" name=""/>
        <dsp:cNvSpPr/>
      </dsp:nvSpPr>
      <dsp:spPr>
        <a:xfrm>
          <a:off x="0" y="1139322"/>
          <a:ext cx="8825659" cy="56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b="0" i="0" kern="1200" dirty="0"/>
            <a:t>Synergy – the sum is greater than the parts</a:t>
          </a:r>
        </a:p>
      </dsp:txBody>
      <dsp:txXfrm>
        <a:off x="0" y="1139322"/>
        <a:ext cx="8825659" cy="568827"/>
      </dsp:txXfrm>
    </dsp:sp>
    <dsp:sp modelId="{D305914E-9D54-4445-9AE2-BEE711D0B7AF}">
      <dsp:nvSpPr>
        <dsp:cNvPr id="0" name=""/>
        <dsp:cNvSpPr/>
      </dsp:nvSpPr>
      <dsp:spPr>
        <a:xfrm>
          <a:off x="0" y="1708149"/>
          <a:ext cx="88256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F5DCB-49D2-48BB-A870-1C48ECA5283B}">
      <dsp:nvSpPr>
        <dsp:cNvPr id="0" name=""/>
        <dsp:cNvSpPr/>
      </dsp:nvSpPr>
      <dsp:spPr>
        <a:xfrm>
          <a:off x="0" y="1708150"/>
          <a:ext cx="8825659" cy="56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b="0" i="0" kern="1200" dirty="0"/>
            <a:t>By the sector, for the sector</a:t>
          </a:r>
          <a:endParaRPr lang="en-US" sz="2600" kern="1200" dirty="0"/>
        </a:p>
      </dsp:txBody>
      <dsp:txXfrm>
        <a:off x="0" y="1708150"/>
        <a:ext cx="8825659" cy="568827"/>
      </dsp:txXfrm>
    </dsp:sp>
    <dsp:sp modelId="{A7A342A9-9B28-4AD9-8393-1C7A86E005C4}">
      <dsp:nvSpPr>
        <dsp:cNvPr id="0" name=""/>
        <dsp:cNvSpPr/>
      </dsp:nvSpPr>
      <dsp:spPr>
        <a:xfrm>
          <a:off x="0" y="2276977"/>
          <a:ext cx="88256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2970-94BA-46FA-862A-49A74095315A}">
      <dsp:nvSpPr>
        <dsp:cNvPr id="0" name=""/>
        <dsp:cNvSpPr/>
      </dsp:nvSpPr>
      <dsp:spPr>
        <a:xfrm>
          <a:off x="0" y="2276977"/>
          <a:ext cx="8825659" cy="56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b="0" i="0" kern="1200" dirty="0"/>
            <a:t>VK: mentor, train, network</a:t>
          </a:r>
          <a:endParaRPr lang="en-US" sz="2600" kern="1200" dirty="0"/>
        </a:p>
      </dsp:txBody>
      <dsp:txXfrm>
        <a:off x="0" y="2276977"/>
        <a:ext cx="8825659" cy="568827"/>
      </dsp:txXfrm>
    </dsp:sp>
    <dsp:sp modelId="{115850D9-7BA0-462F-AB84-9AB711A2A1C8}">
      <dsp:nvSpPr>
        <dsp:cNvPr id="0" name=""/>
        <dsp:cNvSpPr/>
      </dsp:nvSpPr>
      <dsp:spPr>
        <a:xfrm>
          <a:off x="0" y="2845804"/>
          <a:ext cx="88256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D7745-F2A9-4BA0-BA94-E0F4BDE2983B}">
      <dsp:nvSpPr>
        <dsp:cNvPr id="0" name=""/>
        <dsp:cNvSpPr/>
      </dsp:nvSpPr>
      <dsp:spPr>
        <a:xfrm>
          <a:off x="0" y="2845804"/>
          <a:ext cx="8825659" cy="568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600" b="0" i="0" kern="1200"/>
            <a:t>KIT: convene, catalyse, amplify</a:t>
          </a:r>
          <a:endParaRPr lang="en-US" sz="2600" kern="1200" dirty="0"/>
        </a:p>
      </dsp:txBody>
      <dsp:txXfrm>
        <a:off x="0" y="2845804"/>
        <a:ext cx="8825659" cy="568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148A9-0620-48EC-B8B3-3C0568A07266}">
      <dsp:nvSpPr>
        <dsp:cNvPr id="0" name=""/>
        <dsp:cNvSpPr/>
      </dsp:nvSpPr>
      <dsp:spPr>
        <a:xfrm>
          <a:off x="0" y="540837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978109-1F6D-4BBE-84B3-77B525DFFA65}">
      <dsp:nvSpPr>
        <dsp:cNvPr id="0" name=""/>
        <dsp:cNvSpPr/>
      </dsp:nvSpPr>
      <dsp:spPr>
        <a:xfrm>
          <a:off x="300793" y="826590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900" kern="1200"/>
            <a:t>Maturity of the Sector</a:t>
          </a:r>
          <a:endParaRPr lang="en-US" sz="2900" kern="1200"/>
        </a:p>
      </dsp:txBody>
      <dsp:txXfrm>
        <a:off x="351142" y="876939"/>
        <a:ext cx="2606440" cy="1618335"/>
      </dsp:txXfrm>
    </dsp:sp>
    <dsp:sp modelId="{6A6AC409-3A5B-41E6-A085-C9FC457A8600}">
      <dsp:nvSpPr>
        <dsp:cNvPr id="0" name=""/>
        <dsp:cNvSpPr/>
      </dsp:nvSpPr>
      <dsp:spPr>
        <a:xfrm>
          <a:off x="3308725" y="540837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873D35-F3DD-4F60-9FBD-8BB7FDB84153}">
      <dsp:nvSpPr>
        <dsp:cNvPr id="0" name=""/>
        <dsp:cNvSpPr/>
      </dsp:nvSpPr>
      <dsp:spPr>
        <a:xfrm>
          <a:off x="3609518" y="826590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900" kern="1200"/>
            <a:t>Communities of Practice</a:t>
          </a:r>
          <a:endParaRPr lang="en-US" sz="2900" kern="1200"/>
        </a:p>
      </dsp:txBody>
      <dsp:txXfrm>
        <a:off x="3659867" y="876939"/>
        <a:ext cx="2606440" cy="1618335"/>
      </dsp:txXfrm>
    </dsp:sp>
    <dsp:sp modelId="{5C012933-67B0-42D9-87BE-5D87F14ABAB6}">
      <dsp:nvSpPr>
        <dsp:cNvPr id="0" name=""/>
        <dsp:cNvSpPr/>
      </dsp:nvSpPr>
      <dsp:spPr>
        <a:xfrm>
          <a:off x="6617450" y="540837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03E09C-994D-46E7-90B2-D6AA14F2B04C}">
      <dsp:nvSpPr>
        <dsp:cNvPr id="0" name=""/>
        <dsp:cNvSpPr/>
      </dsp:nvSpPr>
      <dsp:spPr>
        <a:xfrm>
          <a:off x="6918244" y="826590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900" kern="1200"/>
            <a:t>Sector Cohesion and Voice</a:t>
          </a:r>
          <a:endParaRPr lang="en-US" sz="2900" kern="1200"/>
        </a:p>
      </dsp:txBody>
      <dsp:txXfrm>
        <a:off x="6968593" y="876939"/>
        <a:ext cx="2606440" cy="161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5DFBCCB-1991-474E-AB0E-A473E3850748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8657F40-F559-4B79-BCB2-986EECE142B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382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4170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3149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0762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407" y="4925408"/>
            <a:ext cx="5683250" cy="4579989"/>
          </a:xfrm>
        </p:spPr>
        <p:txBody>
          <a:bodyPr/>
          <a:lstStyle/>
          <a:p>
            <a:endParaRPr lang="en-US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0191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2384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8218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0957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039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843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108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849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168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4518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149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4508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57F40-F559-4B79-BCB2-986EECE142B7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127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504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40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125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1653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464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7644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2351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944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057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311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005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831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444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411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899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231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694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4A87D73-97EB-4DD7-B659-F403607985C4}" type="datetimeFigureOut">
              <a:rPr lang="en-NZ" smtClean="0"/>
              <a:t>4/11/2024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NZ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8B314BC-D8FF-451E-9EA2-281EBEBC6B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809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@kit.org.nz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mailto:manager@vk.org.n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1911-B4B1-7A6A-8CBA-A971DA3C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973669"/>
            <a:ext cx="9921240" cy="7069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Working together for a thriving sector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814FC-FFB0-CC97-FF39-EA272B84C936}"/>
              </a:ext>
            </a:extLst>
          </p:cNvPr>
          <p:cNvSpPr txBox="1"/>
          <p:nvPr/>
        </p:nvSpPr>
        <p:spPr>
          <a:xfrm>
            <a:off x="4545825" y="4745735"/>
            <a:ext cx="5466543" cy="177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Presentation to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Komiti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ā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Toit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ū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tanga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ā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pori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Social Sustainability Subcommittee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 November 2024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080810-4D72-27E7-41E7-0591D1967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1641" y="2465259"/>
            <a:ext cx="3657802" cy="1670272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5" name="AutoShape 2" descr="K&amp;#257;piti Impact Trust">
            <a:extLst>
              <a:ext uri="{FF2B5EF4-FFF2-40B4-BE49-F238E27FC236}">
                <a16:creationId xmlns:a16="http://schemas.microsoft.com/office/drawing/2014/main" id="{D4A9D599-64E6-7A81-E195-E0B830BA54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23861" cy="19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3" name="Picture 12" descr="A blue and white logo&#10;&#10;Description automatically generated">
            <a:extLst>
              <a:ext uri="{FF2B5EF4-FFF2-40B4-BE49-F238E27FC236}">
                <a16:creationId xmlns:a16="http://schemas.microsoft.com/office/drawing/2014/main" id="{56F85E1E-21F2-C064-CB7F-B0E0DDD2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4" y="2958430"/>
            <a:ext cx="2143147" cy="11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0CE2-B9F0-8DA3-21FD-1F73052B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value-add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EFF59-085A-BE43-A7BB-91434057B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NZ" sz="2800" dirty="0"/>
              <a:t>Drawing on social capital and social licence of partners</a:t>
            </a:r>
          </a:p>
          <a:p>
            <a:r>
              <a:rPr lang="en-NZ" sz="2800" dirty="0"/>
              <a:t>Robust entities with track record, experience &amp; expertise</a:t>
            </a:r>
          </a:p>
          <a:p>
            <a:r>
              <a:rPr lang="en-NZ" sz="2800" dirty="0"/>
              <a:t>Volunteering has helped the dollars go further</a:t>
            </a:r>
          </a:p>
          <a:p>
            <a:r>
              <a:rPr lang="en-NZ" sz="2800" dirty="0"/>
              <a:t>National networks and influence</a:t>
            </a:r>
          </a:p>
          <a:p>
            <a:r>
              <a:rPr lang="en-NZ" sz="2800" dirty="0"/>
              <a:t>Tangata whenua leading engagement with mana whenua</a:t>
            </a:r>
          </a:p>
          <a:p>
            <a:r>
              <a:rPr lang="en-NZ" sz="2800" dirty="0"/>
              <a:t>Credibility + acceptance + legitimacy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9472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2F0A1F-8341-4C34-A715-4A623C94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370143"/>
            <a:ext cx="6391270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The proof is in the pudding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D9888-E56E-42B4-0FD9-B10668697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861" y="1370143"/>
            <a:ext cx="2913091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The investment is paying off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08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BEAE-60DB-32E5-6885-FFB0E865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NZ">
                <a:solidFill>
                  <a:srgbClr val="EBEBEB"/>
                </a:solidFill>
              </a:rPr>
              <a:t>ROI and SROI</a:t>
            </a:r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2A063D7E-B686-131E-9931-CA55B7E0B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309663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891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7B7F71-FAA8-1436-3858-94C3E068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370143"/>
            <a:ext cx="6391270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Here for good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1E75C-9B87-7B87-BA81-78E8821F1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861" y="1370143"/>
            <a:ext cx="2913091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quite literally!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414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2C54-7F9D-4B46-820F-C5701966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4400" dirty="0"/>
              <a:t>Here to do good </a:t>
            </a:r>
            <a:br>
              <a:rPr lang="en-NZ" sz="4400" dirty="0"/>
            </a:br>
            <a:r>
              <a:rPr lang="en-NZ" sz="4400" dirty="0"/>
              <a:t>&amp; here for the long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B5EF8-28D8-9DF3-8077-15D8EC7CA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Z" sz="2800" dirty="0"/>
          </a:p>
          <a:p>
            <a:r>
              <a:rPr lang="en-NZ" sz="2800" dirty="0"/>
              <a:t>The Sector will always be here and will always be needed</a:t>
            </a:r>
          </a:p>
          <a:p>
            <a:r>
              <a:rPr lang="en-NZ" sz="2800" dirty="0"/>
              <a:t>Focus going forward:</a:t>
            </a:r>
          </a:p>
          <a:p>
            <a:pPr lvl="1"/>
            <a:r>
              <a:rPr lang="en-NZ" dirty="0"/>
              <a:t>Sustainability</a:t>
            </a:r>
          </a:p>
          <a:p>
            <a:pPr lvl="1"/>
            <a:r>
              <a:rPr lang="en-NZ" dirty="0"/>
              <a:t>Te Tiriti o Waitangi journey</a:t>
            </a:r>
          </a:p>
          <a:p>
            <a:pPr lvl="1"/>
            <a:r>
              <a:rPr lang="en-NZ" dirty="0"/>
              <a:t>Sector Visibility and Voice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36630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5C7D2-3BA1-ADDD-FE96-86F3CF34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Here together, for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E23B4-B7BB-B878-3413-34128B8D7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NZ" sz="2800" dirty="0"/>
          </a:p>
          <a:p>
            <a:pPr marL="0" indent="0" algn="ctr">
              <a:buNone/>
            </a:pPr>
            <a:r>
              <a:rPr lang="en-NZ" sz="2800" dirty="0"/>
              <a:t>The Community and Social Sector share</a:t>
            </a:r>
          </a:p>
          <a:p>
            <a:pPr marL="0" indent="0" algn="ctr">
              <a:buNone/>
            </a:pPr>
            <a:r>
              <a:rPr lang="en-NZ" sz="2800" dirty="0"/>
              <a:t> goals with KCDC:</a:t>
            </a:r>
          </a:p>
          <a:p>
            <a:pPr marL="0" indent="0" algn="ctr">
              <a:buNone/>
            </a:pPr>
            <a:endParaRPr lang="en-NZ" sz="2800" dirty="0"/>
          </a:p>
          <a:p>
            <a:pPr marL="0" indent="0" algn="ctr">
              <a:buNone/>
            </a:pPr>
            <a:r>
              <a:rPr lang="en-NZ" dirty="0"/>
              <a:t>Making </a:t>
            </a:r>
            <a:r>
              <a:rPr lang="en-NZ" dirty="0" err="1"/>
              <a:t>K</a:t>
            </a:r>
            <a:r>
              <a:rPr lang="en-NZ" dirty="0" err="1">
                <a:cs typeface="Calibri" panose="020F0502020204030204" pitchFamily="34" charset="0"/>
              </a:rPr>
              <a:t>ā</a:t>
            </a:r>
            <a:r>
              <a:rPr lang="en-NZ" dirty="0" err="1"/>
              <a:t>piti</a:t>
            </a:r>
            <a:r>
              <a:rPr lang="en-NZ" dirty="0"/>
              <a:t> and </a:t>
            </a:r>
            <a:r>
              <a:rPr lang="en-NZ" dirty="0">
                <a:cs typeface="Calibri" panose="020F0502020204030204" pitchFamily="34" charset="0"/>
              </a:rPr>
              <a:t>Ō</a:t>
            </a:r>
            <a:r>
              <a:rPr lang="en-NZ" dirty="0"/>
              <a:t>taki great </a:t>
            </a:r>
          </a:p>
          <a:p>
            <a:pPr marL="0" indent="0" algn="ctr">
              <a:buNone/>
            </a:pPr>
            <a:r>
              <a:rPr lang="en-NZ" dirty="0"/>
              <a:t>for the people who call this place home</a:t>
            </a:r>
            <a:endParaRPr lang="en-NZ" sz="28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31316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F4E4-6AF6-3613-5D74-199E42BF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/>
              <a:t>Thanks for the opportunity to share 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8AD0-9B78-E017-C8E0-0CCCFFDEC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  <a:p>
            <a:r>
              <a:rPr lang="en-NZ" dirty="0"/>
              <a:t>Contact us</a:t>
            </a:r>
          </a:p>
          <a:p>
            <a:pPr lvl="1"/>
            <a:r>
              <a:rPr lang="en-NZ" dirty="0"/>
              <a:t>Sarah Doherty, Strategic Advisor, K</a:t>
            </a:r>
            <a:r>
              <a:rPr lang="en-NZ" dirty="0">
                <a:cs typeface="Calibri" panose="020F0502020204030204" pitchFamily="34" charset="0"/>
              </a:rPr>
              <a:t>ā</a:t>
            </a:r>
            <a:r>
              <a:rPr lang="en-NZ" dirty="0"/>
              <a:t>piti Impact Trust </a:t>
            </a:r>
            <a:r>
              <a:rPr lang="en-NZ" dirty="0">
                <a:hlinkClick r:id="rId3"/>
              </a:rPr>
              <a:t>sarah@kit.org.nz</a:t>
            </a:r>
            <a:r>
              <a:rPr lang="en-NZ" dirty="0"/>
              <a:t> </a:t>
            </a:r>
          </a:p>
          <a:p>
            <a:pPr lvl="1"/>
            <a:r>
              <a:rPr lang="en-NZ" dirty="0"/>
              <a:t>Volunteer K</a:t>
            </a:r>
            <a:r>
              <a:rPr lang="en-NZ" dirty="0">
                <a:cs typeface="Calibri" panose="020F0502020204030204" pitchFamily="34" charset="0"/>
              </a:rPr>
              <a:t>ā</a:t>
            </a:r>
            <a:r>
              <a:rPr lang="en-NZ" dirty="0"/>
              <a:t>piti, </a:t>
            </a:r>
            <a:r>
              <a:rPr lang="en-NZ" dirty="0">
                <a:hlinkClick r:id="rId4"/>
              </a:rPr>
              <a:t>manager@vk.org.nz</a:t>
            </a:r>
            <a:r>
              <a:rPr lang="en-NZ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27D33-03F3-820E-A9E8-9FEB6F2DF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918" y="5098229"/>
            <a:ext cx="2139881" cy="1133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0C718-43F7-37E7-D2A0-AC580F6D7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296" y="4727375"/>
            <a:ext cx="3657917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7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BE25F-2B3F-0AAE-479A-9233329AD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EBEBEB"/>
                </a:solidFill>
              </a:rPr>
              <a:t>Social investment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D489FE-422B-5737-A9FD-D96160168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405465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966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296EA-831C-E3D2-04CF-A32500F6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NZ">
                <a:solidFill>
                  <a:srgbClr val="EBEBEB"/>
                </a:solidFill>
              </a:rPr>
              <a:t>The Community and Social Sector 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013DDD-336B-8394-B872-2C10FDB48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79384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759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6583EC0-B95E-4CD4-9A9A-0C3F6FA8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85B8355-5373-403A-B5C2-4C8E70AC8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5BACD68-BDD7-43D0-A593-66B247A4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20AC87D-DE1E-46F5-889B-6CFD4FB14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1C643F3-476E-4474-A4AA-2AF19ECCB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B7EE1E46-6AD7-4F25-ABEB-0C06AE466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9C342B7-8020-4464-8EB2-AE58A8B8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1F3EC447-6BFD-478D-BCE7-B572B85BF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9EF6B20-23CA-444F-8D20-3A38184B6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8CF7C5-117C-459C-9B4C-82B31795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58000"/>
            <a:chOff x="-1588" y="0"/>
            <a:chExt cx="12193588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B3FB86-7EC1-4073-8317-D932BC571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46F02C3-73C4-4B91-B422-EAB2FACE6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3E54839-92D5-4E97-B38E-24927FD44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18959A4D-BD4D-4664-AA21-132D65AFF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ECB0910B-74A9-4D39-9741-5AD6A5A54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703AEDDF-85E0-4F20-B92E-3C244FB6B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F99960-1CC1-B9AA-BEE3-67C402C1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4886461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Snapshot 1.0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A6299-4F3E-2CF5-7BC6-02CEE29E3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098" y="2418735"/>
            <a:ext cx="4886461" cy="38117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First time profiling the sector</a:t>
            </a:r>
          </a:p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60+ organisations participated</a:t>
            </a:r>
          </a:p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Surveys and focus groups</a:t>
            </a:r>
          </a:p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Should be repeated</a:t>
            </a:r>
          </a:p>
          <a:p>
            <a:pPr>
              <a:buFont typeface="Wingdings 3" charset="2"/>
              <a:buChar char=""/>
            </a:pPr>
            <a:endParaRPr lang="en-US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Small organisations, multiple roles</a:t>
            </a:r>
          </a:p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Increasing demand and complexity</a:t>
            </a:r>
          </a:p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Constraints on funding</a:t>
            </a:r>
          </a:p>
          <a:p>
            <a:pPr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</a:rPr>
              <a:t>Expertise, people-focus, passion-led, strengths-based</a:t>
            </a:r>
          </a:p>
          <a:p>
            <a:pPr>
              <a:buFont typeface="Wingdings 3" charset="2"/>
              <a:buChar char=""/>
            </a:pPr>
            <a:endParaRPr lang="en-US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endParaRPr lang="en-US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9E16AD-C39A-45E0-9155-60C082A8D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846E5-3BBF-5B65-A623-3CB50692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062" b="2724"/>
          <a:stretch/>
        </p:blipFill>
        <p:spPr>
          <a:xfrm>
            <a:off x="6709130" y="629265"/>
            <a:ext cx="4168254" cy="58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6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3253B1-6B91-6FEE-E585-1B2B374D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370143"/>
            <a:ext cx="6391270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Lie of the 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3FCEC-880F-C319-E74D-2B68CEEE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861" y="1370143"/>
            <a:ext cx="2913091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These are especially challenging times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540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51D8-3FA4-9008-84A9-98C4328A3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It’s tough out there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84ECD-E160-9676-D658-3BE523F1D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Legislative changes</a:t>
            </a:r>
          </a:p>
          <a:p>
            <a:r>
              <a:rPr lang="en-NZ" dirty="0"/>
              <a:t>Cost of living crisis</a:t>
            </a:r>
          </a:p>
          <a:p>
            <a:r>
              <a:rPr lang="en-NZ" dirty="0"/>
              <a:t>Cuts to government contracts</a:t>
            </a:r>
          </a:p>
          <a:p>
            <a:r>
              <a:rPr lang="en-NZ" dirty="0"/>
              <a:t>Ongoing impact of Covid</a:t>
            </a:r>
          </a:p>
          <a:p>
            <a:r>
              <a:rPr lang="en-NZ" dirty="0"/>
              <a:t>State of the Sector Report 2024</a:t>
            </a:r>
          </a:p>
          <a:p>
            <a:pPr lvl="1"/>
            <a:r>
              <a:rPr lang="en-NZ" dirty="0"/>
              <a:t>66% of organisations experience increase in people accessing services</a:t>
            </a:r>
          </a:p>
          <a:p>
            <a:pPr lvl="1"/>
            <a:r>
              <a:rPr lang="en-NZ" dirty="0"/>
              <a:t>40% of organisations over delivering on govt contracts</a:t>
            </a:r>
          </a:p>
          <a:p>
            <a:pPr lvl="1"/>
            <a:r>
              <a:rPr lang="en-NZ" dirty="0"/>
              <a:t>45% of organisations are using reserves to fund service delivery</a:t>
            </a:r>
          </a:p>
          <a:p>
            <a:r>
              <a:rPr lang="en-NZ" dirty="0"/>
              <a:t>“Survive to 2025” – toughest year in the past decade for organisations</a:t>
            </a:r>
          </a:p>
        </p:txBody>
      </p:sp>
    </p:spTree>
    <p:extLst>
      <p:ext uri="{BB962C8B-B14F-4D97-AF65-F5344CB8AC3E}">
        <p14:creationId xmlns:p14="http://schemas.microsoft.com/office/powerpoint/2010/main" val="30963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798016-933C-4A14-8673-ABA7301B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370143"/>
            <a:ext cx="6391270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The Cool thing about the Collab</a:t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6600" dirty="0">
                <a:solidFill>
                  <a:schemeClr val="tx1"/>
                </a:solidFill>
              </a:rPr>
              <a:t>is the </a:t>
            </a:r>
            <a:r>
              <a:rPr lang="en-US" sz="6600" b="1" dirty="0">
                <a:solidFill>
                  <a:schemeClr val="tx1"/>
                </a:solidFill>
              </a:rPr>
              <a:t>Combo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79722-C40A-1251-483C-5F9662BBA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861" y="1370143"/>
            <a:ext cx="2913091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Starting with our strengths, drawing on our specialties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729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BAE7-D144-96CA-E27A-3D204FAD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Collaboration takes commitment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2BFDA551-E1C2-6E28-3386-FD0951A71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442458"/>
              </p:ext>
            </p:extLst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156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AC64B6-5299-4EDC-A5BA-C486DE605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11BA08-D406-4EBC-80F9-8C9B13860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CD848F9-F2DE-446B-8417-F43DDB436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50ADE9-C1AB-43FC-837A-4805DF5D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A32DB1-B927-4CC4-86F7-62404124F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096476B-32CF-4EEC-A4D2-18B931E58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00B9C-C1F6-47BC-A43F-3B172CD7F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NZ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72781E-F2E2-5EE4-6C94-56088586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370143"/>
            <a:ext cx="6391270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Bang for your buck!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7F5B9-F0BC-8299-B21E-8252C7AC8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861" y="1370143"/>
            <a:ext cx="2913091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Exceptional value for money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599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32B93429FD5649A5CB4001832FD225" ma:contentTypeVersion="53" ma:contentTypeDescription="Create a new document." ma:contentTypeScope="" ma:versionID="2421adbc6d7722b3b57ef850ce0e470a">
  <xsd:schema xmlns:xsd="http://www.w3.org/2001/XMLSchema" xmlns:xs="http://www.w3.org/2001/XMLSchema" xmlns:p="http://schemas.microsoft.com/office/2006/metadata/properties" xmlns:ns2="f37e0360-3b46-4e73-9940-567cdfdcdeea" targetNamespace="http://schemas.microsoft.com/office/2006/metadata/properties" ma:root="true" ma:fieldsID="fd4b486e13fe77abc419cd5d0f8475d0" ns2:_="">
    <xsd:import namespace="f37e0360-3b46-4e73-9940-567cdfdcdeea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FunctionGroup" minOccurs="0"/>
                <xsd:element ref="ns2:Function" minOccurs="0"/>
                <xsd:element ref="ns2:Activity" minOccurs="0"/>
                <xsd:element ref="ns2:Subactivity" minOccurs="0"/>
                <xsd:element ref="ns2:Case" minOccurs="0"/>
                <xsd:element ref="ns2:Project" minOccurs="0"/>
                <xsd:element ref="ns2:CategoryName" minOccurs="0"/>
                <xsd:element ref="ns2:CategoryValue" minOccurs="0"/>
                <xsd:element ref="ns2:BusinessValue" minOccurs="0"/>
                <xsd:element ref="ns2:Narrative" minOccurs="0"/>
                <xsd:element ref="ns2:RelatedPeople" minOccurs="0"/>
                <xsd:element ref="ns2:PRAType" minOccurs="0"/>
                <xsd:element ref="ns2:PRADate1" minOccurs="0"/>
                <xsd:element ref="ns2:PRADate2" minOccurs="0"/>
                <xsd:element ref="ns2:PRADate3" minOccurs="0"/>
                <xsd:element ref="ns2:PRADateDisposal" minOccurs="0"/>
                <xsd:element ref="ns2:PRADateTrigger" minOccurs="0"/>
                <xsd:element ref="ns2:PRAText1" minOccurs="0"/>
                <xsd:element ref="ns2:PRAText2" minOccurs="0"/>
                <xsd:element ref="ns2:PRAText3" minOccurs="0"/>
                <xsd:element ref="ns2:PRAText4" minOccurs="0"/>
                <xsd:element ref="ns2:PRAText5" minOccurs="0"/>
                <xsd:element ref="ns2:AggregationStatus" minOccurs="0"/>
                <xsd:element ref="ns2:To" minOccurs="0"/>
                <xsd:element ref="ns2:Sent" minOccurs="0"/>
                <xsd:element ref="ns2:OriginalSubject" minOccurs="0"/>
                <xsd:element ref="ns2:SecurityClassification" minOccurs="0"/>
                <xsd:element ref="ns2:KeyWords" minOccurs="0"/>
                <xsd:element ref="ns2:Received" minOccurs="0"/>
                <xsd:element ref="ns2:HarmonieUIHidden" minOccurs="0"/>
                <xsd:element ref="ns2:MailPreviewData" minOccurs="0"/>
                <xsd:element ref="ns2:AggregationNarrative" minOccurs="0"/>
                <xsd:element ref="ns2:Team" minOccurs="0"/>
                <xsd:element ref="ns2:Channel" minOccurs="0"/>
                <xsd:element ref="ns2:Level2" minOccurs="0"/>
                <xsd:element ref="ns2:Level3" minOccurs="0"/>
                <xsd:element ref="ns2:Year" minOccurs="0"/>
                <xsd:element ref="ns2:ILFrom" minOccurs="0"/>
                <xsd:element ref="ns2:Comments" minOccurs="0"/>
                <xsd:element ref="ns2:ServiceRequestNumber" minOccurs="0"/>
                <xsd:element ref="ns2:InternalOnly" minOccurs="0"/>
                <xsd:element ref="ns2:FilePath" minOccurs="0"/>
                <xsd:element ref="ns2:FolderPath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e0360-3b46-4e73-9940-567cdfdcdeea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format="Dropdown" ma:internalName="DocumentType">
      <xsd:simpleType>
        <xsd:restriction base="dms:Choice">
          <xsd:enumeration value="APPLICATION, certificate, consent related"/>
          <xsd:enumeration value="CONTRACT, Variation, Agreement"/>
          <xsd:enumeration value="CORRESPONDENCE"/>
          <xsd:enumeration value="DRAWING, Plan, Map"/>
          <xsd:enumeration value="EMPLOYMENT related"/>
          <xsd:enumeration value="FINANCIAL related"/>
          <xsd:enumeration value="KNOWLEDGE article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UBLICATION material"/>
          <xsd:enumeration value="PURCHASING related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UPPLIER PRODUCT Info"/>
          <xsd:enumeration value="TEMPLATE, Checklist or Form"/>
        </xsd:restriction>
      </xsd:simpleType>
    </xsd:element>
    <xsd:element name="FunctionGroup" ma:index="9" nillable="true" ma:displayName="Function Group" ma:default="Corporate Support" ma:internalName="FunctionGroup">
      <xsd:simpleType>
        <xsd:restriction base="dms:Text">
          <xsd:maxLength value="255"/>
        </xsd:restriction>
      </xsd:simpleType>
    </xsd:element>
    <xsd:element name="Function" ma:index="10" nillable="true" ma:displayName="Function" ma:default="Business Unit Management" ma:internalName="Function">
      <xsd:simpleType>
        <xsd:restriction base="dms:Text">
          <xsd:maxLength value="255"/>
        </xsd:restriction>
      </xsd:simpleType>
    </xsd:element>
    <xsd:element name="Activity" ma:index="11" nillable="true" ma:displayName="Activity" ma:default="NA" ma:internalName="Activity">
      <xsd:simpleType>
        <xsd:restriction base="dms:Text">
          <xsd:maxLength value="255"/>
        </xsd:restriction>
      </xsd:simpleType>
    </xsd:element>
    <xsd:element name="Subactivity" ma:index="12" nillable="true" ma:displayName="Subactivity" ma:default="NA" ma:internalName="Subactivity">
      <xsd:simpleType>
        <xsd:restriction base="dms:Text">
          <xsd:maxLength value="255"/>
        </xsd:restriction>
      </xsd:simpleType>
    </xsd:element>
    <xsd:element name="Case" ma:index="13" nillable="true" ma:displayName="Case" ma:default="NA" ma:internalName="Case">
      <xsd:simpleType>
        <xsd:restriction base="dms:Text">
          <xsd:maxLength value="255"/>
        </xsd:restriction>
      </xsd:simpleType>
    </xsd:element>
    <xsd:element name="Project" ma:index="14" nillable="true" ma:displayName="Project" ma:default="NA" ma:internalName="Project">
      <xsd:simpleType>
        <xsd:restriction base="dms:Text">
          <xsd:maxLength value="255"/>
        </xsd:restriction>
      </xsd:simpleType>
    </xsd:element>
    <xsd:element name="CategoryName" ma:index="15" nillable="true" ma:displayName="Category 1" ma:default="NA" ma:internalName="CategoryName">
      <xsd:simpleType>
        <xsd:restriction base="dms:Text">
          <xsd:maxLength value="255"/>
        </xsd:restriction>
      </xsd:simpleType>
    </xsd:element>
    <xsd:element name="CategoryValue" ma:index="16" nillable="true" ma:displayName="Category 2" ma:default="NA" ma:internalName="CategoryValue">
      <xsd:simpleType>
        <xsd:restriction base="dms:Text">
          <xsd:maxLength value="255"/>
        </xsd:restriction>
      </xsd:simpleType>
    </xsd:element>
    <xsd:element name="BusinessValue" ma:index="17" nillable="true" ma:displayName="Business Value" ma:internalName="BusinessValue">
      <xsd:simpleType>
        <xsd:restriction base="dms:Text">
          <xsd:maxLength value="255"/>
        </xsd:restriction>
      </xsd:simpleType>
    </xsd:element>
    <xsd:element name="Narrative" ma:index="18" nillable="true" ma:displayName="Narrative" ma:internalName="Narrative">
      <xsd:simpleType>
        <xsd:restriction base="dms:Note">
          <xsd:maxLength value="255"/>
        </xsd:restriction>
      </xsd:simpleType>
    </xsd:element>
    <xsd:element name="RelatedPeople" ma:index="19" nillable="true" ma:displayName="Related People" ma:list="UserInfo" ma:SharePointGroup="0" ma:internalName="RelatedPeopl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AType" ma:index="20" nillable="true" ma:displayName="PRA Type" ma:default="Doc" ma:internalName="PRAType">
      <xsd:simpleType>
        <xsd:restriction base="dms:Text">
          <xsd:maxLength value="255"/>
        </xsd:restriction>
      </xsd:simpleType>
    </xsd:element>
    <xsd:element name="PRADate1" ma:index="21" nillable="true" ma:displayName="PRA Date 1" ma:format="DateOnly" ma:internalName="PRADate1">
      <xsd:simpleType>
        <xsd:restriction base="dms:DateTime"/>
      </xsd:simpleType>
    </xsd:element>
    <xsd:element name="PRADate2" ma:index="22" nillable="true" ma:displayName="PRA Date 2" ma:format="DateOnly" ma:internalName="PRADate2">
      <xsd:simpleType>
        <xsd:restriction base="dms:DateTime"/>
      </xsd:simpleType>
    </xsd:element>
    <xsd:element name="PRADate3" ma:index="23" nillable="true" ma:displayName="PRA Date 3" ma:format="DateOnly" ma:internalName="PRADate3">
      <xsd:simpleType>
        <xsd:restriction base="dms:DateTime"/>
      </xsd:simpleType>
    </xsd:element>
    <xsd:element name="PRADateDisposal" ma:index="24" nillable="true" ma:displayName="PRA Date Disposal" ma:format="DateOnly" ma:internalName="PRADateDisposal">
      <xsd:simpleType>
        <xsd:restriction base="dms:DateTime"/>
      </xsd:simpleType>
    </xsd:element>
    <xsd:element name="PRADateTrigger" ma:index="25" nillable="true" ma:displayName="PRA Date Trigger" ma:format="DateOnly" ma:internalName="PRADateTrigger">
      <xsd:simpleType>
        <xsd:restriction base="dms:DateTime"/>
      </xsd:simpleType>
    </xsd:element>
    <xsd:element name="PRAText1" ma:index="26" nillable="true" ma:displayName="PRA Text 1" ma:internalName="PRAText1">
      <xsd:simpleType>
        <xsd:restriction base="dms:Text">
          <xsd:maxLength value="255"/>
        </xsd:restriction>
      </xsd:simpleType>
    </xsd:element>
    <xsd:element name="PRAText2" ma:index="27" nillable="true" ma:displayName="PRA Text 2" ma:internalName="PRAText2">
      <xsd:simpleType>
        <xsd:restriction base="dms:Text">
          <xsd:maxLength value="255"/>
        </xsd:restriction>
      </xsd:simpleType>
    </xsd:element>
    <xsd:element name="PRAText3" ma:index="28" nillable="true" ma:displayName="PRA Text 3" ma:internalName="PRAText3">
      <xsd:simpleType>
        <xsd:restriction base="dms:Text">
          <xsd:maxLength value="255"/>
        </xsd:restriction>
      </xsd:simpleType>
    </xsd:element>
    <xsd:element name="PRAText4" ma:index="29" nillable="true" ma:displayName="PRA Text 4" ma:internalName="PRAText4">
      <xsd:simpleType>
        <xsd:restriction base="dms:Text">
          <xsd:maxLength value="255"/>
        </xsd:restriction>
      </xsd:simpleType>
    </xsd:element>
    <xsd:element name="PRAText5" ma:index="30" nillable="true" ma:displayName="PRA Text 5" ma:internalName="PRAText5">
      <xsd:simpleType>
        <xsd:restriction base="dms:Text">
          <xsd:maxLength value="255"/>
        </xsd:restriction>
      </xsd:simpleType>
    </xsd:element>
    <xsd:element name="AggregationStatus" ma:index="31" nillable="true" ma:displayName="Aggregation Status" ma:default="Normal" ma:format="Dropdown" ma:internalName="AggregationStatus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To" ma:index="32" nillable="true" ma:displayName="To" ma:internalName="To">
      <xsd:simpleType>
        <xsd:restriction base="dms:Text">
          <xsd:maxLength value="255"/>
        </xsd:restriction>
      </xsd:simpleType>
    </xsd:element>
    <xsd:element name="Sent" ma:index="33" nillable="true" ma:displayName="Sent" ma:format="DateTime" ma:internalName="Sent">
      <xsd:simpleType>
        <xsd:restriction base="dms:DateTime"/>
      </xsd:simpleType>
    </xsd:element>
    <xsd:element name="OriginalSubject" ma:index="34" nillable="true" ma:displayName="Original Subject" ma:internalName="OriginalSubject">
      <xsd:simpleType>
        <xsd:restriction base="dms:Text">
          <xsd:maxLength value="255"/>
        </xsd:restriction>
      </xsd:simpleType>
    </xsd:element>
    <xsd:element name="SecurityClassification" ma:index="35" nillable="true" ma:displayName="Security Classification" ma:format="Dropdown" ma:internalName="SecurityClassification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  <xsd:element name="KeyWords" ma:index="36" nillable="true" ma:displayName="Key Words" ma:internalName="KeyWords">
      <xsd:simpleType>
        <xsd:restriction base="dms:Note">
          <xsd:maxLength value="255"/>
        </xsd:restriction>
      </xsd:simpleType>
    </xsd:element>
    <xsd:element name="Received" ma:index="37" nillable="true" ma:displayName="Received" ma:format="DateOnly" ma:internalName="Received">
      <xsd:simpleType>
        <xsd:restriction base="dms:DateTime"/>
      </xsd:simpleType>
    </xsd:element>
    <xsd:element name="HarmonieUIHidden" ma:index="38" nillable="true" ma:displayName="HarmonieUIHidden" ma:internalName="HarmonieUIHidden">
      <xsd:simpleType>
        <xsd:restriction base="dms:Text">
          <xsd:maxLength value="255"/>
        </xsd:restriction>
      </xsd:simpleType>
    </xsd:element>
    <xsd:element name="MailPreviewData" ma:index="39" nillable="true" ma:displayName="MailPreviewData" ma:internalName="MailPreviewData">
      <xsd:simpleType>
        <xsd:restriction base="dms:Note"/>
      </xsd:simpleType>
    </xsd:element>
    <xsd:element name="AggregationNarrative" ma:index="40" nillable="true" ma:displayName="Aggregation Narrative" ma:internalName="AggregationNarrative">
      <xsd:simpleType>
        <xsd:restriction base="dms:Text">
          <xsd:maxLength value="255"/>
        </xsd:restriction>
      </xsd:simpleType>
    </xsd:element>
    <xsd:element name="Team" ma:index="41" nillable="true" ma:displayName="Team" ma:default="Democracy Services" ma:internalName="Team">
      <xsd:simpleType>
        <xsd:restriction base="dms:Text">
          <xsd:maxLength value="255"/>
        </xsd:restriction>
      </xsd:simpleType>
    </xsd:element>
    <xsd:element name="Channel" ma:index="42" nillable="true" ma:displayName="Channel" ma:default="NA" ma:internalName="Channel">
      <xsd:simpleType>
        <xsd:restriction base="dms:Text">
          <xsd:maxLength value="255"/>
        </xsd:restriction>
      </xsd:simpleType>
    </xsd:element>
    <xsd:element name="Level2" ma:index="44" nillable="true" ma:displayName="Level2" ma:internalName="Level2">
      <xsd:simpleType>
        <xsd:restriction base="dms:Text">
          <xsd:maxLength value="255"/>
        </xsd:restriction>
      </xsd:simpleType>
    </xsd:element>
    <xsd:element name="Level3" ma:index="45" nillable="true" ma:displayName="Level3" ma:internalName="Level3">
      <xsd:simpleType>
        <xsd:restriction base="dms:Text">
          <xsd:maxLength value="255"/>
        </xsd:restriction>
      </xsd:simpleType>
    </xsd:element>
    <xsd:element name="Year" ma:index="46" nillable="true" ma:displayName="Year" ma:internalName="Year">
      <xsd:simpleType>
        <xsd:restriction base="dms:Text">
          <xsd:maxLength value="255"/>
        </xsd:restriction>
      </xsd:simpleType>
    </xsd:element>
    <xsd:element name="ILFrom" ma:index="47" nillable="true" ma:displayName="From" ma:internalName="ILFrom">
      <xsd:simpleType>
        <xsd:restriction base="dms:Text">
          <xsd:maxLength value="255"/>
        </xsd:restriction>
      </xsd:simpleType>
    </xsd:element>
    <xsd:element name="Comments" ma:index="48" nillable="true" ma:displayName="Comments" ma:internalName="Comments">
      <xsd:simpleType>
        <xsd:restriction base="dms:Note">
          <xsd:maxLength value="255"/>
        </xsd:restriction>
      </xsd:simpleType>
    </xsd:element>
    <xsd:element name="ServiceRequestNumber" ma:index="49" nillable="true" ma:displayName="Service Request Number" ma:internalName="ServiceRequestNumber">
      <xsd:simpleType>
        <xsd:restriction base="dms:Text">
          <xsd:maxLength value="255"/>
        </xsd:restriction>
      </xsd:simpleType>
    </xsd:element>
    <xsd:element name="InternalOnly" ma:index="50" nillable="true" ma:displayName="Internal Only" ma:default="0" ma:internalName="InternalOnly">
      <xsd:simpleType>
        <xsd:restriction base="dms:Boolean"/>
      </xsd:simpleType>
    </xsd:element>
    <xsd:element name="FilePath" ma:index="51" nillable="true" ma:displayName="FilePath" ma:internalName="FilePath">
      <xsd:simpleType>
        <xsd:restriction base="dms:Text">
          <xsd:maxLength value="255"/>
        </xsd:restriction>
      </xsd:simpleType>
    </xsd:element>
    <xsd:element name="FolderPath" ma:index="52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Metadata" ma:index="5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5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5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5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6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43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Name xmlns="f37e0360-3b46-4e73-9940-567cdfdcdeea">NA</CategoryName>
    <Narrative xmlns="f37e0360-3b46-4e73-9940-567cdfdcdeea" xsi:nil="true"/>
    <PRAType xmlns="f37e0360-3b46-4e73-9940-567cdfdcdeea">Doc</PRAType>
    <Received xmlns="f37e0360-3b46-4e73-9940-567cdfdcdeea" xsi:nil="true"/>
    <Team xmlns="f37e0360-3b46-4e73-9940-567cdfdcdeea">Democracy Services</Team>
    <Case xmlns="f37e0360-3b46-4e73-9940-567cdfdcdeea">NA</Case>
    <PRAText5 xmlns="f37e0360-3b46-4e73-9940-567cdfdcdeea" xsi:nil="true"/>
    <FunctionGroup xmlns="f37e0360-3b46-4e73-9940-567cdfdcdeea">Corporate Support</FunctionGroup>
    <BusinessValue xmlns="f37e0360-3b46-4e73-9940-567cdfdcdeea" xsi:nil="true"/>
    <Level2 xmlns="f37e0360-3b46-4e73-9940-567cdfdcdeea" xsi:nil="true"/>
    <PRADate3 xmlns="f37e0360-3b46-4e73-9940-567cdfdcdeea" xsi:nil="true"/>
    <Sent xmlns="f37e0360-3b46-4e73-9940-567cdfdcdeea" xsi:nil="true"/>
    <SecurityClassification xmlns="f37e0360-3b46-4e73-9940-567cdfdcdeea" xsi:nil="true"/>
    <PRAText1 xmlns="f37e0360-3b46-4e73-9940-567cdfdcdeea" xsi:nil="true"/>
    <PRAText4 xmlns="f37e0360-3b46-4e73-9940-567cdfdcdeea" xsi:nil="true"/>
    <Year xmlns="f37e0360-3b46-4e73-9940-567cdfdcdeea" xsi:nil="true"/>
    <ILFrom xmlns="f37e0360-3b46-4e73-9940-567cdfdcdeea" xsi:nil="true"/>
    <PRADate2 xmlns="f37e0360-3b46-4e73-9940-567cdfdcdeea" xsi:nil="true"/>
    <PRADateTrigger xmlns="f37e0360-3b46-4e73-9940-567cdfdcdeea" xsi:nil="true"/>
    <KeyWords xmlns="f37e0360-3b46-4e73-9940-567cdfdcdeea" xsi:nil="true"/>
    <To xmlns="f37e0360-3b46-4e73-9940-567cdfdcdeea" xsi:nil="true"/>
    <HarmonieUIHidden xmlns="f37e0360-3b46-4e73-9940-567cdfdcdeea" xsi:nil="true"/>
    <Subactivity xmlns="f37e0360-3b46-4e73-9940-567cdfdcdeea">NA</Subactivity>
    <PRADateDisposal xmlns="f37e0360-3b46-4e73-9940-567cdfdcdeea" xsi:nil="true"/>
    <MailPreviewData xmlns="f37e0360-3b46-4e73-9940-567cdfdcdeea" xsi:nil="true"/>
    <Comments xmlns="f37e0360-3b46-4e73-9940-567cdfdcdeea" xsi:nil="true"/>
    <AggregationStatus xmlns="f37e0360-3b46-4e73-9940-567cdfdcdeea">Normal</AggregationStatus>
    <FilePath xmlns="f37e0360-3b46-4e73-9940-567cdfdcdeea" xsi:nil="true"/>
    <PRAText3 xmlns="f37e0360-3b46-4e73-9940-567cdfdcdeea" xsi:nil="true"/>
    <AggregationNarrative xmlns="f37e0360-3b46-4e73-9940-567cdfdcdeea" xsi:nil="true"/>
    <Channel xmlns="f37e0360-3b46-4e73-9940-567cdfdcdeea">NA</Channel>
    <ServiceRequestNumber xmlns="f37e0360-3b46-4e73-9940-567cdfdcdeea" xsi:nil="true"/>
    <Project xmlns="f37e0360-3b46-4e73-9940-567cdfdcdeea">NA</Project>
    <RelatedPeople xmlns="f37e0360-3b46-4e73-9940-567cdfdcdeea">
      <UserInfo>
        <DisplayName/>
        <AccountId xsi:nil="true"/>
        <AccountType/>
      </UserInfo>
    </RelatedPeople>
    <CategoryValue xmlns="f37e0360-3b46-4e73-9940-567cdfdcdeea">NA</CategoryValue>
    <PRADate1 xmlns="f37e0360-3b46-4e73-9940-567cdfdcdeea" xsi:nil="true"/>
    <InternalOnly xmlns="f37e0360-3b46-4e73-9940-567cdfdcdeea">false</InternalOnly>
    <DocumentType xmlns="f37e0360-3b46-4e73-9940-567cdfdcdeea" xsi:nil="true"/>
    <PRAText2 xmlns="f37e0360-3b46-4e73-9940-567cdfdcdeea" xsi:nil="true"/>
    <Function xmlns="f37e0360-3b46-4e73-9940-567cdfdcdeea">Business Unit Management</Function>
    <Activity xmlns="f37e0360-3b46-4e73-9940-567cdfdcdeea">NA</Activity>
    <FolderPath xmlns="f37e0360-3b46-4e73-9940-567cdfdcdeea" xsi:nil="true"/>
    <OriginalSubject xmlns="f37e0360-3b46-4e73-9940-567cdfdcdeea" xsi:nil="true"/>
    <Level3 xmlns="f37e0360-3b46-4e73-9940-567cdfdcdeea" xsi:nil="true"/>
  </documentManagement>
</p:properties>
</file>

<file path=customXml/itemProps1.xml><?xml version="1.0" encoding="utf-8"?>
<ds:datastoreItem xmlns:ds="http://schemas.openxmlformats.org/officeDocument/2006/customXml" ds:itemID="{FC950094-0AF2-4D13-AA4E-BA34A978FD50}"/>
</file>

<file path=customXml/itemProps2.xml><?xml version="1.0" encoding="utf-8"?>
<ds:datastoreItem xmlns:ds="http://schemas.openxmlformats.org/officeDocument/2006/customXml" ds:itemID="{201061CD-3288-4BBB-9E9A-9C565CBC37FE}"/>
</file>

<file path=customXml/itemProps3.xml><?xml version="1.0" encoding="utf-8"?>
<ds:datastoreItem xmlns:ds="http://schemas.openxmlformats.org/officeDocument/2006/customXml" ds:itemID="{66DD8E76-626F-42F5-95A9-7F3C381A2D86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567</TotalTime>
  <Words>461</Words>
  <Application>Microsoft Office PowerPoint</Application>
  <PresentationFormat>Widescreen</PresentationFormat>
  <Paragraphs>98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Century Gothic</vt:lpstr>
      <vt:lpstr>Wingdings 3</vt:lpstr>
      <vt:lpstr>Ion Boardroom</vt:lpstr>
      <vt:lpstr>Working together for a thriving sector</vt:lpstr>
      <vt:lpstr>Social investment</vt:lpstr>
      <vt:lpstr>The Community and Social Sector is</vt:lpstr>
      <vt:lpstr>Snapshot 1.0</vt:lpstr>
      <vt:lpstr>Lie of the Land</vt:lpstr>
      <vt:lpstr>It’s tough out there</vt:lpstr>
      <vt:lpstr>The Cool thing about the Collab is the Combo</vt:lpstr>
      <vt:lpstr>Collaboration takes commitment</vt:lpstr>
      <vt:lpstr>Bang for your buck!</vt:lpstr>
      <vt:lpstr>The value-add</vt:lpstr>
      <vt:lpstr>The proof is in the pudding</vt:lpstr>
      <vt:lpstr>ROI and SROI</vt:lpstr>
      <vt:lpstr>Here for good</vt:lpstr>
      <vt:lpstr>Here to do good  &amp; here for the long journey</vt:lpstr>
      <vt:lpstr>Here together, for good</vt:lpstr>
      <vt:lpstr>Thanks for the opportunity to share our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Doherty</dc:creator>
  <cp:lastModifiedBy>Sarah Doherty</cp:lastModifiedBy>
  <cp:revision>13</cp:revision>
  <dcterms:created xsi:type="dcterms:W3CDTF">2024-10-30T19:40:01Z</dcterms:created>
  <dcterms:modified xsi:type="dcterms:W3CDTF">2024-11-03T20:09:41Z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0x0101004D32B93429FD5649A5CB4001832FD225</vt:lpwstr>
  </property>
</Properties>
</file>